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9" r:id="rId3"/>
    <p:sldId id="293" r:id="rId4"/>
    <p:sldId id="292" r:id="rId5"/>
    <p:sldId id="285" r:id="rId6"/>
    <p:sldId id="287" r:id="rId7"/>
    <p:sldId id="294" r:id="rId8"/>
    <p:sldId id="263" r:id="rId9"/>
    <p:sldId id="286" r:id="rId10"/>
    <p:sldId id="288" r:id="rId11"/>
    <p:sldId id="289" r:id="rId12"/>
    <p:sldId id="290" r:id="rId13"/>
    <p:sldId id="295" r:id="rId14"/>
    <p:sldId id="258" r:id="rId15"/>
  </p:sldIdLst>
  <p:sldSz cx="9144000" cy="6858000" type="screen4x3"/>
  <p:notesSz cx="6662738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9292" autoAdjust="0"/>
  </p:normalViewPr>
  <p:slideViewPr>
    <p:cSldViewPr>
      <p:cViewPr varScale="1">
        <p:scale>
          <a:sx n="78" d="100"/>
          <a:sy n="78" d="100"/>
        </p:scale>
        <p:origin x="15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11A3-E3DA-4F67-AE5D-034BE093ED59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C311-640A-4AC1-AA71-856D59C1A8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54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85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21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4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4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C311-640A-4AC1-AA71-856D59C1A87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79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2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C27BC-D533-43BB-9B26-664A667047FB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09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C27BC-D533-43BB-9B26-664A667047FB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22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7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0C27BC-D533-43BB-9B26-664A667047FB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5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TW" altLang="zh-TW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4F0C27BC-D533-43BB-9B26-664A667047FB}" type="slidenum">
              <a:rPr lang="zh-TW" altLang="en-US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60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70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46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4CDB-957C-4C53-A9B0-3325D25D0E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B7D7-C842-4A02-8F2C-D837935DE35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8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4C33-E5F4-4E05-8EE5-E5C91D0BEF4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A22C-0AFC-4B8F-9292-728EC55BDBB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9C97-A6E9-4E64-94C6-5D6F5A30D7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3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D93E-5DE7-42FD-BA4E-300887D2B5A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02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30A6-D133-461A-9BED-A428BD3DA1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12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CEB60-9B1F-4D6A-9158-3BDF446626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23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7A4A-0059-4400-AD1B-3E957EA9D4D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8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7E72-1479-4F43-98B1-A83A067487E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2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B19D3-D7BF-4BDC-99F9-029B95B2BDE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8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8801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01CC-7430-4F12-B92E-18995AB2CE2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2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D5BF-1187-4A4A-A9E4-E19E0DA97D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90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77F0-0041-4446-87AB-D2A9733328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44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94A3A-2356-482C-93EC-FE9BE0C05CC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5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90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80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3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12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01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71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44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7F01-D186-485A-AFAE-A8DD8C8BD5E6}" type="datetimeFigureOut">
              <a:rPr lang="zh-TW" altLang="en-US" smtClean="0"/>
              <a:t>2019/5/24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F024-EF46-4F83-95FF-849096C24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3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87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21AE0-9FEE-4A07-AB76-3D658FBB5C53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8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512" y="1556792"/>
            <a:ext cx="8893175" cy="157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老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舊校舍整建工程教學環境設備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充實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改善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實施計畫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</a:rPr>
              <a:t>成果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15010" y="3246822"/>
            <a:ext cx="4824412" cy="63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zh-TW" altLang="en-US" sz="3200" b="1" dirty="0" smtClean="0">
                <a:solidFill>
                  <a:srgbClr val="7030A0"/>
                </a:solidFill>
                <a:latin typeface="+mn-ea"/>
                <a:ea typeface="+mn-ea"/>
              </a:rPr>
              <a:t>報告人</a:t>
            </a:r>
            <a:r>
              <a:rPr lang="en-US" altLang="zh-TW" sz="3200" b="1" dirty="0" smtClean="0">
                <a:solidFill>
                  <a:srgbClr val="7030A0"/>
                </a:solidFill>
                <a:latin typeface="+mn-ea"/>
                <a:ea typeface="+mn-ea"/>
              </a:rPr>
              <a:t>:</a:t>
            </a:r>
            <a:r>
              <a:rPr lang="zh-TW" altLang="en-US" sz="3200" b="1" dirty="0" smtClean="0">
                <a:solidFill>
                  <a:srgbClr val="7030A0"/>
                </a:solidFill>
                <a:latin typeface="+mn-ea"/>
                <a:ea typeface="+mn-ea"/>
              </a:rPr>
              <a:t>許瑞陽 校長</a:t>
            </a:r>
            <a:endParaRPr lang="en-US" altLang="zh-TW" sz="2000" b="1" dirty="0" smtClean="0">
              <a:solidFill>
                <a:srgbClr val="7030A0"/>
              </a:solidFill>
              <a:latin typeface="+mn-ea"/>
              <a:ea typeface="+mn-ea"/>
            </a:endParaRPr>
          </a:p>
        </p:txBody>
      </p:sp>
      <p:pic>
        <p:nvPicPr>
          <p:cNvPr id="8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t="14737" r="27499" b="35527"/>
          <a:stretch/>
        </p:blipFill>
        <p:spPr bwMode="auto">
          <a:xfrm>
            <a:off x="-37020" y="3933055"/>
            <a:ext cx="4392996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0101" r="30313" b="9050"/>
          <a:stretch/>
        </p:blipFill>
        <p:spPr>
          <a:xfrm>
            <a:off x="4392996" y="3933055"/>
            <a:ext cx="4708656" cy="284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242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6" y="1556880"/>
            <a:ext cx="3628133" cy="3384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58" y="1556880"/>
            <a:ext cx="3684190" cy="3384288"/>
          </a:xfrm>
          <a:prstGeom prst="rect">
            <a:avLst/>
          </a:prstGeom>
        </p:spPr>
      </p:pic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1014129" y="4716965"/>
            <a:ext cx="2592288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平衡與攀爬設備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99"/>
          <p:cNvSpPr>
            <a:spLocks noChangeArrowheads="1"/>
          </p:cNvSpPr>
          <p:nvPr/>
        </p:nvSpPr>
        <p:spPr bwMode="auto">
          <a:xfrm>
            <a:off x="5525344" y="4722376"/>
            <a:ext cx="2592288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搖搖馬與安全地墊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49796" y="257535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六、風華再現</a:t>
            </a:r>
          </a:p>
        </p:txBody>
      </p:sp>
    </p:spTree>
    <p:extLst>
      <p:ext uri="{BB962C8B-B14F-4D97-AF65-F5344CB8AC3E}">
        <p14:creationId xmlns:p14="http://schemas.microsoft.com/office/powerpoint/2010/main" val="2982127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0"/>
          <a:stretch/>
        </p:blipFill>
        <p:spPr>
          <a:xfrm>
            <a:off x="-36004" y="0"/>
            <a:ext cx="914400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49796" y="257535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、檢核機制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298850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7650"/>
            <a:r>
              <a:rPr lang="zh-TW" altLang="en-US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「兒童</a:t>
            </a:r>
            <a:r>
              <a:rPr lang="zh-TW" altLang="en-US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遊戲場設施安全管理</a:t>
            </a:r>
            <a:r>
              <a:rPr lang="zh-TW" altLang="en-US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規範」自主檢視遊戲場</a:t>
            </a:r>
            <a:r>
              <a:rPr lang="zh-TW" altLang="en-US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設施</a:t>
            </a:r>
            <a:r>
              <a:rPr lang="zh-TW" altLang="en-US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，學校</a:t>
            </a:r>
            <a:endParaRPr lang="en-US" altLang="zh-TW" sz="22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47650"/>
            <a:r>
              <a:rPr lang="zh-TW" altLang="en-US" sz="22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每個月定期做好自主檢</a:t>
            </a:r>
            <a:r>
              <a:rPr lang="zh-TW" altLang="en-US" sz="2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</a:t>
            </a:r>
            <a:r>
              <a:rPr lang="zh-TW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52363" t="22798" r="20469" b="9400"/>
          <a:stretch/>
        </p:blipFill>
        <p:spPr>
          <a:xfrm>
            <a:off x="755576" y="2339394"/>
            <a:ext cx="3600400" cy="41153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l="20983" t="19590" r="51988" b="21868"/>
          <a:stretch/>
        </p:blipFill>
        <p:spPr>
          <a:xfrm>
            <a:off x="4788024" y="2390391"/>
            <a:ext cx="3462760" cy="42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98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36004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49796" y="257535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八</a:t>
            </a:r>
            <a:r>
              <a:rPr lang="zh-TW" altLang="en-US" sz="5400" b="1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效益展現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2132856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7650"/>
            <a:r>
              <a:rPr lang="en-US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重新設計規劃，拆除老舊廁所，讓校園空間運用更靈活更完善。</a:t>
            </a:r>
            <a:endParaRPr lang="en-US" altLang="zh-TW" sz="2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47650">
              <a:spcAft>
                <a:spcPts val="0"/>
              </a:spcAft>
            </a:pPr>
            <a:endParaRPr lang="zh-TW" altLang="zh-TW" sz="2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提供學童和社區安全新穎的遊憩設備</a:t>
            </a:r>
            <a:r>
              <a:rPr lang="zh-TW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endParaRPr lang="zh-TW" altLang="zh-TW" sz="2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培養兒童從小愛護公物的習慣與態度。</a:t>
            </a:r>
          </a:p>
          <a:p>
            <a:pPr>
              <a:spcAft>
                <a:spcPts val="0"/>
              </a:spcAft>
            </a:pPr>
            <a:endParaRPr lang="zh-TW" altLang="zh-TW" sz="2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0"/>
              </a:spcAft>
            </a:pPr>
            <a:r>
              <a:rPr lang="en-US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提供完整活動</a:t>
            </a:r>
            <a:r>
              <a:rPr lang="zh-TW" altLang="zh-TW" sz="2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空間與器材，使學校與社區關係更緊密結合</a:t>
            </a:r>
            <a:r>
              <a:rPr lang="zh-TW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zh-TW" sz="2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44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987824" y="2204864"/>
            <a:ext cx="5828283" cy="165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5"/>
              </a:avLst>
            </a:prstTxWarp>
          </a:bodyPr>
          <a:lstStyle/>
          <a:p>
            <a:pPr algn="ctr"/>
            <a:r>
              <a:rPr lang="zh-TW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標楷體"/>
                <a:ea typeface="標楷體"/>
              </a:rPr>
              <a:t>簡報結束，謝謝指教</a:t>
            </a:r>
          </a:p>
        </p:txBody>
      </p:sp>
    </p:spTree>
    <p:extLst>
      <p:ext uri="{BB962C8B-B14F-4D97-AF65-F5344CB8AC3E}">
        <p14:creationId xmlns:p14="http://schemas.microsoft.com/office/powerpoint/2010/main" val="27317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981958"/>
              <a:ext cx="9144000" cy="18760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76672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一、資源</a:t>
            </a:r>
            <a:r>
              <a:rPr lang="zh-TW" altLang="en-US" sz="5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整合、</a:t>
            </a: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營造優</a:t>
            </a:r>
            <a:r>
              <a:rPr lang="zh-TW" altLang="en-US" sz="5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質</a:t>
            </a: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86792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計畫目標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一）重新規劃營造校園環境，提升教師的教學成效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                                       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二）兒童遊戲器材汰舊更新，提供學童安全優質的學習環境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三）改善校園設施及優質的環境，創造學校社區化的具體實現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四）改造校園活動空間，破除校園死角，提升校園安全。</a:t>
            </a:r>
          </a:p>
        </p:txBody>
      </p:sp>
    </p:spTree>
    <p:extLst>
      <p:ext uri="{BB962C8B-B14F-4D97-AF65-F5344CB8AC3E}">
        <p14:creationId xmlns:p14="http://schemas.microsoft.com/office/powerpoint/2010/main" val="3869238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981958"/>
              <a:ext cx="9144000" cy="18760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76672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50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、遊戲的重要性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1867922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）遊戲與生理發展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                                       </a:t>
            </a: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）遊戲與認知發展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）遊戲與語言的發展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）遊戲與心理社會發展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（五）遊戲有助兒童身心健康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93475" y="2681498"/>
            <a:ext cx="4248472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動作的發展有利於兒童遊戲的活動。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遊戲可幫助兒童神經肌肉活動的協調 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與發展。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遊戲可消耗身體過剩的精力。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3395138" y="2069727"/>
            <a:ext cx="1201595" cy="911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408724" y="2727833"/>
            <a:ext cx="1163276" cy="455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4693475" y="2681498"/>
            <a:ext cx="4248472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建立孩子的認知概念。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發展兒童想像力。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672996" y="3403821"/>
            <a:ext cx="754988" cy="4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4693475" y="2687700"/>
            <a:ext cx="4248472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遊戲是兒童通用的語言，也是學習語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言最自然的途徑。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會鼓勵兒童發言，有助語言發展。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3918157" y="3691266"/>
            <a:ext cx="710138" cy="441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>
            <a:off x="4693475" y="2692564"/>
            <a:ext cx="4248472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透過遊戲學習在小型社會與人互動。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遊戲是思想或行動上不斷進行的創作。</a:t>
            </a:r>
            <a:endParaRPr lang="en-US" altLang="zh-TW" dirty="0" smtClean="0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4232525" y="4251122"/>
            <a:ext cx="555499" cy="519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4690785" y="2710508"/>
            <a:ext cx="4248472" cy="15121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兒童遊戲是為了娛樂與消遣。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遊戲提供一個解決問題及溝通情感的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管道。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288527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2950" y="357481"/>
            <a:ext cx="8490155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>
                <a:solidFill>
                  <a:srgbClr val="EEECE1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、老舊廁所、器材危機四伏</a:t>
            </a:r>
          </a:p>
        </p:txBody>
      </p:sp>
      <p:pic>
        <p:nvPicPr>
          <p:cNvPr id="9" name="圖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0" y="1772328"/>
            <a:ext cx="4104456" cy="33843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67951" y="2154998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本區遊戲器材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年代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不可考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的二座秋千</a:t>
            </a:r>
            <a:endParaRPr lang="en-US" altLang="zh-TW" sz="2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四座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鏽蝕的搖搖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</a:t>
            </a:r>
            <a:endParaRPr lang="en-US" altLang="zh-TW" sz="2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本區為視線死角、且遊戲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器材設備不符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標準潛藏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危機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，透過本計畫汰舊換新，給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孩童更好更安全的活動環境。</a:t>
            </a:r>
          </a:p>
        </p:txBody>
      </p:sp>
    </p:spTree>
    <p:extLst>
      <p:ext uri="{BB962C8B-B14F-4D97-AF65-F5344CB8AC3E}">
        <p14:creationId xmlns:p14="http://schemas.microsoft.com/office/powerpoint/2010/main" val="220460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269258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000" b="1" dirty="0">
                <a:solidFill>
                  <a:srgbClr val="EEECE1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、廁所拆除與場域整建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587100"/>
            <a:ext cx="3636911" cy="3312280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12" y="1587101"/>
            <a:ext cx="3562164" cy="3312279"/>
          </a:xfrm>
          <a:prstGeom prst="rect">
            <a:avLst/>
          </a:prstGeom>
        </p:spPr>
      </p:pic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989855" y="4680589"/>
            <a:ext cx="2592288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老舊廁所拆除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99"/>
          <p:cNvSpPr>
            <a:spLocks noChangeArrowheads="1"/>
          </p:cNvSpPr>
          <p:nvPr/>
        </p:nvSpPr>
        <p:spPr bwMode="auto">
          <a:xfrm>
            <a:off x="5526359" y="4680589"/>
            <a:ext cx="2592288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場地整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修</a:t>
            </a:r>
          </a:p>
        </p:txBody>
      </p:sp>
    </p:spTree>
    <p:extLst>
      <p:ext uri="{BB962C8B-B14F-4D97-AF65-F5344CB8AC3E}">
        <p14:creationId xmlns:p14="http://schemas.microsoft.com/office/powerpoint/2010/main" val="2800845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36004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49796" y="251557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、遊戲場設計七大原則</a:t>
            </a:r>
          </a:p>
        </p:txBody>
      </p:sp>
      <p:sp>
        <p:nvSpPr>
          <p:cNvPr id="7" name="矩形 6"/>
          <p:cNvSpPr/>
          <p:nvPr/>
        </p:nvSpPr>
        <p:spPr>
          <a:xfrm>
            <a:off x="827584" y="1550902"/>
            <a:ext cx="7721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7650">
              <a:lnSpc>
                <a:spcPts val="3200"/>
              </a:lnSpc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公平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使用者平等使用的權利。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融合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提供不同使用者進行多元性共融互動。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聰明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能在玩樂過程中學習獲得自我成長。</a:t>
            </a:r>
            <a:endParaRPr lang="zh-TW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使用者學習探索與參與的自我能力。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應符合安全規範。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活潑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創造具互動、合作、包容與身體能力的遊戲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活動。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(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提供使用者不同的感官需求、身體尺寸、多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樣姿勢、行動和控制力的總和。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325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9796" y="257535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六、風華再現</a:t>
            </a:r>
          </a:p>
        </p:txBody>
      </p:sp>
      <p:sp>
        <p:nvSpPr>
          <p:cNvPr id="6" name="矩形 5"/>
          <p:cNvSpPr/>
          <p:nvPr/>
        </p:nvSpPr>
        <p:spPr>
          <a:xfrm>
            <a:off x="1871700" y="1931684"/>
            <a:ext cx="53285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拆除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老舊廁所、清除化糞池並整地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新購遊戲器材，鋪設安全地墊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設置通風式遮陽棚。</a:t>
            </a:r>
          </a:p>
        </p:txBody>
      </p:sp>
    </p:spTree>
    <p:extLst>
      <p:ext uri="{BB962C8B-B14F-4D97-AF65-F5344CB8AC3E}">
        <p14:creationId xmlns:p14="http://schemas.microsoft.com/office/powerpoint/2010/main" val="2768426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32448" cy="334723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88432" cy="3347236"/>
          </a:xfrm>
          <a:prstGeom prst="rect">
            <a:avLst/>
          </a:prstGeom>
        </p:spPr>
      </p:pic>
      <p:sp>
        <p:nvSpPr>
          <p:cNvPr id="13" name="Rectangle 99"/>
          <p:cNvSpPr>
            <a:spLocks noChangeArrowheads="1"/>
          </p:cNvSpPr>
          <p:nvPr/>
        </p:nvSpPr>
        <p:spPr bwMode="auto">
          <a:xfrm>
            <a:off x="1115616" y="4789983"/>
            <a:ext cx="2592288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通風遮陽簾裝設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5747831" y="4789983"/>
            <a:ext cx="2256849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遊戲器材安裝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49796" y="257535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六、風華再現</a:t>
            </a:r>
          </a:p>
        </p:txBody>
      </p:sp>
    </p:spTree>
    <p:extLst>
      <p:ext uri="{BB962C8B-B14F-4D97-AF65-F5344CB8AC3E}">
        <p14:creationId xmlns:p14="http://schemas.microsoft.com/office/powerpoint/2010/main" val="728802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30934"/>
            <a:ext cx="9144000" cy="3027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50"/>
            <a:stretch/>
          </p:blipFill>
          <p:spPr>
            <a:xfrm>
              <a:off x="0" y="0"/>
              <a:ext cx="9144000" cy="2132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內容版面配置區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3" b="10625"/>
            <a:stretch/>
          </p:blipFill>
          <p:spPr bwMode="auto">
            <a:xfrm>
              <a:off x="0" y="4365104"/>
              <a:ext cx="9144000" cy="24928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011" y="1360569"/>
            <a:ext cx="3313734" cy="35621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35" y="1484784"/>
            <a:ext cx="3707904" cy="3334960"/>
          </a:xfrm>
          <a:prstGeom prst="rect">
            <a:avLst/>
          </a:prstGeom>
        </p:spPr>
      </p:pic>
      <p:sp>
        <p:nvSpPr>
          <p:cNvPr id="11" name="Rectangle 99"/>
          <p:cNvSpPr>
            <a:spLocks noChangeArrowheads="1"/>
          </p:cNvSpPr>
          <p:nvPr/>
        </p:nvSpPr>
        <p:spPr bwMode="auto">
          <a:xfrm>
            <a:off x="1092331" y="4600953"/>
            <a:ext cx="2592288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設置安全告示牌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99"/>
          <p:cNvSpPr>
            <a:spLocks noChangeArrowheads="1"/>
          </p:cNvSpPr>
          <p:nvPr/>
        </p:nvSpPr>
        <p:spPr bwMode="auto">
          <a:xfrm>
            <a:off x="5293243" y="4600953"/>
            <a:ext cx="2592288" cy="4375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多功能溜滑梯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49796" y="257535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六、風華再現</a:t>
            </a:r>
          </a:p>
        </p:txBody>
      </p:sp>
    </p:spTree>
    <p:extLst>
      <p:ext uri="{BB962C8B-B14F-4D97-AF65-F5344CB8AC3E}">
        <p14:creationId xmlns:p14="http://schemas.microsoft.com/office/powerpoint/2010/main" val="538255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tes">
  <a:themeElements>
    <a:clrScheme name="sh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te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582</Words>
  <Application>Microsoft Office PowerPoint</Application>
  <PresentationFormat>如螢幕大小 (4:3)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Office 佈景主題</vt:lpstr>
      <vt:lpstr>shtes</vt:lpstr>
      <vt:lpstr>老舊校舍整建工程教學環境設備充實 改善實施計畫成果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kanda</dc:creator>
  <cp:lastModifiedBy>USER</cp:lastModifiedBy>
  <cp:revision>272</cp:revision>
  <cp:lastPrinted>2016-04-07T06:17:53Z</cp:lastPrinted>
  <dcterms:created xsi:type="dcterms:W3CDTF">2016-02-25T06:52:48Z</dcterms:created>
  <dcterms:modified xsi:type="dcterms:W3CDTF">2019-05-24T01:55:39Z</dcterms:modified>
</cp:coreProperties>
</file>