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5" r:id="rId1"/>
  </p:sldMasterIdLst>
  <p:notesMasterIdLst>
    <p:notesMasterId r:id="rId35"/>
  </p:notesMasterIdLst>
  <p:handoutMasterIdLst>
    <p:handoutMasterId r:id="rId36"/>
  </p:handoutMasterIdLst>
  <p:sldIdLst>
    <p:sldId id="335" r:id="rId2"/>
    <p:sldId id="352" r:id="rId3"/>
    <p:sldId id="382" r:id="rId4"/>
    <p:sldId id="336" r:id="rId5"/>
    <p:sldId id="337" r:id="rId6"/>
    <p:sldId id="357" r:id="rId7"/>
    <p:sldId id="358" r:id="rId8"/>
    <p:sldId id="341" r:id="rId9"/>
    <p:sldId id="372" r:id="rId10"/>
    <p:sldId id="364" r:id="rId11"/>
    <p:sldId id="359" r:id="rId12"/>
    <p:sldId id="367" r:id="rId13"/>
    <p:sldId id="340" r:id="rId14"/>
    <p:sldId id="344" r:id="rId15"/>
    <p:sldId id="345" r:id="rId16"/>
    <p:sldId id="343" r:id="rId17"/>
    <p:sldId id="338" r:id="rId18"/>
    <p:sldId id="342" r:id="rId19"/>
    <p:sldId id="346" r:id="rId20"/>
    <p:sldId id="348" r:id="rId21"/>
    <p:sldId id="347" r:id="rId22"/>
    <p:sldId id="349" r:id="rId23"/>
    <p:sldId id="360" r:id="rId24"/>
    <p:sldId id="380" r:id="rId25"/>
    <p:sldId id="373" r:id="rId26"/>
    <p:sldId id="374" r:id="rId27"/>
    <p:sldId id="381" r:id="rId28"/>
    <p:sldId id="351" r:id="rId29"/>
    <p:sldId id="369" r:id="rId30"/>
    <p:sldId id="363" r:id="rId31"/>
    <p:sldId id="362" r:id="rId32"/>
    <p:sldId id="368" r:id="rId33"/>
    <p:sldId id="324" r:id="rId34"/>
  </p:sldIdLst>
  <p:sldSz cx="9144000" cy="6858000" type="screen4x3"/>
  <p:notesSz cx="6807200" cy="99393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3FA9B7"/>
    <a:srgbClr val="F2EFFF"/>
    <a:srgbClr val="FFD9D1"/>
    <a:srgbClr val="FFD1D1"/>
    <a:srgbClr val="FFC9C9"/>
    <a:srgbClr val="FFBDBD"/>
    <a:srgbClr val="FFAFAF"/>
    <a:srgbClr val="F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660B408-B3CF-4A94-85FC-2B1E0A45F4A2}" styleName="深色樣式 2 - 輔色 1/輔色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佈景主題樣式 1 - 輔色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淺色樣式 2 - 輔色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94" autoAdjust="0"/>
    <p:restoredTop sz="86724" autoAdjust="0"/>
  </p:normalViewPr>
  <p:slideViewPr>
    <p:cSldViewPr>
      <p:cViewPr varScale="1">
        <p:scale>
          <a:sx n="77" d="100"/>
          <a:sy n="77" d="100"/>
        </p:scale>
        <p:origin x="1810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微軟正黑體"/>
              <a:ea typeface="微軟正黑體" panose="020B0604030504040204" pitchFamily="34" charset="-120"/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F0D0E568-4E26-41F5-9E8C-31602E814E2A}" type="datetimeFigureOut">
              <a:rPr lang="zh-TW" altLang="en-US">
                <a:latin typeface="微軟正黑體"/>
                <a:ea typeface="微軟正黑體" panose="020B0604030504040204" pitchFamily="34" charset="-120"/>
              </a:rPr>
              <a:pPr>
                <a:defRPr/>
              </a:pPr>
              <a:t>2018/8/31</a:t>
            </a:fld>
            <a:endParaRPr lang="zh-TW" altLang="en-US" dirty="0">
              <a:latin typeface="微軟正黑體"/>
              <a:ea typeface="微軟正黑體" panose="020B0604030504040204" pitchFamily="34" charset="-120"/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 dirty="0">
              <a:latin typeface="微軟正黑體"/>
              <a:ea typeface="微軟正黑體" panose="020B0604030504040204" pitchFamily="34" charset="-120"/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E0DAD802-4E45-4A8F-B0D2-6CB792B15973}" type="slidenum">
              <a:rPr lang="zh-TW" altLang="en-US">
                <a:latin typeface="微軟正黑體"/>
                <a:ea typeface="微軟正黑體" panose="020B0604030504040204" pitchFamily="34" charset="-120"/>
              </a:rPr>
              <a:pPr>
                <a:defRPr/>
              </a:pPr>
              <a:t>‹#›</a:t>
            </a:fld>
            <a:endParaRPr lang="zh-TW" altLang="en-US" dirty="0">
              <a:latin typeface="微軟正黑體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25968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微軟正黑體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微軟正黑體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A97AFA11-5373-416E-8118-84F122403D30}" type="datetimeFigureOut">
              <a:rPr lang="zh-TW" altLang="en-US" smtClean="0"/>
              <a:pPr>
                <a:defRPr/>
              </a:pPr>
              <a:t>2018/8/31</a:t>
            </a:fld>
            <a:endParaRPr lang="zh-TW" altLang="en-US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TW" altLang="en-US" noProof="0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noProof="0" dirty="0"/>
              <a:t>按一下以編輯母片文字樣式</a:t>
            </a:r>
          </a:p>
          <a:p>
            <a:pPr lvl="1"/>
            <a:r>
              <a:rPr lang="zh-TW" altLang="en-US" noProof="0" dirty="0"/>
              <a:t>第二層</a:t>
            </a:r>
          </a:p>
          <a:p>
            <a:pPr lvl="2"/>
            <a:r>
              <a:rPr lang="zh-TW" altLang="en-US" noProof="0" dirty="0"/>
              <a:t>第三層</a:t>
            </a:r>
          </a:p>
          <a:p>
            <a:pPr lvl="3"/>
            <a:r>
              <a:rPr lang="zh-TW" altLang="en-US" noProof="0" dirty="0"/>
              <a:t>第四層</a:t>
            </a:r>
          </a:p>
          <a:p>
            <a:pPr lvl="4"/>
            <a:r>
              <a:rPr lang="zh-TW" altLang="en-US" noProof="0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微軟正黑體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latin typeface="微軟正黑體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82122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/>
        <a:ea typeface="微軟正黑體" panose="020B0604030504040204" pitchFamily="34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/>
        <a:ea typeface="微軟正黑體" panose="020B0604030504040204" pitchFamily="34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/>
        <a:ea typeface="微軟正黑體" panose="020B0604030504040204" pitchFamily="34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/>
        <a:ea typeface="微軟正黑體" panose="020B0604030504040204" pitchFamily="34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微軟正黑體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89466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93844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19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664855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27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28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通貨膨脹，不一定以一定比例上漲，所以調整語句</a:t>
            </a:r>
            <a:endParaRPr kumimoji="1"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6090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8513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zh-TW" altLang="en-US" dirty="0"/>
              <a:t>長大的裁裁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4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2063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20531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63670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13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36367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15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940776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7922B-A9DC-4138-8E40-BE8CE238CE27}" type="slidenum">
              <a:rPr lang="zh-TW" altLang="en-US" smtClean="0"/>
              <a:pPr>
                <a:defRPr/>
              </a:pPr>
              <a:t>16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1513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126800" y="2484000"/>
            <a:ext cx="7765200" cy="1440000"/>
          </a:xfrm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微軟正黑體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126800" y="3924000"/>
            <a:ext cx="3240000" cy="540000"/>
          </a:xfrm>
        </p:spPr>
        <p:txBody>
          <a:bodyPr anchor="ctr">
            <a:noAutofit/>
          </a:bodyPr>
          <a:lstStyle>
            <a:lvl1pPr marL="0" indent="0" algn="l">
              <a:buNone/>
              <a:defRPr sz="1600" b="0">
                <a:solidFill>
                  <a:schemeClr val="bg1"/>
                </a:solidFill>
                <a:latin typeface="微軟正黑體"/>
                <a:ea typeface="微軟正黑體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1127125" y="4464050"/>
            <a:ext cx="1800225" cy="360363"/>
          </a:xfrm>
          <a:prstGeom prst="rect">
            <a:avLst/>
          </a:prstGeo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 b="1" dirty="0">
                <a:solidFill>
                  <a:schemeClr val="bg1"/>
                </a:solidFill>
                <a:latin typeface="微軟正黑體"/>
                <a:ea typeface="微軟正黑體" pitchFamily="34" charset="-120"/>
              </a:defRPr>
            </a:lvl1pPr>
          </a:lstStyle>
          <a:p>
            <a:pPr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73962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buSzPct val="90000"/>
              <a:buFont typeface="Noto Sans CJK TC Regular" pitchFamily="34" charset="-120"/>
              <a:buChar char="◉"/>
              <a:defRPr sz="2400"/>
            </a:lvl1pPr>
            <a:lvl2pPr indent="-342000">
              <a:buSzPct val="90000"/>
              <a:buFont typeface="Noto Sans CJK TC Regular" pitchFamily="34" charset="-120"/>
              <a:buChar char="◉"/>
              <a:defRPr sz="2000"/>
            </a:lvl2pPr>
            <a:lvl3pPr marL="1371600" indent="-342000">
              <a:buSzPct val="90000"/>
              <a:buFont typeface="Noto Sans CJK TC Regular" pitchFamily="34" charset="-120"/>
              <a:buChar char="◉"/>
              <a:defRPr sz="1800"/>
            </a:lvl3pPr>
            <a:lvl4pPr marL="1714500" indent="-342000">
              <a:buSzPct val="90000"/>
              <a:buFont typeface="Noto Sans CJK TC Regular" pitchFamily="34" charset="-120"/>
              <a:buChar char="◉"/>
              <a:defRPr sz="1800"/>
            </a:lvl4pPr>
            <a:lvl5pPr>
              <a:defRPr sz="1600"/>
            </a:lvl5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217415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20298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16485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295736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Ending page">
    <p:bg>
      <p:bgPr>
        <a:blipFill dpi="0" rotWithShape="0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113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000" y="1152000"/>
            <a:ext cx="7920000" cy="5220000"/>
          </a:xfrm>
        </p:spPr>
        <p:txBody>
          <a:bodyPr/>
          <a:lstStyle>
            <a:lvl1pPr>
              <a:spcBef>
                <a:spcPts val="1000"/>
              </a:spcBef>
              <a:buSzPct val="90000"/>
              <a:buFont typeface="Noto Sans CJK TC Regular" pitchFamily="34" charset="-120"/>
              <a:buChar char="◉"/>
              <a:defRPr sz="2400"/>
            </a:lvl1pPr>
            <a:lvl2pPr>
              <a:spcBef>
                <a:spcPts val="1000"/>
              </a:spcBef>
              <a:buSzPct val="90000"/>
              <a:buFont typeface="Noto Sans CJK TC Regular" pitchFamily="34" charset="-120"/>
              <a:buChar char="◉"/>
              <a:defRPr sz="2000"/>
            </a:lvl2pPr>
            <a:lvl3pPr>
              <a:spcBef>
                <a:spcPts val="1000"/>
              </a:spcBef>
              <a:buSzPct val="90000"/>
              <a:buFont typeface="Noto Sans CJK TC Regular" pitchFamily="34" charset="-120"/>
              <a:buChar char="◉"/>
              <a:defRPr sz="1800"/>
            </a:lvl3pPr>
            <a:lvl4pPr>
              <a:spcBef>
                <a:spcPts val="1000"/>
              </a:spcBef>
              <a:buSzPct val="90000"/>
              <a:buFont typeface="Noto Sans CJK TC Regular" pitchFamily="34" charset="-120"/>
              <a:buChar char="◉"/>
              <a:defRPr sz="1600"/>
            </a:lvl4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3906921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4"/>
          </a:xfrm>
        </p:spPr>
        <p:txBody>
          <a:bodyPr anchor="t"/>
          <a:lstStyle>
            <a:lvl1pPr algn="l">
              <a:defRPr sz="3600" b="1" cap="all">
                <a:solidFill>
                  <a:srgbClr val="3D3935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>
                <a:solidFill>
                  <a:srgbClr val="3D393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3721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540000" y="1152000"/>
            <a:ext cx="3960000" cy="4438800"/>
          </a:xfrm>
        </p:spPr>
        <p:txBody>
          <a:bodyPr/>
          <a:lstStyle>
            <a:lvl1pPr>
              <a:buSzPct val="90000"/>
              <a:buFont typeface="Noto Sans CJK TC Regular" pitchFamily="34" charset="-120"/>
              <a:buChar char="◉"/>
              <a:defRPr sz="2400"/>
            </a:lvl1pPr>
            <a:lvl2pPr marL="914400" indent="-342000">
              <a:buSzPct val="90000"/>
              <a:buFont typeface="Noto Sans CJK TC Regular" pitchFamily="34" charset="-120"/>
              <a:buChar char="◉"/>
              <a:defRPr sz="2000"/>
            </a:lvl2pPr>
            <a:lvl3pPr>
              <a:buSzPct val="90000"/>
              <a:buFont typeface="Noto Sans CJK TC Regular" pitchFamily="34" charset="-120"/>
              <a:buChar char="◉"/>
              <a:defRPr sz="1800"/>
            </a:lvl3pPr>
            <a:lvl4pPr>
              <a:buSzPct val="90000"/>
              <a:buFont typeface="Noto Sans CJK TC Regular" pitchFamily="34" charset="-120"/>
              <a:buChar char="◉"/>
              <a:defRPr sz="1600" baseline="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00000" y="1152000"/>
            <a:ext cx="3960000" cy="4438800"/>
          </a:xfrm>
        </p:spPr>
        <p:txBody>
          <a:bodyPr/>
          <a:lstStyle>
            <a:lvl1pPr>
              <a:buSzPct val="90000"/>
              <a:buFont typeface="Noto Sans CJK TC Regular" pitchFamily="34" charset="-120"/>
              <a:buChar char="◉"/>
              <a:defRPr sz="2400"/>
            </a:lvl1pPr>
            <a:lvl2pPr>
              <a:buSzPct val="90000"/>
              <a:buFont typeface="Noto Sans CJK TC Regular" pitchFamily="34" charset="-120"/>
              <a:buChar char="◉"/>
              <a:defRPr sz="2000"/>
            </a:lvl2pPr>
            <a:lvl3pPr marL="1371600" indent="-342000">
              <a:buSzPct val="90000"/>
              <a:buFont typeface="Noto Sans CJK TC Regular" pitchFamily="34" charset="-120"/>
              <a:buChar char="◉"/>
              <a:defRPr sz="1800"/>
            </a:lvl3pPr>
            <a:lvl4pPr marL="1714500" indent="-342900">
              <a:buSzPct val="90000"/>
              <a:buFont typeface="Noto Sans CJK TC Regular" pitchFamily="34" charset="-120"/>
              <a:buChar char="◉"/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8550852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9999" y="1152000"/>
            <a:ext cx="3960000" cy="90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9999" y="2060848"/>
            <a:ext cx="3960000" cy="4320000"/>
          </a:xfrm>
        </p:spPr>
        <p:txBody>
          <a:bodyPr/>
          <a:lstStyle>
            <a:lvl1pPr>
              <a:buSzPct val="90000"/>
              <a:buFont typeface="Noto Sans CJK TC Regular" pitchFamily="34" charset="-120"/>
              <a:buChar char="◉"/>
              <a:defRPr sz="2400"/>
            </a:lvl1pPr>
            <a:lvl2pPr>
              <a:buSzPct val="90000"/>
              <a:buFont typeface="Noto Sans CJK TC Regular" pitchFamily="34" charset="-120"/>
              <a:buChar char="◉"/>
              <a:defRPr sz="2000"/>
            </a:lvl2pPr>
            <a:lvl3pPr marL="1371600" indent="-342000">
              <a:buSzPct val="90000"/>
              <a:buFont typeface="Noto Sans CJK TC Regular" pitchFamily="34" charset="-120"/>
              <a:buChar char="◉"/>
              <a:defRPr sz="1800"/>
            </a:lvl3pPr>
            <a:lvl4pPr marL="1714500" indent="-342900">
              <a:buSzPct val="90000"/>
              <a:buFont typeface="Noto Sans CJK TC Regular" pitchFamily="34" charset="-120"/>
              <a:buChar char="◉"/>
              <a:defRPr sz="16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499992" y="1152000"/>
            <a:ext cx="3960000" cy="900000"/>
          </a:xfr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499992" y="2060848"/>
            <a:ext cx="3960000" cy="4320000"/>
          </a:xfrm>
        </p:spPr>
        <p:txBody>
          <a:bodyPr/>
          <a:lstStyle>
            <a:lvl1pPr>
              <a:buSzPct val="90000"/>
              <a:buFont typeface="Noto Sans CJK TC Regular" pitchFamily="34" charset="-120"/>
              <a:buChar char="◉"/>
              <a:defRPr sz="2400" baseline="0"/>
            </a:lvl1pPr>
            <a:lvl2pPr>
              <a:buSzPct val="90000"/>
              <a:buFont typeface="Noto Sans CJK TC Regular" pitchFamily="34" charset="-120"/>
              <a:buChar char="◉"/>
              <a:defRPr sz="2000"/>
            </a:lvl2pPr>
            <a:lvl3pPr marL="1371600" indent="-342000">
              <a:buSzPct val="90000"/>
              <a:buFont typeface="Noto Sans CJK TC Regular" pitchFamily="34" charset="-120"/>
              <a:buChar char="◉"/>
              <a:defRPr sz="1800"/>
            </a:lvl3pPr>
            <a:lvl4pPr marL="1714500" indent="-342900">
              <a:buSzPct val="90000"/>
              <a:buFont typeface="Noto Sans CJK TC Regular" pitchFamily="34" charset="-120"/>
              <a:buChar char="◉"/>
              <a:defRPr sz="16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</p:spTree>
    <p:extLst>
      <p:ext uri="{BB962C8B-B14F-4D97-AF65-F5344CB8AC3E}">
        <p14:creationId xmlns:p14="http://schemas.microsoft.com/office/powerpoint/2010/main" val="2112150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7592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816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0000" y="252000"/>
            <a:ext cx="7920000" cy="720000"/>
          </a:xfrm>
        </p:spPr>
        <p:txBody>
          <a:bodyPr anchor="b"/>
          <a:lstStyle>
            <a:lvl1pPr algn="l">
              <a:defRPr sz="4000" b="1" baseline="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420000" y="1152000"/>
            <a:ext cx="5040000" cy="4870570"/>
          </a:xfrm>
        </p:spPr>
        <p:txBody>
          <a:bodyPr/>
          <a:lstStyle>
            <a:lvl1pPr>
              <a:buSzPct val="90000"/>
              <a:buFont typeface="Noto Sans CJK TC Regular" pitchFamily="34" charset="-120"/>
              <a:buChar char="◉"/>
              <a:defRPr sz="2400"/>
            </a:lvl1pPr>
            <a:lvl2pPr indent="-342000">
              <a:buSzPct val="90000"/>
              <a:buFont typeface="Noto Sans CJK TC Regular" pitchFamily="34" charset="-120"/>
              <a:buChar char="◉"/>
              <a:defRPr sz="2000"/>
            </a:lvl2pPr>
            <a:lvl3pPr marL="1371600" indent="-342000">
              <a:buSzPct val="90000"/>
              <a:buFont typeface="Noto Sans CJK TC Regular" pitchFamily="34" charset="-120"/>
              <a:buChar char="◉"/>
              <a:defRPr sz="1800" baseline="0"/>
            </a:lvl3pPr>
            <a:lvl4pPr marL="1714500" indent="-342000">
              <a:buSzPct val="90000"/>
              <a:buFont typeface="Noto Sans CJK TC Regular" pitchFamily="34" charset="-120"/>
              <a:buChar char="◉"/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40000" y="1152000"/>
            <a:ext cx="2880000" cy="48705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80019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761186"/>
            <a:ext cx="5486400" cy="700748"/>
          </a:xfrm>
        </p:spPr>
        <p:txBody>
          <a:bodyPr/>
          <a:lstStyle>
            <a:lvl1pPr algn="l">
              <a:defRPr sz="3600" b="1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1292774"/>
            <a:ext cx="5486400" cy="346841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dirty="0"/>
              <a:t>按一下圖示以新增圖片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461935"/>
            <a:ext cx="54864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846939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539750" y="252413"/>
            <a:ext cx="7920038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標題</a:t>
            </a:r>
            <a:r>
              <a:rPr lang="en-US" altLang="zh-TW" dirty="0"/>
              <a:t>(36-40pt)</a:t>
            </a:r>
            <a:endParaRPr lang="zh-TW" altLang="en-US" dirty="0"/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539750" y="1152525"/>
            <a:ext cx="7920038" cy="521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dirty="0"/>
              <a:t>第一層 </a:t>
            </a:r>
            <a:r>
              <a:rPr lang="en-US" altLang="zh-TW" dirty="0"/>
              <a:t>(24pt)</a:t>
            </a:r>
          </a:p>
          <a:p>
            <a:pPr lvl="1"/>
            <a:r>
              <a:rPr lang="zh-TW" altLang="en-US" dirty="0"/>
              <a:t>第二層 </a:t>
            </a:r>
            <a:r>
              <a:rPr lang="en-US" altLang="zh-TW" dirty="0"/>
              <a:t>(20pt)</a:t>
            </a:r>
          </a:p>
          <a:p>
            <a:pPr lvl="2"/>
            <a:r>
              <a:rPr lang="zh-TW" altLang="en-US" dirty="0"/>
              <a:t>第三層 </a:t>
            </a:r>
            <a:r>
              <a:rPr lang="en-US" altLang="zh-TW" dirty="0"/>
              <a:t>(18pt)</a:t>
            </a:r>
          </a:p>
          <a:p>
            <a:pPr lvl="3"/>
            <a:r>
              <a:rPr lang="zh-TW" altLang="en-US" dirty="0"/>
              <a:t>第四層</a:t>
            </a:r>
            <a:r>
              <a:rPr lang="en-US" altLang="zh-TW" dirty="0"/>
              <a:t>(16pt)</a:t>
            </a:r>
            <a:endParaRPr lang="zh-TW" altLang="en-US" dirty="0"/>
          </a:p>
          <a:p>
            <a:pPr lvl="0"/>
            <a:endParaRPr lang="zh-TW" altLang="en-US" dirty="0"/>
          </a:p>
        </p:txBody>
      </p:sp>
      <p:sp>
        <p:nvSpPr>
          <p:cNvPr id="9" name="投影片編號版面配置區 5"/>
          <p:cNvSpPr txBox="1">
            <a:spLocks/>
          </p:cNvSpPr>
          <p:nvPr/>
        </p:nvSpPr>
        <p:spPr>
          <a:xfrm>
            <a:off x="8567738" y="6354763"/>
            <a:ext cx="539750" cy="539750"/>
          </a:xfrm>
          <a:prstGeom prst="rect">
            <a:avLst/>
          </a:prstGeom>
        </p:spPr>
        <p:txBody>
          <a:bodyPr lIns="36000" tIns="36000" rIns="36000" bIns="36000" anchor="ctr"/>
          <a:lstStyle>
            <a:lvl1pPr defTabSz="4572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1pPr>
            <a:lvl2pPr marL="742950" indent="-285750" defTabSz="4572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微軟正黑體" pitchFamily="34" charset="-120"/>
              </a:defRPr>
            </a:lvl9pPr>
          </a:lstStyle>
          <a:p>
            <a:pPr algn="ctr"/>
            <a:fld id="{44640F1D-A90F-44BD-A366-B13D0169BECF}" type="slidenum">
              <a:rPr kumimoji="0" lang="zh-TW" altLang="en-US" sz="1400" b="1">
                <a:solidFill>
                  <a:srgbClr val="FF8200"/>
                </a:solidFill>
                <a:latin typeface="微軟正黑體"/>
                <a:ea typeface="微軟正黑體"/>
                <a:cs typeface="微軟正黑體"/>
              </a:rPr>
              <a:pPr algn="ctr"/>
              <a:t>‹#›</a:t>
            </a:fld>
            <a:endParaRPr kumimoji="0" lang="zh-TW" altLang="en-US" sz="1200" b="1" dirty="0">
              <a:solidFill>
                <a:srgbClr val="FF8200"/>
              </a:solidFill>
              <a:latin typeface="微軟正黑體"/>
              <a:ea typeface="微軟正黑體"/>
              <a:cs typeface="微軟正黑體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6" r:id="rId14"/>
  </p:sldLayoutIdLst>
  <p:hf sldNum="0"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3600" b="1" kern="1200">
          <a:solidFill>
            <a:srgbClr val="3D3935"/>
          </a:solidFill>
          <a:latin typeface="微軟正黑體"/>
          <a:ea typeface="微軟正黑體" pitchFamily="34" charset="-120"/>
          <a:cs typeface="微軟正黑體"/>
        </a:defRPr>
      </a:lvl1pPr>
      <a:lvl2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D3935"/>
          </a:solidFill>
          <a:latin typeface="Calibri" pitchFamily="34" charset="0"/>
          <a:ea typeface="微軟正黑體" pitchFamily="34" charset="-120"/>
          <a:cs typeface="Arial Unicode MS" pitchFamily="34" charset="-120"/>
        </a:defRPr>
      </a:lvl2pPr>
      <a:lvl3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D3935"/>
          </a:solidFill>
          <a:latin typeface="Calibri" pitchFamily="34" charset="0"/>
          <a:ea typeface="微軟正黑體" pitchFamily="34" charset="-120"/>
          <a:cs typeface="Arial Unicode MS" pitchFamily="34" charset="-120"/>
        </a:defRPr>
      </a:lvl3pPr>
      <a:lvl4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D3935"/>
          </a:solidFill>
          <a:latin typeface="Calibri" pitchFamily="34" charset="0"/>
          <a:ea typeface="微軟正黑體" pitchFamily="34" charset="-120"/>
          <a:cs typeface="Arial Unicode MS" pitchFamily="34" charset="-120"/>
        </a:defRPr>
      </a:lvl4pPr>
      <a:lvl5pPr algn="l" defTabSz="457200" rtl="0" fontAlgn="base">
        <a:spcBef>
          <a:spcPct val="0"/>
        </a:spcBef>
        <a:spcAft>
          <a:spcPct val="0"/>
        </a:spcAft>
        <a:defRPr sz="3600" b="1">
          <a:solidFill>
            <a:srgbClr val="3D3935"/>
          </a:solidFill>
          <a:latin typeface="Calibri" pitchFamily="34" charset="0"/>
          <a:ea typeface="微軟正黑體" pitchFamily="34" charset="-120"/>
          <a:cs typeface="Arial Unicode MS" pitchFamily="34" charset="-12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AC19"/>
          </a:solidFill>
          <a:latin typeface="微軟正黑體" pitchFamily="34" charset="-120"/>
          <a:ea typeface="微軟正黑體" pitchFamily="34" charset="-120"/>
          <a:cs typeface="Arial Unicode MS" pitchFamily="34" charset="-12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AC19"/>
          </a:solidFill>
          <a:latin typeface="微軟正黑體" pitchFamily="34" charset="-120"/>
          <a:ea typeface="微軟正黑體" pitchFamily="34" charset="-120"/>
          <a:cs typeface="Arial Unicode MS" pitchFamily="34" charset="-12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AC19"/>
          </a:solidFill>
          <a:latin typeface="微軟正黑體" pitchFamily="34" charset="-120"/>
          <a:ea typeface="微軟正黑體" pitchFamily="34" charset="-120"/>
          <a:cs typeface="Arial Unicode MS" pitchFamily="34" charset="-12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6AC19"/>
          </a:solidFill>
          <a:latin typeface="微軟正黑體" pitchFamily="34" charset="-120"/>
          <a:ea typeface="微軟正黑體" pitchFamily="34" charset="-120"/>
          <a:cs typeface="Arial Unicode MS" pitchFamily="34" charset="-120"/>
        </a:defRPr>
      </a:lvl9pPr>
    </p:titleStyle>
    <p:bodyStyle>
      <a:lvl1pPr marL="342900" indent="-342900" algn="l" defTabSz="457200" rtl="0" fontAlgn="base">
        <a:lnSpc>
          <a:spcPct val="150000"/>
        </a:lnSpc>
        <a:spcBef>
          <a:spcPts val="1000"/>
        </a:spcBef>
        <a:spcAft>
          <a:spcPct val="0"/>
        </a:spcAft>
        <a:buClr>
          <a:srgbClr val="FF8200"/>
        </a:buClr>
        <a:buSzPct val="90000"/>
        <a:buFont typeface="Noto Sans CJK TC Regular" pitchFamily="34" charset="-120"/>
        <a:buChar char="◉"/>
        <a:defRPr sz="2400" kern="1200">
          <a:solidFill>
            <a:srgbClr val="3D3935"/>
          </a:solidFill>
          <a:latin typeface="微軟正黑體"/>
          <a:ea typeface="微軟正黑體" pitchFamily="34" charset="-120"/>
          <a:cs typeface="微軟正黑體"/>
        </a:defRPr>
      </a:lvl1pPr>
      <a:lvl2pPr marL="914400" indent="-341313" algn="l" defTabSz="457200" rtl="0" fontAlgn="base">
        <a:lnSpc>
          <a:spcPct val="150000"/>
        </a:lnSpc>
        <a:spcBef>
          <a:spcPts val="1000"/>
        </a:spcBef>
        <a:spcAft>
          <a:spcPct val="0"/>
        </a:spcAft>
        <a:buClr>
          <a:srgbClr val="F4DA3C"/>
        </a:buClr>
        <a:buSzPct val="90000"/>
        <a:buFont typeface="Noto Sans CJK TC Regular" pitchFamily="34" charset="-120"/>
        <a:buChar char="◉"/>
        <a:defRPr sz="2000" kern="1200">
          <a:solidFill>
            <a:srgbClr val="3D3935"/>
          </a:solidFill>
          <a:latin typeface="微軟正黑體"/>
          <a:ea typeface="微軟正黑體" pitchFamily="34" charset="-120"/>
          <a:cs typeface="微軟正黑體"/>
        </a:defRPr>
      </a:lvl2pPr>
      <a:lvl3pPr marL="1143000" indent="-341313" algn="l" defTabSz="457200" rtl="0" fontAlgn="base">
        <a:lnSpc>
          <a:spcPct val="150000"/>
        </a:lnSpc>
        <a:spcBef>
          <a:spcPts val="1000"/>
        </a:spcBef>
        <a:spcAft>
          <a:spcPct val="0"/>
        </a:spcAft>
        <a:buClr>
          <a:srgbClr val="00B0B9"/>
        </a:buClr>
        <a:buSzPct val="90000"/>
        <a:buFont typeface="Noto Sans CJK TC Regular" pitchFamily="34" charset="-120"/>
        <a:buChar char="◉"/>
        <a:defRPr kern="1200">
          <a:solidFill>
            <a:srgbClr val="3D3935"/>
          </a:solidFill>
          <a:latin typeface="微軟正黑體"/>
          <a:ea typeface="微軟正黑體" pitchFamily="34" charset="-120"/>
          <a:cs typeface="微軟正黑體"/>
        </a:defRPr>
      </a:lvl3pPr>
      <a:lvl4pPr marL="1600200" indent="-341313" algn="l" defTabSz="457200" rtl="0" fontAlgn="base">
        <a:lnSpc>
          <a:spcPct val="150000"/>
        </a:lnSpc>
        <a:spcBef>
          <a:spcPts val="1000"/>
        </a:spcBef>
        <a:spcAft>
          <a:spcPct val="0"/>
        </a:spcAft>
        <a:buClr>
          <a:srgbClr val="C1C6C8"/>
        </a:buClr>
        <a:buSzPct val="90000"/>
        <a:buFont typeface="Noto Sans CJK TC Regular" pitchFamily="34" charset="-120"/>
        <a:buChar char="◉"/>
        <a:defRPr sz="1600" kern="1200">
          <a:solidFill>
            <a:srgbClr val="3D3935"/>
          </a:solidFill>
          <a:latin typeface="微軟正黑體"/>
          <a:ea typeface="微軟正黑體" pitchFamily="34" charset="-120"/>
          <a:cs typeface="微軟正黑體"/>
        </a:defRPr>
      </a:lvl4pPr>
      <a:lvl5pPr marL="2057400" indent="-228600" algn="l" defTabSz="457200" rtl="0" fontAlgn="base">
        <a:spcBef>
          <a:spcPts val="800"/>
        </a:spcBef>
        <a:spcAft>
          <a:spcPct val="0"/>
        </a:spcAft>
        <a:buClr>
          <a:srgbClr val="262626"/>
        </a:buClr>
        <a:defRPr sz="1400" kern="1200">
          <a:solidFill>
            <a:schemeClr val="tx1"/>
          </a:solidFill>
          <a:latin typeface="微軟正黑體" pitchFamily="34" charset="-120"/>
          <a:ea typeface="微軟正黑體" pitchFamily="34" charset="-120"/>
          <a:cs typeface="Arial Unicode MS" pitchFamily="34" charset="-12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youtu.be/MvP0Vc2MKI8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kumimoji="1" lang="zh-TW" altLang="en-US" sz="3200" b="0" dirty="0"/>
              <a:t>國王的裁縫師</a:t>
            </a:r>
          </a:p>
        </p:txBody>
      </p:sp>
      <p:sp>
        <p:nvSpPr>
          <p:cNvPr id="3" name="標題 1"/>
          <p:cNvSpPr txBox="1">
            <a:spLocks/>
          </p:cNvSpPr>
          <p:nvPr/>
        </p:nvSpPr>
        <p:spPr bwMode="auto">
          <a:xfrm>
            <a:off x="1187624" y="3501008"/>
            <a:ext cx="7765200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algn="just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/>
                <a:ea typeface="微軟正黑體" pitchFamily="34" charset="-120"/>
                <a:cs typeface="微軟正黑體"/>
              </a:rPr>
              <a:t>王道銀行</a:t>
            </a:r>
            <a:r>
              <a:rPr kumimoji="1" lang="en-US" altLang="zh-TW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/>
                <a:ea typeface="微軟正黑體" pitchFamily="34" charset="-120"/>
                <a:cs typeface="微軟正黑體"/>
              </a:rPr>
              <a:t>O-Bank </a:t>
            </a:r>
            <a:r>
              <a:rPr kumimoji="1" lang="en-US" altLang="zh-TW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/>
                <a:ea typeface="微軟正黑體" pitchFamily="34" charset="-120"/>
                <a:cs typeface="微軟正黑體"/>
              </a:rPr>
              <a:t>  </a:t>
            </a:r>
            <a:r>
              <a:rPr lang="en-US" altLang="zh-TW" noProof="0" dirty="0">
                <a:solidFill>
                  <a:schemeClr val="bg1"/>
                </a:solidFill>
                <a:latin typeface="微軟正黑體"/>
                <a:ea typeface="微軟正黑體" pitchFamily="34" charset="-120"/>
                <a:cs typeface="微軟正黑體"/>
              </a:rPr>
              <a:t>X  </a:t>
            </a:r>
            <a:r>
              <a:rPr kumimoji="1" lang="zh-TW" altLang="en-US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軟正黑體"/>
                <a:ea typeface="微軟正黑體" pitchFamily="34" charset="-120"/>
                <a:cs typeface="微軟正黑體"/>
              </a:rPr>
              <a:t> 臺灣吧</a:t>
            </a:r>
            <a:r>
              <a:rPr lang="en-US" altLang="zh-TW" dirty="0">
                <a:solidFill>
                  <a:schemeClr val="bg1"/>
                </a:solidFill>
                <a:latin typeface="微軟正黑體"/>
                <a:ea typeface="微軟正黑體" pitchFamily="34" charset="-120"/>
                <a:cs typeface="微軟正黑體"/>
              </a:rPr>
              <a:t>Taiwan Bar</a:t>
            </a:r>
            <a:endParaRPr kumimoji="1" lang="zh-TW" altLang="en-US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軟正黑體"/>
              <a:ea typeface="微軟正黑體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452537068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0" y="476672"/>
            <a:ext cx="8892480" cy="2952328"/>
          </a:xfrm>
          <a:prstGeom prst="rect">
            <a:avLst/>
          </a:prstGeom>
        </p:spPr>
        <p:txBody>
          <a:bodyPr/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D3935"/>
                </a:solidFill>
                <a:latin typeface="微軟正黑體"/>
                <a:ea typeface="微軟正黑體" pitchFamily="34" charset="-120"/>
                <a:cs typeface="微軟正黑體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9pPr>
          </a:lstStyle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過去人們「以物易物」，</a:t>
            </a:r>
            <a:endParaRPr lang="en-US" altLang="zh-TW" sz="2800" b="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例如：用一頭牛換一隻豬。</a:t>
            </a:r>
            <a:endParaRPr lang="en-US" altLang="zh-TW" sz="2800" b="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/>
            <a:endParaRPr lang="en-US" altLang="zh-TW" sz="2800" b="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但若是擁有牛的人不想要換豬，就無法交換；</a:t>
            </a:r>
            <a:endParaRPr lang="en-US" altLang="zh-TW" sz="2800" b="0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pPr algn="ctr"/>
            <a:r>
              <a:rPr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所以人們漸漸改用</a:t>
            </a:r>
            <a:r>
              <a:rPr lang="zh-TW" altLang="en-US" sz="2800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貨幣</a:t>
            </a:r>
            <a:r>
              <a:rPr lang="en-US" altLang="zh-TW" sz="2800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(</a:t>
            </a:r>
            <a:r>
              <a:rPr lang="zh-TW" altLang="en-US" sz="2800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錢</a:t>
            </a:r>
            <a:r>
              <a:rPr lang="en-US" altLang="zh-TW" sz="2800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)</a:t>
            </a:r>
            <a:r>
              <a:rPr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做為計</a:t>
            </a:r>
            <a:r>
              <a:rPr kumimoji="1" lang="zh-TW" altLang="en-US" sz="2800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算價值的交易工具。</a:t>
            </a:r>
          </a:p>
        </p:txBody>
      </p:sp>
      <p:sp>
        <p:nvSpPr>
          <p:cNvPr id="7" name="圓形箭號 6">
            <a:extLst>
              <a:ext uri="{FF2B5EF4-FFF2-40B4-BE49-F238E27FC236}">
                <a16:creationId xmlns:a16="http://schemas.microsoft.com/office/drawing/2014/main" xmlns="" id="{D2F7A6D6-9786-9940-B688-B24D488C889A}"/>
              </a:ext>
            </a:extLst>
          </p:cNvPr>
          <p:cNvSpPr/>
          <p:nvPr/>
        </p:nvSpPr>
        <p:spPr>
          <a:xfrm>
            <a:off x="3743377" y="3102070"/>
            <a:ext cx="1405726" cy="1152128"/>
          </a:xfrm>
          <a:prstGeom prst="circularArrow">
            <a:avLst>
              <a:gd name="adj1" fmla="val 9253"/>
              <a:gd name="adj2" fmla="val 1142319"/>
              <a:gd name="adj3" fmla="val 20567587"/>
              <a:gd name="adj4" fmla="val 10800000"/>
              <a:gd name="adj5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B96233E7-6401-2F46-9E5C-0F70437C0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5412" y="3674374"/>
            <a:ext cx="1714500" cy="2095500"/>
          </a:xfrm>
          <a:prstGeom prst="rect">
            <a:avLst/>
          </a:prstGeom>
        </p:spPr>
      </p:pic>
      <p:sp>
        <p:nvSpPr>
          <p:cNvPr id="11" name="圓形箭號 10">
            <a:extLst>
              <a:ext uri="{FF2B5EF4-FFF2-40B4-BE49-F238E27FC236}">
                <a16:creationId xmlns:a16="http://schemas.microsoft.com/office/drawing/2014/main" xmlns="" id="{7AF024FE-57EC-DA4A-9C91-6C9D404A038B}"/>
              </a:ext>
            </a:extLst>
          </p:cNvPr>
          <p:cNvSpPr/>
          <p:nvPr/>
        </p:nvSpPr>
        <p:spPr>
          <a:xfrm rot="10800000">
            <a:off x="3743377" y="4869160"/>
            <a:ext cx="1405726" cy="1152128"/>
          </a:xfrm>
          <a:prstGeom prst="circularArrow">
            <a:avLst>
              <a:gd name="adj1" fmla="val 9253"/>
              <a:gd name="adj2" fmla="val 1142319"/>
              <a:gd name="adj3" fmla="val 20567587"/>
              <a:gd name="adj4" fmla="val 10800000"/>
              <a:gd name="adj5" fmla="val 125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>
              <a:solidFill>
                <a:schemeClr val="tx1"/>
              </a:solidFill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xmlns="" id="{7E0D801E-2E8C-2442-8744-92A90E0A4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2040" y="3731524"/>
            <a:ext cx="16002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767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548680"/>
            <a:ext cx="8352928" cy="720000"/>
          </a:xfrm>
        </p:spPr>
        <p:txBody>
          <a:bodyPr/>
          <a:lstStyle/>
          <a:p>
            <a:r>
              <a:rPr kumimoji="1" lang="zh-TW" altLang="en-US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錢是用來</a:t>
            </a:r>
            <a:r>
              <a:rPr kumimoji="1"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計算價值</a:t>
            </a:r>
            <a:r>
              <a:rPr kumimoji="1" lang="zh-TW" altLang="en-US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、做為</a:t>
            </a:r>
            <a:r>
              <a:rPr kumimoji="1"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價值交換</a:t>
            </a:r>
            <a:r>
              <a:rPr kumimoji="1" lang="zh-TW" altLang="en-US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的工具</a:t>
            </a:r>
          </a:p>
        </p:txBody>
      </p:sp>
      <p:sp>
        <p:nvSpPr>
          <p:cNvPr id="7" name="雲朵形圖說文字 6"/>
          <p:cNvSpPr/>
          <p:nvPr/>
        </p:nvSpPr>
        <p:spPr>
          <a:xfrm flipH="1">
            <a:off x="144016" y="1844824"/>
            <a:ext cx="1728192" cy="864096"/>
          </a:xfrm>
          <a:prstGeom prst="cloudCallout">
            <a:avLst>
              <a:gd name="adj1" fmla="val -49609"/>
              <a:gd name="adj2" fmla="val 5631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向右箭號 18"/>
          <p:cNvSpPr/>
          <p:nvPr/>
        </p:nvSpPr>
        <p:spPr>
          <a:xfrm>
            <a:off x="3059832" y="3573016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標題 1"/>
          <p:cNvSpPr txBox="1">
            <a:spLocks/>
          </p:cNvSpPr>
          <p:nvPr/>
        </p:nvSpPr>
        <p:spPr bwMode="auto">
          <a:xfrm>
            <a:off x="4139952" y="2204864"/>
            <a:ext cx="108012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價值</a:t>
            </a:r>
            <a:endParaRPr kumimoji="1" lang="zh-TW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itchFamily="34" charset="-120"/>
              <a:cs typeface="微軟正黑體"/>
            </a:endParaRPr>
          </a:p>
        </p:txBody>
      </p:sp>
      <p:sp>
        <p:nvSpPr>
          <p:cNvPr id="24" name="向右箭號 23"/>
          <p:cNvSpPr/>
          <p:nvPr/>
        </p:nvSpPr>
        <p:spPr>
          <a:xfrm>
            <a:off x="5724128" y="3573016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xmlns="" id="{FD04ABA3-E324-C941-816C-900D9CEAC66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83"/>
          <a:stretch/>
        </p:blipFill>
        <p:spPr>
          <a:xfrm>
            <a:off x="107504" y="4183218"/>
            <a:ext cx="1635051" cy="1356325"/>
          </a:xfrm>
          <a:prstGeom prst="rect">
            <a:avLst/>
          </a:prstGeom>
        </p:spPr>
      </p:pic>
      <p:sp>
        <p:nvSpPr>
          <p:cNvPr id="11" name="雲朵形圖說文字 10"/>
          <p:cNvSpPr/>
          <p:nvPr/>
        </p:nvSpPr>
        <p:spPr>
          <a:xfrm>
            <a:off x="1475656" y="5301208"/>
            <a:ext cx="1512168" cy="864096"/>
          </a:xfrm>
          <a:prstGeom prst="cloudCallout">
            <a:avLst>
              <a:gd name="adj1" fmla="val -65946"/>
              <a:gd name="adj2" fmla="val -4022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資產</a:t>
            </a:r>
            <a:endParaRPr kumimoji="1"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0" name="圖片 19">
            <a:extLst>
              <a:ext uri="{FF2B5EF4-FFF2-40B4-BE49-F238E27FC236}">
                <a16:creationId xmlns:a16="http://schemas.microsoft.com/office/drawing/2014/main" xmlns="" id="{FF438A8E-1588-C04D-9705-4BBE874889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9934" y="2908642"/>
            <a:ext cx="818953" cy="1073244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xmlns="" id="{22E4110C-B619-CB4C-A587-75D561E86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41881" y="2882441"/>
            <a:ext cx="1258318" cy="1162840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xmlns="" id="{95DB5A29-63DF-2244-9A3B-CB464198D99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3888" y="3032916"/>
            <a:ext cx="1512248" cy="1512248"/>
          </a:xfrm>
          <a:prstGeom prst="rect">
            <a:avLst/>
          </a:prstGeom>
        </p:spPr>
      </p:pic>
      <p:pic>
        <p:nvPicPr>
          <p:cNvPr id="29" name="圖片 28">
            <a:extLst>
              <a:ext uri="{FF2B5EF4-FFF2-40B4-BE49-F238E27FC236}">
                <a16:creationId xmlns:a16="http://schemas.microsoft.com/office/drawing/2014/main" xmlns="" id="{961A83A6-39B7-5749-9358-372164A002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72200" y="2834966"/>
            <a:ext cx="2007617" cy="176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79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1052736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一個人賺到錢之後可以做什麼呢？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DCEAFA5D-3E48-9743-9E1B-A7753893D37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391" y="2060848"/>
            <a:ext cx="5076056" cy="38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73710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7920000" cy="1152128"/>
          </a:xfrm>
        </p:spPr>
        <p:txBody>
          <a:bodyPr/>
          <a:lstStyle/>
          <a:p>
            <a:pPr algn="ctr"/>
            <a:r>
              <a:rPr kumimoji="1"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</a:rPr>
              <a:t>以</a:t>
            </a:r>
            <a:r>
              <a:rPr kumimoji="1"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金錢</a:t>
            </a:r>
            <a:r>
              <a:rPr kumimoji="1"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</a:rPr>
              <a:t>換取</a:t>
            </a:r>
            <a:r>
              <a:rPr kumimoji="1"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需求</a:t>
            </a:r>
            <a:r>
              <a:rPr kumimoji="1"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</a:rPr>
              <a:t>：</a:t>
            </a:r>
            <a:r>
              <a:rPr kumimoji="1"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/>
            </a:r>
            <a:br>
              <a:rPr kumimoji="1" lang="en-US" altLang="zh-TW" b="0" dirty="0">
                <a:solidFill>
                  <a:srgbClr val="FF0000"/>
                </a:solidFill>
                <a:latin typeface="微軟正黑體" panose="020B0604030504040204" pitchFamily="34" charset="-120"/>
              </a:rPr>
            </a:br>
            <a:r>
              <a:rPr kumimoji="1" lang="zh-TW" altLang="en-US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小時候的裁裁，用打工賺的錢</a:t>
            </a:r>
            <a:r>
              <a:rPr kumimoji="1" lang="zh-TW" altLang="en-US" b="0" dirty="0">
                <a:solidFill>
                  <a:srgbClr val="FF0000"/>
                </a:solidFill>
                <a:latin typeface="微軟正黑體" panose="020B0604030504040204" pitchFamily="34" charset="-120"/>
              </a:rPr>
              <a:t>買饅頭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57745" y="1628800"/>
            <a:ext cx="7098631" cy="3930315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857745" y="5559115"/>
            <a:ext cx="7098631" cy="82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>
            <a:lvl1pPr algn="l" defTabSz="457200" rtl="0" fontAlgn="base">
              <a:spcBef>
                <a:spcPct val="0"/>
              </a:spcBef>
              <a:spcAft>
                <a:spcPct val="0"/>
              </a:spcAft>
              <a:defRPr sz="3600" b="1" kern="1200">
                <a:solidFill>
                  <a:srgbClr val="3D3935"/>
                </a:solidFill>
                <a:latin typeface="微軟正黑體"/>
                <a:ea typeface="微軟正黑體" pitchFamily="34" charset="-120"/>
                <a:cs typeface="微軟正黑體"/>
              </a:defRPr>
            </a:lvl1pPr>
            <a:lvl2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2pPr>
            <a:lvl3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3pPr>
            <a:lvl4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4pPr>
            <a:lvl5pPr algn="l" defTabSz="457200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3D3935"/>
                </a:solidFill>
                <a:latin typeface="Calibri" pitchFamily="34" charset="0"/>
                <a:ea typeface="微軟正黑體" pitchFamily="34" charset="-120"/>
                <a:cs typeface="Arial Unicode MS" pitchFamily="34" charset="-120"/>
              </a:defRPr>
            </a:lvl5pPr>
            <a:lvl6pPr marL="4572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6pPr>
            <a:lvl7pPr marL="9144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7pPr>
            <a:lvl8pPr marL="13716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8pPr>
            <a:lvl9pPr marL="1828800"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6AC19"/>
                </a:solidFill>
                <a:latin typeface="微軟正黑體" pitchFamily="34" charset="-120"/>
                <a:ea typeface="微軟正黑體" pitchFamily="34" charset="-120"/>
                <a:cs typeface="Arial Unicode MS" pitchFamily="34" charset="-120"/>
              </a:defRPr>
            </a:lvl9pPr>
          </a:lstStyle>
          <a:p>
            <a:pPr algn="ctr"/>
            <a:r>
              <a:rPr lang="zh-TW" altLang="en-US" b="0" dirty="0">
                <a:solidFill>
                  <a:schemeClr val="tx1"/>
                </a:solidFill>
                <a:latin typeface="微軟正黑體" panose="020B0604030504040204" pitchFamily="34" charset="-120"/>
              </a:rPr>
              <a:t>就是「消費」，買東西或買服務</a:t>
            </a:r>
            <a:endParaRPr kumimoji="1" lang="zh-TW" altLang="en-US" b="0" dirty="0">
              <a:solidFill>
                <a:srgbClr val="FF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867686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 bwMode="auto">
          <a:xfrm>
            <a:off x="539552" y="620688"/>
            <a:ext cx="792000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可是一年後，饅頭卻</a:t>
            </a:r>
            <a:r>
              <a:rPr kumimoji="1" lang="zh-TW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漲價</a:t>
            </a:r>
            <a:r>
              <a:rPr kumimoji="1" lang="zh-TW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了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3" cstate="screen"/>
          <a:srcRect/>
          <a:stretch/>
        </p:blipFill>
        <p:spPr>
          <a:xfrm>
            <a:off x="899592" y="1601018"/>
            <a:ext cx="7056784" cy="3988222"/>
          </a:xfrm>
          <a:prstGeom prst="rect">
            <a:avLst/>
          </a:prstGeom>
        </p:spPr>
      </p:pic>
      <p:sp>
        <p:nvSpPr>
          <p:cNvPr id="4" name="標題 1"/>
          <p:cNvSpPr txBox="1">
            <a:spLocks/>
          </p:cNvSpPr>
          <p:nvPr/>
        </p:nvSpPr>
        <p:spPr bwMode="auto">
          <a:xfrm>
            <a:off x="179512" y="5607585"/>
            <a:ext cx="8640080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6000" tIns="36000" rIns="36000" bIns="3600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一樣的饅頭，從一個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5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元漲價變成一個</a:t>
            </a:r>
            <a:r>
              <a:rPr lang="en-US" altLang="zh-TW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8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itchFamily="34" charset="-120"/>
                <a:cs typeface="微軟正黑體"/>
              </a:rPr>
              <a:t>元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itchFamily="34" charset="-120"/>
              <a:cs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2789051713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940048" y="532993"/>
            <a:ext cx="685315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５塊錢本來</a:t>
            </a:r>
            <a:r>
              <a:rPr kumimoji="1" lang="zh-TW" altLang="en-US" sz="4000" dirty="0">
                <a:solidFill>
                  <a:srgbClr val="0000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可以</a:t>
            </a:r>
            <a:r>
              <a:rPr kumimoji="1"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買到一個饅頭</a:t>
            </a:r>
            <a:endParaRPr kumimoji="1"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一年後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沒辦法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買到一個饅頭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５塊錢可以買到的東西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買不到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了或是</a:t>
            </a:r>
            <a:r>
              <a:rPr lang="zh-TW" altLang="en-US" sz="4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變少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</a:t>
            </a:r>
            <a:r>
              <a:rPr lang="zh-TW" altLang="en-US" sz="40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通貨膨脹</a:t>
            </a:r>
            <a:r>
              <a:rPr lang="zh-TW" altLang="en-US" sz="4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</a:t>
            </a:r>
            <a:endParaRPr lang="en-US" altLang="zh-TW" sz="40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向右箭號 2"/>
          <p:cNvSpPr/>
          <p:nvPr/>
        </p:nvSpPr>
        <p:spPr>
          <a:xfrm rot="5400000">
            <a:off x="4103948" y="2096852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向右箭號 3"/>
          <p:cNvSpPr/>
          <p:nvPr/>
        </p:nvSpPr>
        <p:spPr>
          <a:xfrm rot="5400000">
            <a:off x="4103948" y="4617132"/>
            <a:ext cx="648072" cy="43204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654334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611560" y="810578"/>
            <a:ext cx="757130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如何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面對「</a:t>
            </a:r>
            <a:r>
              <a:rPr kumimoji="1"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通貨膨脹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」？</a:t>
            </a:r>
            <a:endParaRPr kumimoji="1"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endParaRPr kumimoji="1"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我們可以把錢存在銀行賺「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利息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」。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67CB7B13-0597-4F41-9A79-4430B96F11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0" r="1701"/>
          <a:stretch/>
        </p:blipFill>
        <p:spPr>
          <a:xfrm>
            <a:off x="2390448" y="2924944"/>
            <a:ext cx="4013525" cy="345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347484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8-06-22 17.15.42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1600" y="1700808"/>
            <a:ext cx="7018421" cy="3970421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03648" y="764704"/>
            <a:ext cx="61863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艾琳把錢存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銀行，賺到利息。</a:t>
            </a:r>
          </a:p>
        </p:txBody>
      </p:sp>
    </p:spTree>
    <p:extLst>
      <p:ext uri="{BB962C8B-B14F-4D97-AF65-F5344CB8AC3E}">
        <p14:creationId xmlns:p14="http://schemas.microsoft.com/office/powerpoint/2010/main" val="2504509908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539552" y="3501008"/>
            <a:ext cx="82089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舉例：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艾琳今天在銀行存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100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塊，銀行公告年利率是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，一年過後，艾琳可以拿到多少利息？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8" name="直線箭頭接點 7"/>
          <p:cNvCxnSpPr>
            <a:cxnSpLocks/>
          </p:cNvCxnSpPr>
          <p:nvPr/>
        </p:nvCxnSpPr>
        <p:spPr>
          <a:xfrm>
            <a:off x="2097248" y="2471570"/>
            <a:ext cx="4274952" cy="21326"/>
          </a:xfrm>
          <a:prstGeom prst="straightConnector1">
            <a:avLst/>
          </a:prstGeom>
          <a:ln w="76200" cmpd="sng">
            <a:solidFill>
              <a:srgbClr val="3C9FAD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文字方塊 19"/>
          <p:cNvSpPr txBox="1"/>
          <p:nvPr/>
        </p:nvSpPr>
        <p:spPr>
          <a:xfrm>
            <a:off x="1475656" y="764704"/>
            <a:ext cx="57246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銀行公告</a:t>
            </a:r>
            <a:r>
              <a:rPr kumimoji="1"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利率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，然後付利息</a:t>
            </a:r>
          </a:p>
        </p:txBody>
      </p:sp>
      <p:grpSp>
        <p:nvGrpSpPr>
          <p:cNvPr id="27" name="群組 26"/>
          <p:cNvGrpSpPr/>
          <p:nvPr/>
        </p:nvGrpSpPr>
        <p:grpSpPr>
          <a:xfrm>
            <a:off x="2907685" y="5127575"/>
            <a:ext cx="3392507" cy="1037729"/>
            <a:chOff x="3059832" y="5085184"/>
            <a:chExt cx="3392507" cy="1037729"/>
          </a:xfrm>
        </p:grpSpPr>
        <p:sp>
          <p:nvSpPr>
            <p:cNvPr id="23" name="文字方塊 22"/>
            <p:cNvSpPr txBox="1"/>
            <p:nvPr/>
          </p:nvSpPr>
          <p:spPr>
            <a:xfrm>
              <a:off x="3059832" y="5085184"/>
              <a:ext cx="329076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zh-TW" sz="36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$100 X 1% = 1</a:t>
              </a:r>
              <a:endPara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4" name="文字方塊 23"/>
            <p:cNvSpPr txBox="1"/>
            <p:nvPr/>
          </p:nvSpPr>
          <p:spPr>
            <a:xfrm>
              <a:off x="3339733" y="566124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本金</a:t>
              </a:r>
              <a:endParaRPr kumimoji="1"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5" name="文字方塊 24"/>
            <p:cNvSpPr txBox="1"/>
            <p:nvPr/>
          </p:nvSpPr>
          <p:spPr>
            <a:xfrm>
              <a:off x="4572000" y="566124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利率</a:t>
              </a: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5652120" y="5661248"/>
              <a:ext cx="80021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TW" altLang="en-US" sz="2400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利息</a:t>
              </a:r>
            </a:p>
          </p:txBody>
        </p:sp>
      </p:grp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3D44052C-367E-BF41-A1E3-4197848A7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7748" y="1914904"/>
            <a:ext cx="1512726" cy="100848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xmlns="" id="{C8D4DC23-8938-0E4E-BF61-22B0AD539D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4683" y="2022108"/>
            <a:ext cx="847017" cy="79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16284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539552" y="620688"/>
            <a:ext cx="82089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試試看：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裁裁於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日在銀行裡存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塊，銀行公告年利率是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，一年過後，裁裁可以拿到多少利息？又，裁裁總共有多少錢？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683568" y="2996952"/>
            <a:ext cx="6994482" cy="523220"/>
            <a:chOff x="683568" y="2780928"/>
            <a:chExt cx="6994482" cy="523220"/>
          </a:xfrm>
        </p:grpSpPr>
        <p:sp>
          <p:nvSpPr>
            <p:cNvPr id="7" name="文字方塊 6"/>
            <p:cNvSpPr txBox="1"/>
            <p:nvPr/>
          </p:nvSpPr>
          <p:spPr>
            <a:xfrm>
              <a:off x="683568" y="2780928"/>
              <a:ext cx="557075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sz="2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裁裁可以拿到多少利息？　　　　</a:t>
              </a:r>
              <a:endParaRPr kumimoji="1"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5076056" y="2780928"/>
              <a:ext cx="260199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 X 2% = 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10</a:t>
              </a:r>
            </a:p>
          </p:txBody>
        </p:sp>
      </p:grpSp>
      <p:grpSp>
        <p:nvGrpSpPr>
          <p:cNvPr id="12" name="群組 11"/>
          <p:cNvGrpSpPr/>
          <p:nvPr/>
        </p:nvGrpSpPr>
        <p:grpSpPr>
          <a:xfrm>
            <a:off x="683568" y="4293096"/>
            <a:ext cx="7560840" cy="523220"/>
            <a:chOff x="683568" y="4077072"/>
            <a:chExt cx="7560840" cy="523220"/>
          </a:xfrm>
        </p:grpSpPr>
        <p:sp>
          <p:nvSpPr>
            <p:cNvPr id="8" name="矩形 7"/>
            <p:cNvSpPr/>
            <p:nvPr/>
          </p:nvSpPr>
          <p:spPr>
            <a:xfrm>
              <a:off x="683568" y="4077072"/>
              <a:ext cx="75608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TW" altLang="en-US" sz="2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裁裁共有多少錢？　　　</a:t>
              </a:r>
              <a:endPara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5148064" y="4077072"/>
              <a:ext cx="247054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TW" sz="2800" dirty="0">
                  <a:solidFill>
                    <a:srgbClr val="00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500+10 =</a:t>
              </a:r>
              <a:r>
                <a:rPr lang="en-US" altLang="zh-TW" sz="2800" b="1" dirty="0">
                  <a:solidFill>
                    <a:srgbClr val="FF00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510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563120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>
                <a:solidFill>
                  <a:srgbClr val="000000"/>
                </a:solidFill>
                <a:latin typeface="微軟正黑體" panose="020B0604030504040204" pitchFamily="34" charset="-120"/>
              </a:rPr>
              <a:t>教材介紹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40000" y="1152000"/>
            <a:ext cx="7920000" cy="5301336"/>
          </a:xfrm>
        </p:spPr>
        <p:txBody>
          <a:bodyPr/>
          <a:lstStyle/>
          <a:p>
            <a:r>
              <a:rPr kumimoji="1"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透過裁裁和國王的對話，了解「通貨膨脹」、「複利」以及「財富的意義」等觀念。</a:t>
            </a:r>
            <a:endParaRPr kumimoji="1" lang="en-US" altLang="zh-TW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kumimoji="1"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通貨膨脹</a:t>
            </a:r>
            <a:r>
              <a:rPr kumimoji="1"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：</a:t>
            </a:r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</a:rPr>
              <a:t>物價在一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段時間</a:t>
            </a:r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</a:rPr>
              <a:t>內，連續上漲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，使得一樣的錢可以買到的東西變少了，或是買相同數量的東西需要花更多錢。</a:t>
            </a:r>
            <a:endParaRPr lang="en-US" altLang="zh-TW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複利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：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</a:rPr>
              <a:t>每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期</a:t>
            </a:r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</a:rPr>
              <a:t>產生的利息，繼續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投入做為</a:t>
            </a:r>
            <a:r>
              <a:rPr lang="en-US" altLang="zh-TW" dirty="0" err="1">
                <a:solidFill>
                  <a:srgbClr val="000000"/>
                </a:solidFill>
                <a:latin typeface="微軟正黑體" panose="020B0604030504040204" pitchFamily="34" charset="-120"/>
              </a:rPr>
              <a:t>下一期的本金</a:t>
            </a:r>
            <a:r>
              <a:rPr lang="en-US" altLang="zh-TW" dirty="0">
                <a:solidFill>
                  <a:srgbClr val="000000"/>
                </a:solidFill>
                <a:latin typeface="微軟正黑體" panose="020B0604030504040204" pitchFamily="34" charset="-120"/>
              </a:rPr>
              <a:t>，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產生更多的利息。</a:t>
            </a:r>
            <a:endParaRPr lang="zh-TW" altLang="zh-TW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r>
              <a:rPr lang="zh-TW" altLang="en-US" b="1" dirty="0">
                <a:solidFill>
                  <a:srgbClr val="000000"/>
                </a:solidFill>
                <a:latin typeface="微軟正黑體" panose="020B0604030504040204" pitchFamily="34" charset="-120"/>
              </a:rPr>
              <a:t>財富的意義</a:t>
            </a:r>
            <a:r>
              <a:rPr lang="zh-TW" altLang="en-US" dirty="0">
                <a:solidFill>
                  <a:srgbClr val="000000"/>
                </a:solidFill>
                <a:latin typeface="微軟正黑體" panose="020B0604030504040204" pitchFamily="34" charset="-120"/>
              </a:rPr>
              <a:t>：以財富實現夢想，並且能夠在行有餘力之時幫助他人，達到利他圓己。</a:t>
            </a:r>
            <a:endParaRPr lang="zh-TW" altLang="zh-TW" dirty="0">
              <a:solidFill>
                <a:srgbClr val="000000"/>
              </a:solidFill>
              <a:latin typeface="微軟正黑體" panose="020B0604030504040204" pitchFamily="34" charset="-120"/>
            </a:endParaRPr>
          </a:p>
          <a:p>
            <a:endParaRPr kumimoji="1" lang="zh-TW" altLang="en-US" dirty="0">
              <a:solidFill>
                <a:srgbClr val="000000"/>
              </a:solidFill>
              <a:latin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8752209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331640" y="908720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裁裁說的「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複利」又是什麼呢？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74435B67-ECAA-C544-8813-87677CB154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091" y="1700808"/>
            <a:ext cx="4077072" cy="4077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267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07504" y="620688"/>
            <a:ext cx="87484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裁裁說：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先在金庫放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萬元，之後每個月放金庫總額的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1%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進去</a:t>
            </a:r>
            <a:endParaRPr kumimoji="1"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1379604"/>
              </p:ext>
            </p:extLst>
          </p:nvPr>
        </p:nvGraphicFramePr>
        <p:xfrm>
          <a:off x="323528" y="1772816"/>
          <a:ext cx="8208912" cy="35052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79569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17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01122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282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裁裁的金庫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本金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利息</a:t>
                      </a:r>
                      <a:r>
                        <a:rPr lang="en-US" altLang="zh-TW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利率</a:t>
                      </a:r>
                      <a:r>
                        <a:rPr lang="en-US" altLang="zh-TW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:1%)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總額</a:t>
                      </a:r>
                      <a:endParaRPr lang="en-US" altLang="zh-TW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232">
                <a:tc>
                  <a:txBody>
                    <a:bodyPr/>
                    <a:lstStyle/>
                    <a:p>
                      <a:pPr algn="ctr"/>
                      <a:r>
                        <a:rPr lang="en-US" altLang="zh-TW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2018.09.01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</a:t>
                      </a:r>
                      <a:endParaRPr lang="zh-TW" altLang="en-US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2018.10.01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100,000</a:t>
                      </a:r>
                      <a:endParaRPr lang="zh-TW" altLang="en-US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101,000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2018.11.01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101,000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102,010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2018.12.01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102,010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1,020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103,030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2038.09.01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1,078,470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10,785</a:t>
                      </a:r>
                      <a:endParaRPr lang="en-US" altLang="zh-TW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1,089,255</a:t>
                      </a:r>
                      <a:endParaRPr lang="en-US" altLang="zh-TW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sp>
        <p:nvSpPr>
          <p:cNvPr id="4" name="圓角矩形 3"/>
          <p:cNvSpPr/>
          <p:nvPr/>
        </p:nvSpPr>
        <p:spPr>
          <a:xfrm>
            <a:off x="7036992" y="2887836"/>
            <a:ext cx="1151756" cy="31750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348880" y="3246760"/>
            <a:ext cx="1092820" cy="334640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cxnSp>
        <p:nvCxnSpPr>
          <p:cNvPr id="7" name="直線箭頭接點 6"/>
          <p:cNvCxnSpPr>
            <a:stCxn id="4" idx="1"/>
            <a:endCxn id="5" idx="3"/>
          </p:cNvCxnSpPr>
          <p:nvPr/>
        </p:nvCxnSpPr>
        <p:spPr>
          <a:xfrm flipH="1">
            <a:off x="3441700" y="3046586"/>
            <a:ext cx="3595292" cy="367494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395536" y="551723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每一個月的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利息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，繼續存在銀行，變成下一個月的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本金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每個月的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本金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變多了，產生的</a:t>
            </a:r>
            <a:r>
              <a:rPr lang="zh-TW" altLang="en-US" sz="2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利息</a:t>
            </a:r>
            <a:r>
              <a:rPr lang="zh-TW" altLang="en-US" sz="24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也就變多了！</a:t>
            </a:r>
            <a:endParaRPr kumimoji="1" lang="zh-TW" altLang="en-US" sz="24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8318354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51520" y="548680"/>
            <a:ext cx="842493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試試看：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裁裁於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2018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日在銀行裡存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500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塊，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銀行公告年利率是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2%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裁裁預計存三年，且三年都不領錢。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三年過後，裁裁可以拿到多少錢？</a:t>
            </a:r>
            <a:r>
              <a:rPr lang="en-US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kumimoji="1"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743555"/>
              </p:ext>
            </p:extLst>
          </p:nvPr>
        </p:nvGraphicFramePr>
        <p:xfrm>
          <a:off x="323528" y="3076511"/>
          <a:ext cx="4536504" cy="221996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36815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裁裁的銀行存摺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日期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本金</a:t>
                      </a:r>
                      <a:endParaRPr lang="en-US" altLang="zh-TW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利息</a:t>
                      </a:r>
                      <a:r>
                        <a:rPr lang="en-US" altLang="zh-TW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利率</a:t>
                      </a:r>
                      <a:r>
                        <a:rPr lang="en-US" altLang="zh-TW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2%)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b="1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總額</a:t>
                      </a:r>
                      <a:endParaRPr lang="en-US" altLang="zh-TW" b="1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57232">
                <a:tc>
                  <a:txBody>
                    <a:bodyPr/>
                    <a:lstStyle/>
                    <a:p>
                      <a:r>
                        <a:rPr lang="en-US" altLang="zh-TW" baseline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2018.01.01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2018.12.31</a:t>
                      </a:r>
                      <a:endParaRPr lang="zh-TW" altLang="en-US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500</a:t>
                      </a:r>
                      <a:endParaRPr lang="zh-TW" altLang="en-US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2019.12.31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510</a:t>
                      </a:r>
                      <a:endParaRPr lang="zh-TW" altLang="en-US" b="0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>
                          <a:solidFill>
                            <a:srgbClr val="00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2020.12.31</a:t>
                      </a:r>
                      <a:endParaRPr lang="zh-TW" altLang="en-US" dirty="0">
                        <a:solidFill>
                          <a:srgbClr val="000000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b="0" dirty="0">
                          <a:solidFill>
                            <a:srgbClr val="FF0000"/>
                          </a:solidFill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>
                          <a:lumMod val="65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5076056" y="3068960"/>
            <a:ext cx="24865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A.  51</a:t>
            </a:r>
            <a:r>
              <a:rPr kumimoji="1"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 X 2% = </a:t>
            </a:r>
            <a:r>
              <a:rPr kumimoji="1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10.2</a:t>
            </a:r>
          </a:p>
        </p:txBody>
      </p:sp>
      <p:sp>
        <p:nvSpPr>
          <p:cNvPr id="8" name="矩形 7"/>
          <p:cNvSpPr/>
          <p:nvPr/>
        </p:nvSpPr>
        <p:spPr>
          <a:xfrm>
            <a:off x="5076056" y="3645024"/>
            <a:ext cx="37444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B.</a:t>
            </a:r>
            <a:r>
              <a:rPr lang="zh-TW" altLang="en-US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510+10.2 =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520.2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76056" y="4300647"/>
            <a:ext cx="29867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C.  52</a:t>
            </a:r>
            <a:r>
              <a:rPr kumimoji="1"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0.2 X 2% = </a:t>
            </a:r>
            <a:r>
              <a:rPr kumimoji="1"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10.404</a:t>
            </a:r>
          </a:p>
        </p:txBody>
      </p:sp>
      <p:sp>
        <p:nvSpPr>
          <p:cNvPr id="10" name="矩形 9"/>
          <p:cNvSpPr/>
          <p:nvPr/>
        </p:nvSpPr>
        <p:spPr>
          <a:xfrm>
            <a:off x="5076056" y="4948719"/>
            <a:ext cx="41764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D.  520.2+10.404 =</a:t>
            </a:r>
            <a:r>
              <a:rPr lang="en-US" altLang="zh-TW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530.604</a:t>
            </a:r>
          </a:p>
        </p:txBody>
      </p:sp>
    </p:spTree>
    <p:extLst>
      <p:ext uri="{BB962C8B-B14F-4D97-AF65-F5344CB8AC3E}">
        <p14:creationId xmlns:p14="http://schemas.microsoft.com/office/powerpoint/2010/main" val="209537435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683568" y="3344401"/>
            <a:ext cx="7992888" cy="121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儲蓄的複利效果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或是其它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理財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30000"/>
              </a:lnSpc>
            </a:pPr>
            <a:r>
              <a:rPr lang="zh-TW" altLang="zh-TW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管理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自己的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錢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，讓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錢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能夠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有價值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zh-TW" altLang="zh-TW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增</a:t>
            </a:r>
            <a:r>
              <a:rPr lang="zh-TW" altLang="en-US" sz="28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加價值</a:t>
            </a: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4" name="圓角矩形 3"/>
          <p:cNvSpPr/>
          <p:nvPr/>
        </p:nvSpPr>
        <p:spPr>
          <a:xfrm>
            <a:off x="2267744" y="1196752"/>
            <a:ext cx="4104456" cy="1728192"/>
          </a:xfrm>
          <a:prstGeom prst="round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zh-TW" altLang="en-US" sz="6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投資理財</a:t>
            </a:r>
          </a:p>
        </p:txBody>
      </p:sp>
    </p:spTree>
    <p:extLst>
      <p:ext uri="{BB962C8B-B14F-4D97-AF65-F5344CB8AC3E}">
        <p14:creationId xmlns:p14="http://schemas.microsoft.com/office/powerpoint/2010/main" val="14945612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395536" y="2852936"/>
            <a:ext cx="80329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但，一個人到底</a:t>
            </a:r>
            <a:r>
              <a:rPr kumimoji="1"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要賺多少錢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才足夠呢？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5694574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95536" y="260648"/>
            <a:ext cx="84959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有些人覺得</a:t>
            </a:r>
            <a:r>
              <a:rPr lang="en-US" altLang="zh-TW" sz="2800" dirty="0">
                <a:latin typeface="+mj-ea"/>
                <a:ea typeface="+mj-ea"/>
              </a:rPr>
              <a:t> </a:t>
            </a:r>
            <a:r>
              <a:rPr lang="zh-TW" altLang="en-US" sz="2800" dirty="0">
                <a:latin typeface="+mj-ea"/>
                <a:ea typeface="+mj-ea"/>
              </a:rPr>
              <a:t>，</a:t>
            </a:r>
            <a:endParaRPr lang="en-US" altLang="zh-TW" sz="2800" dirty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1000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元</a:t>
            </a:r>
            <a:r>
              <a:rPr lang="zh-TW" altLang="en-US" sz="2800" dirty="0">
                <a:latin typeface="+mj-ea"/>
                <a:ea typeface="+mj-ea"/>
              </a:rPr>
              <a:t>可以買玩具，算是富有。</a:t>
            </a:r>
            <a:endParaRPr lang="en-US" altLang="zh-TW" sz="2800" dirty="0">
              <a:latin typeface="+mj-ea"/>
              <a:ea typeface="+mj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23528" y="2636912"/>
            <a:ext cx="8531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有些人覺得，</a:t>
            </a:r>
            <a:endParaRPr lang="en-US" altLang="zh-TW" sz="2800" dirty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1000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萬元</a:t>
            </a:r>
            <a:r>
              <a:rPr lang="zh-TW" altLang="en-US" sz="2800" dirty="0">
                <a:latin typeface="+mj-ea"/>
                <a:ea typeface="+mj-ea"/>
              </a:rPr>
              <a:t>買車子房子，算是富有。</a:t>
            </a:r>
            <a:endParaRPr lang="en-US" altLang="zh-TW" sz="2800" dirty="0">
              <a:latin typeface="+mj-ea"/>
              <a:ea typeface="+mj-ea"/>
            </a:endParaRPr>
          </a:p>
        </p:txBody>
      </p:sp>
      <p:pic>
        <p:nvPicPr>
          <p:cNvPr id="1026" name="Picture 2" descr="C:\Users\yuxianchi\Desktop\15197-NQ17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88640"/>
            <a:ext cx="1512168" cy="1512168"/>
          </a:xfrm>
          <a:prstGeom prst="rect">
            <a:avLst/>
          </a:prstGeom>
          <a:noFill/>
        </p:spPr>
      </p:pic>
      <p:pic>
        <p:nvPicPr>
          <p:cNvPr id="1028" name="Picture 4" descr="C:\Users\yuxianchi\Desktop\274332-P69M5A-976.jpg"/>
          <p:cNvPicPr>
            <a:picLocks noChangeAspect="1" noChangeArrowheads="1"/>
          </p:cNvPicPr>
          <p:nvPr/>
        </p:nvPicPr>
        <p:blipFill>
          <a:blip r:embed="rId4" cstate="print"/>
          <a:srcRect l="1957" r="3502"/>
          <a:stretch>
            <a:fillRect/>
          </a:stretch>
        </p:blipFill>
        <p:spPr bwMode="auto">
          <a:xfrm>
            <a:off x="72008" y="2348880"/>
            <a:ext cx="1763688" cy="1715566"/>
          </a:xfrm>
          <a:prstGeom prst="rect">
            <a:avLst/>
          </a:prstGeom>
          <a:noFill/>
        </p:spPr>
      </p:pic>
      <p:pic>
        <p:nvPicPr>
          <p:cNvPr id="1029" name="Picture 5" descr="C:\Users\yuxianchi\Desktop\182661-OWXHRO-6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330500"/>
            <a:ext cx="864096" cy="530586"/>
          </a:xfrm>
          <a:prstGeom prst="rect">
            <a:avLst/>
          </a:prstGeom>
          <a:noFill/>
        </p:spPr>
      </p:pic>
      <p:sp>
        <p:nvSpPr>
          <p:cNvPr id="8" name="矩形 7"/>
          <p:cNvSpPr/>
          <p:nvPr/>
        </p:nvSpPr>
        <p:spPr>
          <a:xfrm>
            <a:off x="323528" y="4869160"/>
            <a:ext cx="85314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有些人覺得，</a:t>
            </a:r>
            <a:endParaRPr lang="en-US" altLang="zh-TW" sz="2800" dirty="0">
              <a:latin typeface="+mj-ea"/>
              <a:ea typeface="+mj-ea"/>
            </a:endParaRPr>
          </a:p>
          <a:p>
            <a:pPr algn="r">
              <a:lnSpc>
                <a:spcPct val="150000"/>
              </a:lnSpc>
            </a:pPr>
            <a:r>
              <a:rPr lang="zh-TW" altLang="en-US" sz="2800" dirty="0">
                <a:latin typeface="+mj-ea"/>
                <a:ea typeface="+mj-ea"/>
              </a:rPr>
              <a:t>有</a:t>
            </a:r>
            <a:r>
              <a:rPr lang="en-US" altLang="zh-TW" sz="2800" b="1" dirty="0">
                <a:solidFill>
                  <a:srgbClr val="FF0000"/>
                </a:solidFill>
                <a:latin typeface="+mj-ea"/>
                <a:ea typeface="+mj-ea"/>
              </a:rPr>
              <a:t>100</a:t>
            </a:r>
            <a:r>
              <a:rPr lang="zh-TW" altLang="en-US" sz="2800" b="1" dirty="0">
                <a:solidFill>
                  <a:srgbClr val="FF0000"/>
                </a:solidFill>
                <a:latin typeface="+mj-ea"/>
                <a:ea typeface="+mj-ea"/>
              </a:rPr>
              <a:t>億元</a:t>
            </a:r>
            <a:r>
              <a:rPr lang="zh-TW" altLang="en-US" sz="2800" dirty="0">
                <a:latin typeface="+mj-ea"/>
                <a:ea typeface="+mj-ea"/>
              </a:rPr>
              <a:t>買飛機和小島，算是富有。</a:t>
            </a:r>
            <a:endParaRPr lang="en-US" altLang="zh-TW" sz="2800" dirty="0">
              <a:latin typeface="+mj-ea"/>
              <a:ea typeface="+mj-ea"/>
            </a:endParaRPr>
          </a:p>
        </p:txBody>
      </p:sp>
      <p:pic>
        <p:nvPicPr>
          <p:cNvPr id="1030" name="Picture 6" descr="C:\Users\yuxianchi\Desktop\45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509120"/>
            <a:ext cx="1497733" cy="875837"/>
          </a:xfrm>
          <a:prstGeom prst="rect">
            <a:avLst/>
          </a:prstGeom>
          <a:noFill/>
        </p:spPr>
      </p:pic>
      <p:pic>
        <p:nvPicPr>
          <p:cNvPr id="1031" name="Picture 7" descr="C:\Users\yuxianchi\Desktop\OJB2CA0.jpg"/>
          <p:cNvPicPr>
            <a:picLocks noChangeAspect="1" noChangeArrowheads="1"/>
          </p:cNvPicPr>
          <p:nvPr/>
        </p:nvPicPr>
        <p:blipFill>
          <a:blip r:embed="rId7" cstate="print"/>
          <a:srcRect l="7380" t="29521" r="6517" b="26197"/>
          <a:stretch>
            <a:fillRect/>
          </a:stretch>
        </p:blipFill>
        <p:spPr bwMode="auto">
          <a:xfrm>
            <a:off x="755576" y="5229200"/>
            <a:ext cx="1872208" cy="9628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85435484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5642664"/>
            <a:ext cx="9144000" cy="65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+mn-ea"/>
                <a:ea typeface="+mn-ea"/>
              </a:rPr>
              <a:t>小朋友，你們覺得多少錢才算</a:t>
            </a:r>
            <a:r>
              <a:rPr lang="zh-TW" altLang="en-US" sz="2800" b="1" dirty="0">
                <a:solidFill>
                  <a:srgbClr val="FF0000"/>
                </a:solidFill>
                <a:latin typeface="+mn-ea"/>
                <a:ea typeface="+mn-ea"/>
              </a:rPr>
              <a:t>富有</a:t>
            </a:r>
            <a:r>
              <a:rPr lang="zh-TW" altLang="en-US" sz="2800" dirty="0">
                <a:latin typeface="+mn-ea"/>
                <a:ea typeface="+mn-ea"/>
              </a:rPr>
              <a:t>呢？</a:t>
            </a:r>
            <a:endParaRPr lang="en-US" altLang="zh-TW" sz="2800" dirty="0">
              <a:latin typeface="+mn-ea"/>
              <a:ea typeface="+mn-ea"/>
            </a:endParaRPr>
          </a:p>
        </p:txBody>
      </p:sp>
      <p:pic>
        <p:nvPicPr>
          <p:cNvPr id="61442" name="Picture 2" descr="Hand putting coin on money staircase Free Vecto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060848"/>
            <a:ext cx="3312368" cy="3312368"/>
          </a:xfrm>
          <a:prstGeom prst="rect">
            <a:avLst/>
          </a:prstGeom>
          <a:noFill/>
        </p:spPr>
      </p:pic>
      <p:sp>
        <p:nvSpPr>
          <p:cNvPr id="4" name="文字方塊 3"/>
          <p:cNvSpPr txBox="1"/>
          <p:nvPr/>
        </p:nvSpPr>
        <p:spPr>
          <a:xfrm>
            <a:off x="0" y="254839"/>
            <a:ext cx="9120989" cy="1305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因此，是不是富有，跟不同的「心態」有關，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多少錢才足夠，每個人的看法都不同。</a:t>
            </a:r>
            <a:endParaRPr lang="en-US" altLang="zh-TW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14085677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972592"/>
            <a:ext cx="8892480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+mn-ea"/>
                <a:ea typeface="+mn-ea"/>
              </a:rPr>
              <a:t>但，擁有了自己覺得足夠的錢，很富有了，就</a:t>
            </a:r>
            <a:r>
              <a:rPr lang="zh-TW" altLang="en-US" sz="2800" dirty="0">
                <a:solidFill>
                  <a:srgbClr val="FF0000"/>
                </a:solidFill>
                <a:latin typeface="+mn-ea"/>
                <a:ea typeface="+mn-ea"/>
              </a:rPr>
              <a:t>快樂</a:t>
            </a:r>
            <a:r>
              <a:rPr lang="zh-TW" altLang="en-US" sz="2800" dirty="0">
                <a:latin typeface="+mn-ea"/>
                <a:ea typeface="+mn-ea"/>
              </a:rPr>
              <a:t>了嗎</a:t>
            </a:r>
            <a:r>
              <a:rPr lang="en-US" altLang="zh-TW" sz="2800" dirty="0">
                <a:latin typeface="+mn-ea"/>
                <a:ea typeface="+mn-ea"/>
              </a:rPr>
              <a:t>?</a:t>
            </a:r>
          </a:p>
          <a:p>
            <a:pPr algn="ctr">
              <a:lnSpc>
                <a:spcPct val="150000"/>
              </a:lnSpc>
            </a:pPr>
            <a:endParaRPr lang="en-US" altLang="zh-TW" sz="28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b="1" dirty="0">
                <a:latin typeface="+mn-ea"/>
                <a:ea typeface="+mn-ea"/>
              </a:rPr>
              <a:t>富有≠富足</a:t>
            </a:r>
            <a:endParaRPr lang="en-US" altLang="zh-TW" sz="2800" b="1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endParaRPr lang="en-US" altLang="zh-TW" sz="28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+mn-ea"/>
                <a:ea typeface="+mn-ea"/>
              </a:rPr>
              <a:t>富足的意思是：對於目前擁有的東西很滿足、很快樂。</a:t>
            </a:r>
            <a:endParaRPr lang="en-US" altLang="zh-TW" sz="28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endParaRPr lang="en-US" altLang="zh-TW" sz="2800" dirty="0">
              <a:latin typeface="+mn-ea"/>
              <a:ea typeface="+mn-ea"/>
            </a:endParaRPr>
          </a:p>
          <a:p>
            <a:pPr algn="ctr">
              <a:lnSpc>
                <a:spcPct val="150000"/>
              </a:lnSpc>
            </a:pPr>
            <a:r>
              <a:rPr lang="zh-TW" altLang="en-US" sz="2800" dirty="0">
                <a:latin typeface="+mn-ea"/>
                <a:ea typeface="+mn-ea"/>
              </a:rPr>
              <a:t>我們來看看下面的例子。</a:t>
            </a:r>
          </a:p>
        </p:txBody>
      </p:sp>
    </p:spTree>
    <p:extLst>
      <p:ext uri="{BB962C8B-B14F-4D97-AF65-F5344CB8AC3E}">
        <p14:creationId xmlns:p14="http://schemas.microsoft.com/office/powerpoint/2010/main" val="2817828792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323528" y="332656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賣菜阿嬤－陳樹菊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95536" y="1731873"/>
            <a:ext cx="5267789" cy="1985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dirty="0">
                <a:latin typeface="+mj-ea"/>
                <a:ea typeface="+mj-ea"/>
              </a:rPr>
              <a:t>陳阿嬤是台東傳統市場的菜販，</a:t>
            </a:r>
            <a:endParaRPr lang="en-US" altLang="zh-TW" sz="2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+mj-ea"/>
                <a:ea typeface="+mj-ea"/>
              </a:rPr>
              <a:t>陳阿嬤的存款目標是</a:t>
            </a:r>
            <a:r>
              <a:rPr lang="en-US" altLang="zh-TW" sz="3000" dirty="0">
                <a:solidFill>
                  <a:srgbClr val="FF0000"/>
                </a:solidFill>
                <a:latin typeface="+mj-ea"/>
                <a:ea typeface="+mj-ea"/>
              </a:rPr>
              <a:t>1,000</a:t>
            </a:r>
            <a:r>
              <a:rPr lang="zh-TW" altLang="en-US" sz="3000" dirty="0">
                <a:solidFill>
                  <a:srgbClr val="FF0000"/>
                </a:solidFill>
                <a:latin typeface="+mj-ea"/>
                <a:ea typeface="+mj-ea"/>
              </a:rPr>
              <a:t>萬元</a:t>
            </a:r>
            <a:r>
              <a:rPr lang="zh-TW" altLang="en-US" sz="2600" dirty="0">
                <a:latin typeface="+mj-ea"/>
                <a:ea typeface="+mj-ea"/>
              </a:rPr>
              <a:t>，</a:t>
            </a:r>
            <a:endParaRPr lang="en-US" altLang="zh-TW" sz="2600" dirty="0">
              <a:latin typeface="+mj-ea"/>
              <a:ea typeface="+mj-ea"/>
            </a:endParaRPr>
          </a:p>
          <a:p>
            <a:pPr>
              <a:lnSpc>
                <a:spcPct val="150000"/>
              </a:lnSpc>
            </a:pPr>
            <a:r>
              <a:rPr lang="zh-TW" altLang="en-US" sz="2600" dirty="0">
                <a:latin typeface="+mj-ea"/>
                <a:ea typeface="+mj-ea"/>
              </a:rPr>
              <a:t>要成立基金會幫助窮人。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51520" y="4365104"/>
            <a:ext cx="828092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2600" i="1" dirty="0">
                <a:latin typeface="+mj-ea"/>
                <a:ea typeface="+mj-ea"/>
              </a:rPr>
              <a:t>陳阿嬤說：「</a:t>
            </a:r>
            <a:r>
              <a:rPr lang="zh-TW" altLang="en-US" sz="2600" b="1" i="1" dirty="0">
                <a:latin typeface="+mj-ea"/>
                <a:ea typeface="+mj-ea"/>
              </a:rPr>
              <a:t>我吃切仔麵時，多點一道小菜，就很滿足了。把錢給需要的人，那天就會很好睡。</a:t>
            </a:r>
            <a:r>
              <a:rPr lang="zh-TW" altLang="en-US" sz="2600" i="1" dirty="0">
                <a:latin typeface="+mj-ea"/>
                <a:ea typeface="+mj-ea"/>
              </a:rPr>
              <a:t>」</a:t>
            </a:r>
          </a:p>
        </p:txBody>
      </p:sp>
    </p:spTree>
    <p:extLst>
      <p:ext uri="{BB962C8B-B14F-4D97-AF65-F5344CB8AC3E}">
        <p14:creationId xmlns:p14="http://schemas.microsoft.com/office/powerpoint/2010/main" val="1813805337"/>
      </p:ext>
    </p:extLst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971600" y="548680"/>
            <a:ext cx="710963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財富對每一個人的意義都不一樣，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>
              <a:lnSpc>
                <a:spcPct val="150000"/>
              </a:lnSpc>
            </a:pP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你有想過財富的意義嗎？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 cstate="screen"/>
          <a:srcRect r="1596" b="13173"/>
          <a:stretch/>
        </p:blipFill>
        <p:spPr>
          <a:xfrm>
            <a:off x="2339752" y="2420888"/>
            <a:ext cx="3924675" cy="3589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80533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b="0" dirty="0"/>
              <a:t>國王的裁縫師</a:t>
            </a:r>
            <a:r>
              <a:rPr kumimoji="1" lang="en-US" altLang="zh-TW" sz="1800" b="0" i="1" dirty="0">
                <a:solidFill>
                  <a:srgbClr val="FF0000"/>
                </a:solidFill>
              </a:rPr>
              <a:t>(</a:t>
            </a:r>
            <a:r>
              <a:rPr kumimoji="1" lang="zh-TW" altLang="en-US" sz="1800" b="0" i="1" dirty="0">
                <a:solidFill>
                  <a:srgbClr val="FF0000"/>
                </a:solidFill>
              </a:rPr>
              <a:t>請點連結觀看</a:t>
            </a:r>
            <a:r>
              <a:rPr kumimoji="1" lang="en-US" altLang="zh-TW" sz="1800" b="0" i="1" dirty="0">
                <a:solidFill>
                  <a:srgbClr val="FF0000"/>
                </a:solidFill>
              </a:rPr>
              <a:t>)</a:t>
            </a:r>
            <a:endParaRPr lang="zh-TW" altLang="en-US" sz="1800" i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980728"/>
            <a:ext cx="7920000" cy="692824"/>
          </a:xfrm>
        </p:spPr>
        <p:txBody>
          <a:bodyPr/>
          <a:lstStyle/>
          <a:p>
            <a:pPr>
              <a:buNone/>
            </a:pPr>
            <a:r>
              <a:rPr lang="en-US" altLang="zh-TW" u="sng" dirty="0">
                <a:hlinkClick r:id="rId2"/>
              </a:rPr>
              <a:t>https://youtu.be/MvP0Vc2MKI8</a:t>
            </a:r>
            <a:endParaRPr lang="en-US" altLang="zh-TW" u="sng" dirty="0"/>
          </a:p>
          <a:p>
            <a:endParaRPr lang="zh-TW" altLang="en-US" dirty="0"/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7943809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ç¸éåç"/>
          <p:cNvPicPr>
            <a:picLocks noChangeAspect="1" noChangeArrowheads="1"/>
          </p:cNvPicPr>
          <p:nvPr/>
        </p:nvPicPr>
        <p:blipFill>
          <a:blip r:embed="rId2" cstate="print"/>
          <a:srcRect l="15909" t="13636" r="13636" b="18614"/>
          <a:stretch>
            <a:fillRect/>
          </a:stretch>
        </p:blipFill>
        <p:spPr bwMode="auto">
          <a:xfrm>
            <a:off x="64517" y="2555242"/>
            <a:ext cx="2995315" cy="2880320"/>
          </a:xfrm>
          <a:prstGeom prst="rect">
            <a:avLst/>
          </a:prstGeom>
          <a:noFill/>
        </p:spPr>
      </p:pic>
      <p:pic>
        <p:nvPicPr>
          <p:cNvPr id="4100" name="Picture 4" descr="ç¸éåç"/>
          <p:cNvPicPr>
            <a:picLocks noChangeAspect="1" noChangeArrowheads="1"/>
          </p:cNvPicPr>
          <p:nvPr/>
        </p:nvPicPr>
        <p:blipFill>
          <a:blip r:embed="rId3" cstate="print"/>
          <a:srcRect l="7139" r="46241" b="56273"/>
          <a:stretch>
            <a:fillRect/>
          </a:stretch>
        </p:blipFill>
        <p:spPr bwMode="auto">
          <a:xfrm>
            <a:off x="2952328" y="2519755"/>
            <a:ext cx="3059832" cy="2997477"/>
          </a:xfrm>
          <a:prstGeom prst="rect">
            <a:avLst/>
          </a:prstGeom>
          <a:noFill/>
        </p:spPr>
      </p:pic>
      <p:sp>
        <p:nvSpPr>
          <p:cNvPr id="10" name="文字方塊 9"/>
          <p:cNvSpPr txBox="1"/>
          <p:nvPr/>
        </p:nvSpPr>
        <p:spPr>
          <a:xfrm>
            <a:off x="3635896" y="18256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對家人好</a:t>
            </a:r>
            <a:endParaRPr kumimoji="1" lang="zh-TW" altLang="en-US" sz="28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611560" y="18256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環遊世界</a:t>
            </a:r>
          </a:p>
        </p:txBody>
      </p:sp>
      <p:sp>
        <p:nvSpPr>
          <p:cNvPr id="12" name="文字方塊 11"/>
          <p:cNvSpPr txBox="1"/>
          <p:nvPr/>
        </p:nvSpPr>
        <p:spPr>
          <a:xfrm>
            <a:off x="6588224" y="1825660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28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挑戰自我</a:t>
            </a:r>
          </a:p>
        </p:txBody>
      </p:sp>
      <p:pic>
        <p:nvPicPr>
          <p:cNvPr id="4104" name="Picture 8" descr="ç¸éåç"/>
          <p:cNvPicPr>
            <a:picLocks noChangeAspect="1" noChangeArrowheads="1"/>
          </p:cNvPicPr>
          <p:nvPr/>
        </p:nvPicPr>
        <p:blipFill>
          <a:blip r:embed="rId4" cstate="print"/>
          <a:srcRect l="15292" r="16740"/>
          <a:stretch>
            <a:fillRect/>
          </a:stretch>
        </p:blipFill>
        <p:spPr bwMode="auto">
          <a:xfrm>
            <a:off x="5868144" y="2519755"/>
            <a:ext cx="2880320" cy="2966443"/>
          </a:xfrm>
          <a:prstGeom prst="rect">
            <a:avLst/>
          </a:prstGeom>
          <a:noFill/>
        </p:spPr>
      </p:pic>
      <p:sp>
        <p:nvSpPr>
          <p:cNvPr id="8" name="文字方塊 7"/>
          <p:cNvSpPr txBox="1"/>
          <p:nvPr/>
        </p:nvSpPr>
        <p:spPr>
          <a:xfrm>
            <a:off x="1387774" y="581199"/>
            <a:ext cx="622798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有些人賺錢累積財富</a:t>
            </a:r>
            <a:r>
              <a:rPr lang="zh-TW" altLang="en-US" sz="3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kumimoji="1" lang="zh-TW" altLang="en-US" sz="3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是為了</a:t>
            </a:r>
            <a:r>
              <a:rPr kumimoji="1" lang="en-US" altLang="zh-TW" sz="34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kumimoji="1" lang="zh-TW" altLang="en-US" sz="3400" b="1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81081944"/>
      </p:ext>
    </p:extLst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869976" y="620688"/>
            <a:ext cx="75713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有些人，則是希望用財富</a:t>
            </a:r>
            <a:r>
              <a:rPr lang="zh-TW" altLang="en-US" sz="3600" b="1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幫助別人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讓世界更美好。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8" name="群組 7"/>
          <p:cNvGrpSpPr/>
          <p:nvPr/>
        </p:nvGrpSpPr>
        <p:grpSpPr>
          <a:xfrm>
            <a:off x="339525" y="2132856"/>
            <a:ext cx="8264923" cy="3834218"/>
            <a:chOff x="1115616" y="2708920"/>
            <a:chExt cx="7068092" cy="3258154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 rotWithShape="1">
            <a:blip r:embed="rId2" cstate="screen"/>
            <a:srcRect/>
            <a:stretch/>
          </p:blipFill>
          <p:spPr>
            <a:xfrm>
              <a:off x="1115616" y="2708920"/>
              <a:ext cx="7068092" cy="3258154"/>
            </a:xfrm>
            <a:prstGeom prst="rect">
              <a:avLst/>
            </a:prstGeom>
          </p:spPr>
        </p:pic>
        <p:pic>
          <p:nvPicPr>
            <p:cNvPr id="5" name="Picture 3" descr="C:\Users\yuxianchi\Desktop\CIS\全彩logo\全彩-企業標誌A_透明背景.png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11960" y="2942738"/>
              <a:ext cx="864572" cy="1224136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688721596"/>
      </p:ext>
    </p:extLst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049983" y="1772816"/>
            <a:ext cx="71096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小朋友，大家可以認真想一想</a:t>
            </a:r>
            <a:endParaRPr kumimoji="1"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如果自己賺了錢想要做些甚麼呢？</a:t>
            </a:r>
          </a:p>
        </p:txBody>
      </p:sp>
      <p:pic>
        <p:nvPicPr>
          <p:cNvPr id="5" name="Picture 3" descr="C:\Users\yuxianchi\Desktop\CIS\全彩logo\全彩-企業標誌A_透明背景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707904" y="2941242"/>
            <a:ext cx="1656184" cy="2359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88721596"/>
      </p:ext>
    </p:extLst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螢幕快照 2018-06-22 16.46.1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2375" b="91375" l="32031" r="90000">
                        <a14:foregroundMark x1="53672" y1="48500" x2="53672" y2="48500"/>
                        <a14:foregroundMark x1="58516" y1="38875" x2="80781" y2="38625"/>
                        <a14:foregroundMark x1="62031" y1="33875" x2="80313" y2="34375"/>
                        <a14:backgroundMark x1="48281" y1="35625" x2="48281" y2="35625"/>
                        <a14:backgroundMark x1="61875" y1="88125" x2="61875" y2="88125"/>
                        <a14:backgroundMark x1="64219" y1="87625" x2="64219" y2="87625"/>
                        <a14:backgroundMark x1="59688" y1="74250" x2="59688" y2="74250"/>
                        <a14:backgroundMark x1="82422" y1="88625" x2="83516" y2="36125"/>
                        <a14:backgroundMark x1="66094" y1="79750" x2="83516" y2="79500"/>
                        <a14:backgroundMark x1="37578" y1="74500" x2="34688" y2="9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83768" y="2060848"/>
            <a:ext cx="4603570" cy="3376690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0" y="908720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一個人怎麼樣才能賺到錢呢？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615064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螢幕快照 2018-06-22 17.07.39.png"/>
          <p:cNvPicPr>
            <a:picLocks noChangeAspect="1"/>
          </p:cNvPicPr>
          <p:nvPr/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25" b="93125" l="7891" r="867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111" t="21521" r="14036" b="8304"/>
          <a:stretch/>
        </p:blipFill>
        <p:spPr>
          <a:xfrm>
            <a:off x="898720" y="1556792"/>
            <a:ext cx="7027495" cy="40105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115616" y="620688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裁裁：設計衣服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換取金錢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100485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 cstate="print"/>
          <a:srcRect l="8918" t="22280" r="14036" b="8714"/>
          <a:stretch/>
        </p:blipFill>
        <p:spPr>
          <a:xfrm>
            <a:off x="899592" y="1573548"/>
            <a:ext cx="7045158" cy="3943684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xmlns="" id="{605CE657-52C8-F647-9381-C21DD07C6EC2}"/>
              </a:ext>
            </a:extLst>
          </p:cNvPr>
          <p:cNvSpPr txBox="1"/>
          <p:nvPr/>
        </p:nvSpPr>
        <p:spPr>
          <a:xfrm>
            <a:off x="1092378" y="620688"/>
            <a:ext cx="6647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艾琳：包下作業，</a:t>
            </a:r>
            <a:r>
              <a:rPr lang="zh-TW" altLang="en-US" sz="36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工作</a:t>
            </a:r>
            <a:r>
              <a:rPr kumimoji="1"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換取金錢</a:t>
            </a:r>
          </a:p>
        </p:txBody>
      </p:sp>
    </p:spTree>
    <p:extLst>
      <p:ext uri="{BB962C8B-B14F-4D97-AF65-F5344CB8AC3E}">
        <p14:creationId xmlns:p14="http://schemas.microsoft.com/office/powerpoint/2010/main" val="365427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846737" y="622429"/>
            <a:ext cx="71096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金金：出租土地，用</a:t>
            </a:r>
            <a:r>
              <a:rPr lang="zh-TW" altLang="en-US" sz="36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資產</a:t>
            </a:r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換取金錢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2" cstate="print"/>
          <a:srcRect l="8625" t="22281" r="13890" b="8714"/>
          <a:stretch/>
        </p:blipFill>
        <p:spPr>
          <a:xfrm>
            <a:off x="899592" y="1573549"/>
            <a:ext cx="7085263" cy="3943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1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755576" y="47667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小朋友，大家還知道有哪些方式可以賺到錢呢？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040047"/>
            <a:ext cx="4816227" cy="4047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402947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字方塊 5"/>
          <p:cNvSpPr txBox="1"/>
          <p:nvPr/>
        </p:nvSpPr>
        <p:spPr>
          <a:xfrm>
            <a:off x="1" y="692696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為什麼一個人付出時間工作，</a:t>
            </a:r>
            <a:endParaRPr lang="en-US" altLang="zh-TW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3600" dirty="0">
                <a:solidFill>
                  <a:srgbClr val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或將資產租借出去可以換取金錢呢？</a:t>
            </a:r>
            <a:endParaRPr kumimoji="1" lang="zh-TW" altLang="en-US" sz="3600" dirty="0">
              <a:solidFill>
                <a:srgbClr val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xmlns="" id="{EC061154-E1A9-AD41-B2D7-C5F7AFFC4B0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22" t="17534" r="17982" b="17470"/>
          <a:stretch/>
        </p:blipFill>
        <p:spPr>
          <a:xfrm>
            <a:off x="2843809" y="2204864"/>
            <a:ext cx="3456383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685130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20150422 template(F) ">
  <a:themeElements>
    <a:clrScheme name="O-Bank PPT">
      <a:dk1>
        <a:srgbClr val="3D3935"/>
      </a:dk1>
      <a:lt1>
        <a:srgbClr val="FFFFFF"/>
      </a:lt1>
      <a:dk2>
        <a:srgbClr val="3D3935"/>
      </a:dk2>
      <a:lt2>
        <a:srgbClr val="C2C5C7"/>
      </a:lt2>
      <a:accent1>
        <a:srgbClr val="FF8200"/>
      </a:accent1>
      <a:accent2>
        <a:srgbClr val="00A9BA"/>
      </a:accent2>
      <a:accent3>
        <a:srgbClr val="3D3935"/>
      </a:accent3>
      <a:accent4>
        <a:srgbClr val="FFE228"/>
      </a:accent4>
      <a:accent5>
        <a:srgbClr val="C2C5C7"/>
      </a:accent5>
      <a:accent6>
        <a:srgbClr val="FFA347"/>
      </a:accent6>
      <a:hlink>
        <a:srgbClr val="00A9BA"/>
      </a:hlink>
      <a:folHlink>
        <a:srgbClr val="FF8200"/>
      </a:folHlink>
    </a:clrScheme>
    <a:fontScheme name="O-Bank PPT">
      <a:majorFont>
        <a:latin typeface="Calibri"/>
        <a:ea typeface="微軟正黑體"/>
        <a:cs typeface=""/>
      </a:majorFont>
      <a:minorFont>
        <a:latin typeface="Calibri"/>
        <a:ea typeface="微軟正黑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20150422 template(F) </Template>
  <TotalTime>17587</TotalTime>
  <Words>1026</Words>
  <Application>Microsoft Office PowerPoint</Application>
  <PresentationFormat>如螢幕大小 (4:3)</PresentationFormat>
  <Paragraphs>183</Paragraphs>
  <Slides>33</Slides>
  <Notes>18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40" baseType="lpstr">
      <vt:lpstr>Arial Unicode MS</vt:lpstr>
      <vt:lpstr>Noto Sans CJK TC Regular</vt:lpstr>
      <vt:lpstr>微軟正黑體</vt:lpstr>
      <vt:lpstr>新細明體</vt:lpstr>
      <vt:lpstr>Arial</vt:lpstr>
      <vt:lpstr>Calibri</vt:lpstr>
      <vt:lpstr>20150422 template(F) </vt:lpstr>
      <vt:lpstr>國王的裁縫師</vt:lpstr>
      <vt:lpstr>教材介紹</vt:lpstr>
      <vt:lpstr>國王的裁縫師(請點連結觀看)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錢是用來計算價值、做為價值交換的工具</vt:lpstr>
      <vt:lpstr>PowerPoint 簡報</vt:lpstr>
      <vt:lpstr>以金錢換取需求： 小時候的裁裁，用打工賺的錢買饅頭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台灣工銀集團關係企業 企業識別系統</dc:title>
  <dc:creator>katiewu</dc:creator>
  <cp:lastModifiedBy>侯美玲</cp:lastModifiedBy>
  <cp:revision>794</cp:revision>
  <cp:lastPrinted>2018-01-04T07:27:24Z</cp:lastPrinted>
  <dcterms:created xsi:type="dcterms:W3CDTF">2015-02-25T08:23:57Z</dcterms:created>
  <dcterms:modified xsi:type="dcterms:W3CDTF">2018-08-31T02:33:36Z</dcterms:modified>
</cp:coreProperties>
</file>