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sldIdLst>
    <p:sldId id="256" r:id="rId2"/>
    <p:sldId id="258" r:id="rId3"/>
    <p:sldId id="260" r:id="rId4"/>
    <p:sldId id="275" r:id="rId5"/>
    <p:sldId id="262" r:id="rId6"/>
    <p:sldId id="263" r:id="rId7"/>
    <p:sldId id="274" r:id="rId8"/>
    <p:sldId id="269" r:id="rId9"/>
    <p:sldId id="276" r:id="rId10"/>
    <p:sldId id="279" r:id="rId11"/>
    <p:sldId id="277" r:id="rId12"/>
    <p:sldId id="278" r:id="rId13"/>
    <p:sldId id="273" r:id="rId14"/>
    <p:sldId id="261" r:id="rId15"/>
    <p:sldId id="295" r:id="rId16"/>
    <p:sldId id="298" r:id="rId17"/>
    <p:sldId id="296" r:id="rId18"/>
    <p:sldId id="297" r:id="rId19"/>
    <p:sldId id="270" r:id="rId20"/>
    <p:sldId id="271" r:id="rId21"/>
    <p:sldId id="290" r:id="rId22"/>
    <p:sldId id="280" r:id="rId23"/>
    <p:sldId id="284" r:id="rId24"/>
    <p:sldId id="283" r:id="rId25"/>
    <p:sldId id="285" r:id="rId26"/>
    <p:sldId id="281" r:id="rId27"/>
    <p:sldId id="282" r:id="rId28"/>
    <p:sldId id="288" r:id="rId29"/>
    <p:sldId id="289" r:id="rId30"/>
    <p:sldId id="292" r:id="rId31"/>
    <p:sldId id="291" r:id="rId32"/>
    <p:sldId id="286" r:id="rId33"/>
    <p:sldId id="287" r:id="rId34"/>
    <p:sldId id="2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0D1EF-FA2F-41AB-870F-0E0BA46194DA}"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zh-TW" altLang="en-US"/>
        </a:p>
      </dgm:t>
    </dgm:pt>
    <dgm:pt modelId="{7620123C-1F05-44AA-B26B-E185252AFFEA}">
      <dgm:prSet phldrT="[文字]" custT="1"/>
      <dgm:spPr>
        <a:solidFill>
          <a:srgbClr val="92D050"/>
        </a:solidFill>
      </dgm:spPr>
      <dgm:t>
        <a:bodyPr/>
        <a:lstStyle/>
        <a:p>
          <a:r>
            <a:rPr lang="zh-TW" altLang="en-US" sz="3600" dirty="0" smtClean="0">
              <a:solidFill>
                <a:schemeClr val="tx1"/>
              </a:solidFill>
              <a:latin typeface="標楷體" panose="03000509000000000000" pitchFamily="65" charset="-120"/>
              <a:ea typeface="標楷體" panose="03000509000000000000" pitchFamily="65" charset="-120"/>
            </a:rPr>
            <a:t>一年級學生</a:t>
          </a:r>
          <a:r>
            <a:rPr lang="en-US" altLang="zh-TW" sz="3600" dirty="0" smtClean="0">
              <a:solidFill>
                <a:schemeClr val="tx1"/>
              </a:solidFill>
              <a:latin typeface="標楷體" panose="03000509000000000000" pitchFamily="65" charset="-120"/>
              <a:ea typeface="標楷體" panose="03000509000000000000" pitchFamily="65" charset="-120"/>
            </a:rPr>
            <a:t>:</a:t>
          </a:r>
        </a:p>
        <a:p>
          <a:r>
            <a:rPr lang="zh-TW" altLang="en-US" sz="3600" dirty="0" smtClean="0">
              <a:solidFill>
                <a:schemeClr val="tx1"/>
              </a:solidFill>
              <a:latin typeface="標楷體" panose="03000509000000000000" pitchFamily="65" charset="-120"/>
              <a:ea typeface="標楷體" panose="03000509000000000000" pitchFamily="65" charset="-120"/>
            </a:rPr>
            <a:t>依照十二年</a:t>
          </a:r>
          <a:endParaRPr lang="en-US" altLang="zh-TW" sz="3600" dirty="0" smtClean="0">
            <a:solidFill>
              <a:schemeClr val="tx1"/>
            </a:solidFill>
            <a:latin typeface="標楷體" panose="03000509000000000000" pitchFamily="65" charset="-120"/>
            <a:ea typeface="標楷體" panose="03000509000000000000" pitchFamily="65" charset="-120"/>
          </a:endParaRPr>
        </a:p>
        <a:p>
          <a:r>
            <a:rPr lang="zh-TW" altLang="en-US" sz="3600" dirty="0" smtClean="0">
              <a:solidFill>
                <a:schemeClr val="tx1"/>
              </a:solidFill>
              <a:latin typeface="標楷體" panose="03000509000000000000" pitchFamily="65" charset="-120"/>
              <a:ea typeface="標楷體" panose="03000509000000000000" pitchFamily="65" charset="-120"/>
            </a:rPr>
            <a:t>國教課綱規劃</a:t>
          </a:r>
          <a:endParaRPr lang="zh-TW" altLang="en-US" sz="3600" dirty="0">
            <a:solidFill>
              <a:schemeClr val="tx1"/>
            </a:solidFill>
          </a:endParaRPr>
        </a:p>
      </dgm:t>
    </dgm:pt>
    <dgm:pt modelId="{8A386A38-5754-4CAA-A34A-BE5C62C5FD9E}" type="parTrans" cxnId="{8711B642-0006-4834-A9D6-5D7C0569DF5E}">
      <dgm:prSet/>
      <dgm:spPr/>
      <dgm:t>
        <a:bodyPr/>
        <a:lstStyle/>
        <a:p>
          <a:endParaRPr lang="zh-TW" altLang="en-US"/>
        </a:p>
      </dgm:t>
    </dgm:pt>
    <dgm:pt modelId="{9A6D2C18-9C6D-4C09-AA72-09D617835598}" type="sibTrans" cxnId="{8711B642-0006-4834-A9D6-5D7C0569DF5E}">
      <dgm:prSet/>
      <dgm:spPr/>
      <dgm:t>
        <a:bodyPr/>
        <a:lstStyle/>
        <a:p>
          <a:endParaRPr lang="zh-TW" altLang="en-US"/>
        </a:p>
      </dgm:t>
    </dgm:pt>
    <dgm:pt modelId="{28B7EE69-3A1D-4636-9859-E80C47AD6763}">
      <dgm:prSet phldrT="[文字]" custT="1"/>
      <dgm:spPr>
        <a:solidFill>
          <a:srgbClr val="00B0F0"/>
        </a:solidFill>
      </dgm:spPr>
      <dgm:t>
        <a:bodyPr/>
        <a:lstStyle/>
        <a:p>
          <a:r>
            <a:rPr lang="zh-TW" altLang="en-US" sz="3600" dirty="0" smtClean="0">
              <a:solidFill>
                <a:schemeClr val="tx1"/>
              </a:solidFill>
              <a:latin typeface="標楷體" panose="03000509000000000000" pitchFamily="65" charset="-120"/>
              <a:ea typeface="標楷體" panose="03000509000000000000" pitchFamily="65" charset="-120"/>
            </a:rPr>
            <a:t>二</a:t>
          </a:r>
          <a:r>
            <a:rPr lang="en-US" altLang="zh-TW" sz="3600" dirty="0" smtClean="0">
              <a:solidFill>
                <a:schemeClr val="tx1"/>
              </a:solidFill>
              <a:latin typeface="標楷體" panose="03000509000000000000" pitchFamily="65" charset="-120"/>
              <a:ea typeface="標楷體" panose="03000509000000000000" pitchFamily="65" charset="-120"/>
            </a:rPr>
            <a:t>~</a:t>
          </a:r>
          <a:r>
            <a:rPr lang="zh-TW" altLang="en-US" sz="3600" dirty="0" smtClean="0">
              <a:solidFill>
                <a:schemeClr val="tx1"/>
              </a:solidFill>
              <a:latin typeface="標楷體" panose="03000509000000000000" pitchFamily="65" charset="-120"/>
              <a:ea typeface="標楷體" panose="03000509000000000000" pitchFamily="65" charset="-120"/>
            </a:rPr>
            <a:t>六年級</a:t>
          </a:r>
          <a:r>
            <a:rPr lang="en-US" altLang="zh-TW" sz="3600" dirty="0" smtClean="0">
              <a:solidFill>
                <a:schemeClr val="tx1"/>
              </a:solidFill>
              <a:latin typeface="標楷體" panose="03000509000000000000" pitchFamily="65" charset="-120"/>
              <a:ea typeface="標楷體" panose="03000509000000000000" pitchFamily="65" charset="-120"/>
            </a:rPr>
            <a:t>:</a:t>
          </a:r>
        </a:p>
        <a:p>
          <a:r>
            <a:rPr lang="zh-TW" altLang="en-US" sz="3600" dirty="0" smtClean="0">
              <a:solidFill>
                <a:schemeClr val="tx1"/>
              </a:solidFill>
              <a:latin typeface="標楷體" panose="03000509000000000000" pitchFamily="65" charset="-120"/>
              <a:ea typeface="標楷體" panose="03000509000000000000" pitchFamily="65" charset="-120"/>
            </a:rPr>
            <a:t>依照九年一貫</a:t>
          </a:r>
          <a:endParaRPr lang="en-US" altLang="zh-TW" sz="3600" dirty="0" smtClean="0">
            <a:solidFill>
              <a:schemeClr val="tx1"/>
            </a:solidFill>
            <a:latin typeface="標楷體" panose="03000509000000000000" pitchFamily="65" charset="-120"/>
            <a:ea typeface="標楷體" panose="03000509000000000000" pitchFamily="65" charset="-120"/>
          </a:endParaRPr>
        </a:p>
        <a:p>
          <a:r>
            <a:rPr lang="zh-TW" altLang="en-US" sz="3600" dirty="0" smtClean="0">
              <a:solidFill>
                <a:schemeClr val="tx1"/>
              </a:solidFill>
              <a:latin typeface="標楷體" panose="03000509000000000000" pitchFamily="65" charset="-120"/>
              <a:ea typeface="標楷體" panose="03000509000000000000" pitchFamily="65" charset="-120"/>
            </a:rPr>
            <a:t>課程綱要規劃</a:t>
          </a:r>
          <a:endParaRPr lang="zh-TW" altLang="en-US" sz="3600" dirty="0">
            <a:solidFill>
              <a:schemeClr val="tx1"/>
            </a:solidFill>
          </a:endParaRPr>
        </a:p>
      </dgm:t>
    </dgm:pt>
    <dgm:pt modelId="{54852169-2E3A-4A4C-ABE4-0C9B75070066}" type="parTrans" cxnId="{FD7C268A-B556-4A38-B572-B96D7FACF0FD}">
      <dgm:prSet/>
      <dgm:spPr/>
      <dgm:t>
        <a:bodyPr/>
        <a:lstStyle/>
        <a:p>
          <a:endParaRPr lang="zh-TW" altLang="en-US"/>
        </a:p>
      </dgm:t>
    </dgm:pt>
    <dgm:pt modelId="{71E0ACD2-367E-4CDC-B668-5CB6AFC2E30F}" type="sibTrans" cxnId="{FD7C268A-B556-4A38-B572-B96D7FACF0FD}">
      <dgm:prSet/>
      <dgm:spPr/>
      <dgm:t>
        <a:bodyPr/>
        <a:lstStyle/>
        <a:p>
          <a:endParaRPr lang="zh-TW" altLang="en-US"/>
        </a:p>
      </dgm:t>
    </dgm:pt>
    <dgm:pt modelId="{133674EB-ED9E-4F7C-974B-CCFF7D1C7828}" type="pres">
      <dgm:prSet presAssocID="{F580D1EF-FA2F-41AB-870F-0E0BA46194DA}" presName="cycle" presStyleCnt="0">
        <dgm:presLayoutVars>
          <dgm:dir/>
          <dgm:resizeHandles val="exact"/>
        </dgm:presLayoutVars>
      </dgm:prSet>
      <dgm:spPr/>
      <dgm:t>
        <a:bodyPr/>
        <a:lstStyle/>
        <a:p>
          <a:endParaRPr lang="zh-TW" altLang="en-US"/>
        </a:p>
      </dgm:t>
    </dgm:pt>
    <dgm:pt modelId="{A76AA723-3EA0-488D-9AE8-758ACD00E526}" type="pres">
      <dgm:prSet presAssocID="{7620123C-1F05-44AA-B26B-E185252AFFEA}" presName="arrow" presStyleLbl="node1" presStyleIdx="0" presStyleCnt="2">
        <dgm:presLayoutVars>
          <dgm:bulletEnabled val="1"/>
        </dgm:presLayoutVars>
      </dgm:prSet>
      <dgm:spPr/>
      <dgm:t>
        <a:bodyPr/>
        <a:lstStyle/>
        <a:p>
          <a:endParaRPr lang="zh-TW" altLang="en-US"/>
        </a:p>
      </dgm:t>
    </dgm:pt>
    <dgm:pt modelId="{6F912DCB-D4D9-44F8-8AF2-71126AB8458F}" type="pres">
      <dgm:prSet presAssocID="{28B7EE69-3A1D-4636-9859-E80C47AD6763}" presName="arrow" presStyleLbl="node1" presStyleIdx="1" presStyleCnt="2">
        <dgm:presLayoutVars>
          <dgm:bulletEnabled val="1"/>
        </dgm:presLayoutVars>
      </dgm:prSet>
      <dgm:spPr/>
      <dgm:t>
        <a:bodyPr/>
        <a:lstStyle/>
        <a:p>
          <a:endParaRPr lang="zh-TW" altLang="en-US"/>
        </a:p>
      </dgm:t>
    </dgm:pt>
  </dgm:ptLst>
  <dgm:cxnLst>
    <dgm:cxn modelId="{FD7C268A-B556-4A38-B572-B96D7FACF0FD}" srcId="{F580D1EF-FA2F-41AB-870F-0E0BA46194DA}" destId="{28B7EE69-3A1D-4636-9859-E80C47AD6763}" srcOrd="1" destOrd="0" parTransId="{54852169-2E3A-4A4C-ABE4-0C9B75070066}" sibTransId="{71E0ACD2-367E-4CDC-B668-5CB6AFC2E30F}"/>
    <dgm:cxn modelId="{3CA1741D-A633-43A8-A471-F2A64B39224B}" type="presOf" srcId="{F580D1EF-FA2F-41AB-870F-0E0BA46194DA}" destId="{133674EB-ED9E-4F7C-974B-CCFF7D1C7828}" srcOrd="0" destOrd="0" presId="urn:microsoft.com/office/officeart/2005/8/layout/arrow1"/>
    <dgm:cxn modelId="{8B4ED238-9994-431B-95FA-16BBCF39646A}" type="presOf" srcId="{7620123C-1F05-44AA-B26B-E185252AFFEA}" destId="{A76AA723-3EA0-488D-9AE8-758ACD00E526}" srcOrd="0" destOrd="0" presId="urn:microsoft.com/office/officeart/2005/8/layout/arrow1"/>
    <dgm:cxn modelId="{97C8ED16-21AE-4791-9FE0-256AF0B02555}" type="presOf" srcId="{28B7EE69-3A1D-4636-9859-E80C47AD6763}" destId="{6F912DCB-D4D9-44F8-8AF2-71126AB8458F}" srcOrd="0" destOrd="0" presId="urn:microsoft.com/office/officeart/2005/8/layout/arrow1"/>
    <dgm:cxn modelId="{8711B642-0006-4834-A9D6-5D7C0569DF5E}" srcId="{F580D1EF-FA2F-41AB-870F-0E0BA46194DA}" destId="{7620123C-1F05-44AA-B26B-E185252AFFEA}" srcOrd="0" destOrd="0" parTransId="{8A386A38-5754-4CAA-A34A-BE5C62C5FD9E}" sibTransId="{9A6D2C18-9C6D-4C09-AA72-09D617835598}"/>
    <dgm:cxn modelId="{047FECD4-DE79-4C3E-AE1C-46B047841928}" type="presParOf" srcId="{133674EB-ED9E-4F7C-974B-CCFF7D1C7828}" destId="{A76AA723-3EA0-488D-9AE8-758ACD00E526}" srcOrd="0" destOrd="0" presId="urn:microsoft.com/office/officeart/2005/8/layout/arrow1"/>
    <dgm:cxn modelId="{7C207FD2-A69A-417F-AF94-4EAD7910493D}" type="presParOf" srcId="{133674EB-ED9E-4F7C-974B-CCFF7D1C7828}" destId="{6F912DCB-D4D9-44F8-8AF2-71126AB8458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D3F5C-E579-4A6F-819F-7A94C57E9A91}" type="doc">
      <dgm:prSet loTypeId="urn:microsoft.com/office/officeart/2005/8/layout/chart3" loCatId="relationship" qsTypeId="urn:microsoft.com/office/officeart/2005/8/quickstyle/simple1" qsCatId="simple" csTypeId="urn:microsoft.com/office/officeart/2005/8/colors/accent1_1" csCatId="accent1" phldr="1"/>
      <dgm:spPr/>
    </dgm:pt>
    <dgm:pt modelId="{32501DF3-4B54-4648-B3EA-5F1FE8C2A782}">
      <dgm:prSet phldrT="[文字]"/>
      <dgm:spPr>
        <a:solidFill>
          <a:srgbClr val="00B0F0"/>
        </a:solidFill>
      </dgm:spPr>
      <dgm:t>
        <a:bodyPr/>
        <a:lstStyle/>
        <a:p>
          <a:pPr algn="ctr"/>
          <a:r>
            <a:rPr lang="en-US" altLang="zh-TW" dirty="0" smtClean="0"/>
            <a:t>1.</a:t>
          </a:r>
          <a:r>
            <a:rPr lang="zh-TW" altLang="en-US" dirty="0" smtClean="0"/>
            <a:t>全校同步實施</a:t>
          </a:r>
          <a:endParaRPr lang="en-US" altLang="zh-TW" dirty="0" smtClean="0"/>
        </a:p>
        <a:p>
          <a:pPr algn="dist"/>
          <a:r>
            <a:rPr lang="en-US" altLang="zh-TW" dirty="0" smtClean="0"/>
            <a:t>(108</a:t>
          </a:r>
          <a:r>
            <a:rPr lang="zh-TW" altLang="en-US" dirty="0" smtClean="0"/>
            <a:t>學年度</a:t>
          </a:r>
          <a:r>
            <a:rPr lang="en-US" altLang="zh-TW" dirty="0" smtClean="0"/>
            <a:t>)</a:t>
          </a:r>
          <a:endParaRPr lang="zh-TW" altLang="en-US" dirty="0"/>
        </a:p>
      </dgm:t>
    </dgm:pt>
    <dgm:pt modelId="{FAF4A562-CEAB-4384-8DD1-12CD3586266E}" type="parTrans" cxnId="{EFB91E34-FDE7-40C1-A0D6-0411C7AB9ACC}">
      <dgm:prSet/>
      <dgm:spPr/>
      <dgm:t>
        <a:bodyPr/>
        <a:lstStyle/>
        <a:p>
          <a:endParaRPr lang="zh-TW" altLang="en-US"/>
        </a:p>
      </dgm:t>
    </dgm:pt>
    <dgm:pt modelId="{FBBE555F-E477-4E7E-A6C5-E7DEAADA9A90}" type="sibTrans" cxnId="{EFB91E34-FDE7-40C1-A0D6-0411C7AB9ACC}">
      <dgm:prSet/>
      <dgm:spPr/>
      <dgm:t>
        <a:bodyPr/>
        <a:lstStyle/>
        <a:p>
          <a:endParaRPr lang="zh-TW" altLang="en-US"/>
        </a:p>
      </dgm:t>
    </dgm:pt>
    <dgm:pt modelId="{83ADBCFD-4631-4E75-98CE-4FD92D8EAB6B}">
      <dgm:prSet phldrT="[文字]"/>
      <dgm:spPr>
        <a:solidFill>
          <a:srgbClr val="FFC000"/>
        </a:solidFill>
      </dgm:spPr>
      <dgm:t>
        <a:bodyPr/>
        <a:lstStyle/>
        <a:p>
          <a:pPr algn="dist"/>
          <a:r>
            <a:rPr lang="en-US" altLang="zh-TW" dirty="0" smtClean="0"/>
            <a:t>2.</a:t>
          </a:r>
          <a:r>
            <a:rPr lang="zh-TW" altLang="en-US" dirty="0" smtClean="0"/>
            <a:t>分年段實施</a:t>
          </a:r>
          <a:r>
            <a:rPr lang="en-US" altLang="zh-TW" dirty="0" smtClean="0"/>
            <a:t>(</a:t>
          </a:r>
          <a:r>
            <a:rPr lang="zh-TW" altLang="en-US" dirty="0" smtClean="0"/>
            <a:t>三學年全校逐步完成</a:t>
          </a:r>
          <a:r>
            <a:rPr lang="en-US" altLang="zh-TW" dirty="0" smtClean="0"/>
            <a:t>)</a:t>
          </a:r>
          <a:endParaRPr lang="zh-TW" altLang="en-US" dirty="0"/>
        </a:p>
      </dgm:t>
    </dgm:pt>
    <dgm:pt modelId="{9EE75F56-7592-40FD-85DF-1AE2848F9EA0}" type="parTrans" cxnId="{749AF0CF-8F11-406B-AE83-6AFF7BCEEFB4}">
      <dgm:prSet/>
      <dgm:spPr/>
      <dgm:t>
        <a:bodyPr/>
        <a:lstStyle/>
        <a:p>
          <a:endParaRPr lang="zh-TW" altLang="en-US"/>
        </a:p>
      </dgm:t>
    </dgm:pt>
    <dgm:pt modelId="{65AFE9D3-4263-4685-9CEF-31652B59BC16}" type="sibTrans" cxnId="{749AF0CF-8F11-406B-AE83-6AFF7BCEEFB4}">
      <dgm:prSet/>
      <dgm:spPr/>
      <dgm:t>
        <a:bodyPr/>
        <a:lstStyle/>
        <a:p>
          <a:endParaRPr lang="zh-TW" altLang="en-US"/>
        </a:p>
      </dgm:t>
    </dgm:pt>
    <dgm:pt modelId="{1FCF3A11-8187-4907-93FD-95A2C8EAA2F0}" type="pres">
      <dgm:prSet presAssocID="{09BD3F5C-E579-4A6F-819F-7A94C57E9A91}" presName="compositeShape" presStyleCnt="0">
        <dgm:presLayoutVars>
          <dgm:chMax val="7"/>
          <dgm:dir/>
          <dgm:resizeHandles val="exact"/>
        </dgm:presLayoutVars>
      </dgm:prSet>
      <dgm:spPr/>
    </dgm:pt>
    <dgm:pt modelId="{F319A459-F281-4CE9-8D03-4EE06DCC80C7}" type="pres">
      <dgm:prSet presAssocID="{09BD3F5C-E579-4A6F-819F-7A94C57E9A91}" presName="wedge1" presStyleLbl="node1" presStyleIdx="0" presStyleCnt="2" custScaleX="185669"/>
      <dgm:spPr/>
      <dgm:t>
        <a:bodyPr/>
        <a:lstStyle/>
        <a:p>
          <a:endParaRPr lang="zh-TW" altLang="en-US"/>
        </a:p>
      </dgm:t>
    </dgm:pt>
    <dgm:pt modelId="{91326A50-2A85-45DD-B330-170B9E220116}" type="pres">
      <dgm:prSet presAssocID="{09BD3F5C-E579-4A6F-819F-7A94C57E9A91}" presName="wedge1Tx" presStyleLbl="node1" presStyleIdx="0" presStyleCnt="2">
        <dgm:presLayoutVars>
          <dgm:chMax val="0"/>
          <dgm:chPref val="0"/>
          <dgm:bulletEnabled val="1"/>
        </dgm:presLayoutVars>
      </dgm:prSet>
      <dgm:spPr/>
      <dgm:t>
        <a:bodyPr/>
        <a:lstStyle/>
        <a:p>
          <a:endParaRPr lang="zh-TW" altLang="en-US"/>
        </a:p>
      </dgm:t>
    </dgm:pt>
    <dgm:pt modelId="{ECBC0DF7-7193-4583-9E1E-2FFF68D84354}" type="pres">
      <dgm:prSet presAssocID="{09BD3F5C-E579-4A6F-819F-7A94C57E9A91}" presName="wedge2" presStyleLbl="node1" presStyleIdx="1" presStyleCnt="2" custScaleX="203588"/>
      <dgm:spPr/>
      <dgm:t>
        <a:bodyPr/>
        <a:lstStyle/>
        <a:p>
          <a:endParaRPr lang="zh-TW" altLang="en-US"/>
        </a:p>
      </dgm:t>
    </dgm:pt>
    <dgm:pt modelId="{0DABEBA6-FDF5-42D4-9690-FF2F07D5DFF2}" type="pres">
      <dgm:prSet presAssocID="{09BD3F5C-E579-4A6F-819F-7A94C57E9A91}" presName="wedge2Tx" presStyleLbl="node1" presStyleIdx="1" presStyleCnt="2">
        <dgm:presLayoutVars>
          <dgm:chMax val="0"/>
          <dgm:chPref val="0"/>
          <dgm:bulletEnabled val="1"/>
        </dgm:presLayoutVars>
      </dgm:prSet>
      <dgm:spPr/>
      <dgm:t>
        <a:bodyPr/>
        <a:lstStyle/>
        <a:p>
          <a:endParaRPr lang="zh-TW" altLang="en-US"/>
        </a:p>
      </dgm:t>
    </dgm:pt>
  </dgm:ptLst>
  <dgm:cxnLst>
    <dgm:cxn modelId="{86505DE8-0996-4515-B72B-08598FB2A7D7}" type="presOf" srcId="{83ADBCFD-4631-4E75-98CE-4FD92D8EAB6B}" destId="{0DABEBA6-FDF5-42D4-9690-FF2F07D5DFF2}" srcOrd="1" destOrd="0" presId="urn:microsoft.com/office/officeart/2005/8/layout/chart3"/>
    <dgm:cxn modelId="{749AF0CF-8F11-406B-AE83-6AFF7BCEEFB4}" srcId="{09BD3F5C-E579-4A6F-819F-7A94C57E9A91}" destId="{83ADBCFD-4631-4E75-98CE-4FD92D8EAB6B}" srcOrd="1" destOrd="0" parTransId="{9EE75F56-7592-40FD-85DF-1AE2848F9EA0}" sibTransId="{65AFE9D3-4263-4685-9CEF-31652B59BC16}"/>
    <dgm:cxn modelId="{98040287-F55D-478E-AAC4-8B95ECEA02E2}" type="presOf" srcId="{32501DF3-4B54-4648-B3EA-5F1FE8C2A782}" destId="{91326A50-2A85-45DD-B330-170B9E220116}" srcOrd="1" destOrd="0" presId="urn:microsoft.com/office/officeart/2005/8/layout/chart3"/>
    <dgm:cxn modelId="{FBE015CB-39E6-4951-BBD0-FA6A297438F0}" type="presOf" srcId="{09BD3F5C-E579-4A6F-819F-7A94C57E9A91}" destId="{1FCF3A11-8187-4907-93FD-95A2C8EAA2F0}" srcOrd="0" destOrd="0" presId="urn:microsoft.com/office/officeart/2005/8/layout/chart3"/>
    <dgm:cxn modelId="{8F29F490-168C-4A25-A17A-A157E054831D}" type="presOf" srcId="{32501DF3-4B54-4648-B3EA-5F1FE8C2A782}" destId="{F319A459-F281-4CE9-8D03-4EE06DCC80C7}" srcOrd="0" destOrd="0" presId="urn:microsoft.com/office/officeart/2005/8/layout/chart3"/>
    <dgm:cxn modelId="{018FDE5D-7AF2-40A3-983B-1A9422BE50B1}" type="presOf" srcId="{83ADBCFD-4631-4E75-98CE-4FD92D8EAB6B}" destId="{ECBC0DF7-7193-4583-9E1E-2FFF68D84354}" srcOrd="0" destOrd="0" presId="urn:microsoft.com/office/officeart/2005/8/layout/chart3"/>
    <dgm:cxn modelId="{EFB91E34-FDE7-40C1-A0D6-0411C7AB9ACC}" srcId="{09BD3F5C-E579-4A6F-819F-7A94C57E9A91}" destId="{32501DF3-4B54-4648-B3EA-5F1FE8C2A782}" srcOrd="0" destOrd="0" parTransId="{FAF4A562-CEAB-4384-8DD1-12CD3586266E}" sibTransId="{FBBE555F-E477-4E7E-A6C5-E7DEAADA9A90}"/>
    <dgm:cxn modelId="{1C701816-1CAD-4C6B-B7EF-564892063F63}" type="presParOf" srcId="{1FCF3A11-8187-4907-93FD-95A2C8EAA2F0}" destId="{F319A459-F281-4CE9-8D03-4EE06DCC80C7}" srcOrd="0" destOrd="0" presId="urn:microsoft.com/office/officeart/2005/8/layout/chart3"/>
    <dgm:cxn modelId="{629BABE4-3BA9-4645-876B-B51FC56D44ED}" type="presParOf" srcId="{1FCF3A11-8187-4907-93FD-95A2C8EAA2F0}" destId="{91326A50-2A85-45DD-B330-170B9E220116}" srcOrd="1" destOrd="0" presId="urn:microsoft.com/office/officeart/2005/8/layout/chart3"/>
    <dgm:cxn modelId="{96999C9C-F426-43B6-AB5F-6729C99ABAD2}" type="presParOf" srcId="{1FCF3A11-8187-4907-93FD-95A2C8EAA2F0}" destId="{ECBC0DF7-7193-4583-9E1E-2FFF68D84354}" srcOrd="2" destOrd="0" presId="urn:microsoft.com/office/officeart/2005/8/layout/chart3"/>
    <dgm:cxn modelId="{37177E7E-8238-4F4E-AEB7-5829F78E0F74}" type="presParOf" srcId="{1FCF3A11-8187-4907-93FD-95A2C8EAA2F0}" destId="{0DABEBA6-FDF5-42D4-9690-FF2F07D5DFF2}"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AE82BA1-82A4-4B32-8C22-0E200C1D4348}"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zh-TW" altLang="en-US"/>
        </a:p>
      </dgm:t>
    </dgm:pt>
    <dgm:pt modelId="{A6180531-931F-4755-A85E-72C5A9C23104}">
      <dgm:prSet phldrT="[文字]"/>
      <dgm:spPr>
        <a:solidFill>
          <a:schemeClr val="bg2">
            <a:lumMod val="90000"/>
          </a:schemeClr>
        </a:solidFill>
      </dgm:spPr>
      <dgm:t>
        <a:bodyPr/>
        <a:lstStyle/>
        <a:p>
          <a:r>
            <a:rPr lang="zh-TW" altLang="en-US" dirty="0" smtClean="0">
              <a:solidFill>
                <a:srgbClr val="FF0000"/>
              </a:solidFill>
              <a:latin typeface="標楷體" panose="03000509000000000000" pitchFamily="65" charset="-120"/>
              <a:ea typeface="標楷體" panose="03000509000000000000" pitchFamily="65" charset="-120"/>
            </a:rPr>
            <a:t>彈性學習課程</a:t>
          </a:r>
          <a:endParaRPr lang="zh-TW" altLang="en-US" dirty="0"/>
        </a:p>
      </dgm:t>
    </dgm:pt>
    <dgm:pt modelId="{251A49FB-ECD6-4B76-ABE8-093C40233183}" type="parTrans" cxnId="{B92A2109-4A66-4721-8D42-5A609CCFDE39}">
      <dgm:prSet/>
      <dgm:spPr/>
      <dgm:t>
        <a:bodyPr/>
        <a:lstStyle/>
        <a:p>
          <a:endParaRPr lang="zh-TW" altLang="en-US"/>
        </a:p>
      </dgm:t>
    </dgm:pt>
    <dgm:pt modelId="{874A8258-7A38-4CA9-9CF5-A4D321B324D3}" type="sibTrans" cxnId="{B92A2109-4A66-4721-8D42-5A609CCFDE39}">
      <dgm:prSet/>
      <dgm:spPr/>
      <dgm:t>
        <a:bodyPr/>
        <a:lstStyle/>
        <a:p>
          <a:endParaRPr lang="zh-TW" altLang="en-US"/>
        </a:p>
      </dgm:t>
    </dgm:pt>
    <dgm:pt modelId="{69D5A8FA-1076-43A8-A927-0FF2F34EAF17}">
      <dgm:prSet phldrT="[文字]"/>
      <dgm:spPr>
        <a:solidFill>
          <a:srgbClr val="FFC000"/>
        </a:solidFill>
      </dgm:spPr>
      <dgm:t>
        <a:bodyPr/>
        <a:lstStyle/>
        <a:p>
          <a:r>
            <a:rPr lang="en-US" altLang="zh-TW" dirty="0" smtClean="0">
              <a:solidFill>
                <a:schemeClr val="tx1"/>
              </a:solidFill>
              <a:latin typeface="標楷體" panose="03000509000000000000" pitchFamily="65" charset="-120"/>
              <a:ea typeface="標楷體" panose="03000509000000000000" pitchFamily="65" charset="-120"/>
            </a:rPr>
            <a:t>1.</a:t>
          </a:r>
          <a:r>
            <a:rPr lang="zh-TW" altLang="zh-TW" dirty="0" smtClean="0">
              <a:solidFill>
                <a:schemeClr val="tx1"/>
              </a:solidFill>
              <a:latin typeface="標楷體" panose="03000509000000000000" pitchFamily="65" charset="-120"/>
              <a:ea typeface="標楷體" panose="03000509000000000000" pitchFamily="65" charset="-120"/>
            </a:rPr>
            <a:t>統整性主題</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zh-TW" dirty="0" smtClean="0">
              <a:solidFill>
                <a:schemeClr val="tx1"/>
              </a:solidFill>
              <a:latin typeface="標楷體" panose="03000509000000000000" pitchFamily="65" charset="-120"/>
              <a:ea typeface="標楷體" panose="03000509000000000000" pitchFamily="65" charset="-120"/>
            </a:rPr>
            <a:t>專題</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zh-TW" dirty="0" smtClean="0">
              <a:solidFill>
                <a:schemeClr val="tx1"/>
              </a:solidFill>
              <a:latin typeface="標楷體" panose="03000509000000000000" pitchFamily="65" charset="-120"/>
              <a:ea typeface="標楷體" panose="03000509000000000000" pitchFamily="65" charset="-120"/>
            </a:rPr>
            <a:t>議題探究課程</a:t>
          </a:r>
          <a:endParaRPr lang="zh-TW" altLang="en-US" dirty="0">
            <a:solidFill>
              <a:schemeClr val="tx1"/>
            </a:solidFill>
          </a:endParaRPr>
        </a:p>
      </dgm:t>
    </dgm:pt>
    <dgm:pt modelId="{82C49453-04E2-447E-BA47-9FF28AA31328}" type="parTrans" cxnId="{47DC40E2-4000-49F5-AF0C-A20F4F481144}">
      <dgm:prSet/>
      <dgm:spPr/>
      <dgm:t>
        <a:bodyPr/>
        <a:lstStyle/>
        <a:p>
          <a:endParaRPr lang="zh-TW" altLang="en-US"/>
        </a:p>
      </dgm:t>
    </dgm:pt>
    <dgm:pt modelId="{783DDB4A-5F9F-4453-9771-760F855FB8E6}" type="sibTrans" cxnId="{47DC40E2-4000-49F5-AF0C-A20F4F481144}">
      <dgm:prSet/>
      <dgm:spPr/>
      <dgm:t>
        <a:bodyPr/>
        <a:lstStyle/>
        <a:p>
          <a:endParaRPr lang="zh-TW" altLang="en-US"/>
        </a:p>
      </dgm:t>
    </dgm:pt>
    <dgm:pt modelId="{C3E8CD49-1C14-4DDE-A5AB-899BD4E2302B}">
      <dgm:prSet phldrT="[文字]" custT="1"/>
      <dgm:spPr>
        <a:solidFill>
          <a:srgbClr val="00B0F0"/>
        </a:solidFill>
      </dgm:spPr>
      <dgm:t>
        <a:bodyPr/>
        <a:lstStyle/>
        <a:p>
          <a:pPr>
            <a:lnSpc>
              <a:spcPct val="100000"/>
            </a:lnSpc>
            <a:spcAft>
              <a:spcPts val="0"/>
            </a:spcAft>
          </a:pPr>
          <a:r>
            <a:rPr lang="en-US" altLang="zh-TW" sz="3200" dirty="0" smtClean="0">
              <a:solidFill>
                <a:schemeClr val="tx1"/>
              </a:solidFill>
              <a:latin typeface="標楷體" panose="03000509000000000000" pitchFamily="65" charset="-120"/>
              <a:ea typeface="標楷體" panose="03000509000000000000" pitchFamily="65" charset="-120"/>
            </a:rPr>
            <a:t>3.</a:t>
          </a:r>
          <a:r>
            <a:rPr lang="zh-TW" altLang="zh-TW" sz="3200" dirty="0" smtClean="0">
              <a:solidFill>
                <a:schemeClr val="tx1"/>
              </a:solidFill>
              <a:latin typeface="標楷體" panose="03000509000000000000" pitchFamily="65" charset="-120"/>
              <a:ea typeface="標楷體" panose="03000509000000000000" pitchFamily="65" charset="-120"/>
            </a:rPr>
            <a:t>特殊需求</a:t>
          </a:r>
          <a:endParaRPr lang="en-US" altLang="zh-TW" sz="3200" dirty="0" smtClean="0">
            <a:solidFill>
              <a:schemeClr val="tx1"/>
            </a:solidFill>
            <a:latin typeface="標楷體" panose="03000509000000000000" pitchFamily="65" charset="-120"/>
            <a:ea typeface="標楷體" panose="03000509000000000000" pitchFamily="65" charset="-120"/>
          </a:endParaRPr>
        </a:p>
        <a:p>
          <a:pPr>
            <a:lnSpc>
              <a:spcPct val="100000"/>
            </a:lnSpc>
            <a:spcAft>
              <a:spcPts val="0"/>
            </a:spcAft>
          </a:pPr>
          <a:r>
            <a:rPr lang="zh-TW" altLang="zh-TW" sz="3200" dirty="0" smtClean="0">
              <a:solidFill>
                <a:schemeClr val="tx1"/>
              </a:solidFill>
              <a:latin typeface="標楷體" panose="03000509000000000000" pitchFamily="65" charset="-120"/>
              <a:ea typeface="標楷體" panose="03000509000000000000" pitchFamily="65" charset="-120"/>
            </a:rPr>
            <a:t>領域課程</a:t>
          </a:r>
          <a:endParaRPr lang="zh-TW" altLang="en-US" sz="3200" dirty="0">
            <a:solidFill>
              <a:schemeClr val="tx1"/>
            </a:solidFill>
          </a:endParaRPr>
        </a:p>
      </dgm:t>
    </dgm:pt>
    <dgm:pt modelId="{D20B35DD-6114-4FD5-8E6E-C262CC7CE9D2}" type="parTrans" cxnId="{C05FD413-2DB0-4B74-AEA0-5508157FA1EE}">
      <dgm:prSet/>
      <dgm:spPr/>
      <dgm:t>
        <a:bodyPr/>
        <a:lstStyle/>
        <a:p>
          <a:endParaRPr lang="zh-TW" altLang="en-US"/>
        </a:p>
      </dgm:t>
    </dgm:pt>
    <dgm:pt modelId="{C276CA9A-9C53-4D0F-93ED-9E5BE4F14081}" type="sibTrans" cxnId="{C05FD413-2DB0-4B74-AEA0-5508157FA1EE}">
      <dgm:prSet/>
      <dgm:spPr/>
      <dgm:t>
        <a:bodyPr/>
        <a:lstStyle/>
        <a:p>
          <a:endParaRPr lang="zh-TW" altLang="en-US"/>
        </a:p>
      </dgm:t>
    </dgm:pt>
    <dgm:pt modelId="{EBF87916-20A9-43A7-97A2-C3E5BBF9A7EF}">
      <dgm:prSet phldrT="[文字]"/>
      <dgm:spPr/>
      <dgm:t>
        <a:bodyPr/>
        <a:lstStyle/>
        <a:p>
          <a:r>
            <a:rPr lang="en-US" altLang="zh-TW" dirty="0" smtClean="0">
              <a:latin typeface="標楷體" panose="03000509000000000000" pitchFamily="65" charset="-120"/>
              <a:ea typeface="標楷體" panose="03000509000000000000" pitchFamily="65" charset="-120"/>
            </a:rPr>
            <a:t>4.</a:t>
          </a:r>
          <a:r>
            <a:rPr lang="zh-TW" altLang="zh-TW" dirty="0" smtClean="0">
              <a:latin typeface="標楷體" panose="03000509000000000000" pitchFamily="65" charset="-120"/>
              <a:ea typeface="標楷體" panose="03000509000000000000" pitchFamily="65" charset="-120"/>
            </a:rPr>
            <a:t>其他類課程</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若安排領域補救教學，需明確規劃未參予補救教學學生的課程安排</a:t>
          </a:r>
          <a:r>
            <a:rPr lang="en-US" altLang="zh-TW" dirty="0" smtClean="0">
              <a:latin typeface="標楷體" panose="03000509000000000000" pitchFamily="65" charset="-120"/>
              <a:ea typeface="標楷體" panose="03000509000000000000" pitchFamily="65" charset="-120"/>
            </a:rPr>
            <a:t>)</a:t>
          </a:r>
          <a:endParaRPr lang="zh-TW" altLang="en-US" dirty="0"/>
        </a:p>
      </dgm:t>
    </dgm:pt>
    <dgm:pt modelId="{07C65DA5-2404-4145-865E-259F388B0DF7}" type="parTrans" cxnId="{A2A1184C-68C0-4D6B-BBA6-F4615098ED6C}">
      <dgm:prSet/>
      <dgm:spPr/>
      <dgm:t>
        <a:bodyPr/>
        <a:lstStyle/>
        <a:p>
          <a:endParaRPr lang="zh-TW" altLang="en-US"/>
        </a:p>
      </dgm:t>
    </dgm:pt>
    <dgm:pt modelId="{C6E60B96-EA12-48BF-B196-AA1956EBCD86}" type="sibTrans" cxnId="{A2A1184C-68C0-4D6B-BBA6-F4615098ED6C}">
      <dgm:prSet/>
      <dgm:spPr/>
      <dgm:t>
        <a:bodyPr/>
        <a:lstStyle/>
        <a:p>
          <a:endParaRPr lang="zh-TW" altLang="en-US"/>
        </a:p>
      </dgm:t>
    </dgm:pt>
    <dgm:pt modelId="{67689269-50AC-436F-A14A-DA77350CB8BB}">
      <dgm:prSet phldrT="[文字]" custT="1"/>
      <dgm:spPr>
        <a:solidFill>
          <a:srgbClr val="92D050"/>
        </a:solidFill>
      </dgm:spPr>
      <dgm:t>
        <a:bodyPr/>
        <a:lstStyle/>
        <a:p>
          <a:r>
            <a:rPr lang="en-US" altLang="zh-TW" sz="2800" dirty="0" smtClean="0">
              <a:solidFill>
                <a:schemeClr val="tx1"/>
              </a:solidFill>
              <a:latin typeface="標楷體" panose="03000509000000000000" pitchFamily="65" charset="-120"/>
              <a:ea typeface="標楷體" panose="03000509000000000000" pitchFamily="65" charset="-120"/>
            </a:rPr>
            <a:t>2.</a:t>
          </a:r>
          <a:r>
            <a:rPr lang="zh-TW" altLang="zh-TW" sz="2800" dirty="0" smtClean="0">
              <a:solidFill>
                <a:schemeClr val="tx1"/>
              </a:solidFill>
              <a:latin typeface="標楷體" panose="03000509000000000000" pitchFamily="65" charset="-120"/>
              <a:ea typeface="標楷體" panose="03000509000000000000" pitchFamily="65" charset="-120"/>
            </a:rPr>
            <a:t>社團活動與技藝課程</a:t>
          </a:r>
          <a:endParaRPr lang="zh-TW" altLang="en-US" sz="2800" dirty="0">
            <a:solidFill>
              <a:schemeClr val="tx1"/>
            </a:solidFill>
          </a:endParaRPr>
        </a:p>
      </dgm:t>
    </dgm:pt>
    <dgm:pt modelId="{B0185E37-2BCD-4791-A1AC-0D214E2B0087}" type="parTrans" cxnId="{53C066C7-6A56-4DE6-BD21-FFC29D4DC5B7}">
      <dgm:prSet/>
      <dgm:spPr/>
      <dgm:t>
        <a:bodyPr/>
        <a:lstStyle/>
        <a:p>
          <a:endParaRPr lang="zh-TW" altLang="en-US"/>
        </a:p>
      </dgm:t>
    </dgm:pt>
    <dgm:pt modelId="{0E9F7A71-4852-45B6-BFE0-D7342CED388C}" type="sibTrans" cxnId="{53C066C7-6A56-4DE6-BD21-FFC29D4DC5B7}">
      <dgm:prSet/>
      <dgm:spPr/>
      <dgm:t>
        <a:bodyPr/>
        <a:lstStyle/>
        <a:p>
          <a:endParaRPr lang="zh-TW" altLang="en-US"/>
        </a:p>
      </dgm:t>
    </dgm:pt>
    <dgm:pt modelId="{54F173B1-9B60-474B-BCEF-8C950A93E1A4}" type="pres">
      <dgm:prSet presAssocID="{CAE82BA1-82A4-4B32-8C22-0E200C1D4348}" presName="Name0" presStyleCnt="0">
        <dgm:presLayoutVars>
          <dgm:chMax val="1"/>
          <dgm:chPref val="1"/>
          <dgm:dir/>
          <dgm:animOne val="branch"/>
          <dgm:animLvl val="lvl"/>
        </dgm:presLayoutVars>
      </dgm:prSet>
      <dgm:spPr/>
      <dgm:t>
        <a:bodyPr/>
        <a:lstStyle/>
        <a:p>
          <a:endParaRPr lang="zh-TW" altLang="en-US"/>
        </a:p>
      </dgm:t>
    </dgm:pt>
    <dgm:pt modelId="{E4ACC084-CB12-437E-894F-3377D831EF2F}" type="pres">
      <dgm:prSet presAssocID="{A6180531-931F-4755-A85E-72C5A9C23104}" presName="singleCycle" presStyleCnt="0"/>
      <dgm:spPr/>
    </dgm:pt>
    <dgm:pt modelId="{2425BC9E-5A54-4A2E-BE3C-F08CE42E0705}" type="pres">
      <dgm:prSet presAssocID="{A6180531-931F-4755-A85E-72C5A9C23104}" presName="singleCenter" presStyleLbl="node1" presStyleIdx="0" presStyleCnt="5">
        <dgm:presLayoutVars>
          <dgm:chMax val="7"/>
          <dgm:chPref val="7"/>
        </dgm:presLayoutVars>
      </dgm:prSet>
      <dgm:spPr/>
      <dgm:t>
        <a:bodyPr/>
        <a:lstStyle/>
        <a:p>
          <a:endParaRPr lang="zh-TW" altLang="en-US"/>
        </a:p>
      </dgm:t>
    </dgm:pt>
    <dgm:pt modelId="{935BCFAD-ABF7-43B3-9291-47F102C8DF4E}" type="pres">
      <dgm:prSet presAssocID="{82C49453-04E2-447E-BA47-9FF28AA31328}" presName="Name56" presStyleLbl="parChTrans1D2" presStyleIdx="0" presStyleCnt="4"/>
      <dgm:spPr/>
      <dgm:t>
        <a:bodyPr/>
        <a:lstStyle/>
        <a:p>
          <a:endParaRPr lang="zh-TW" altLang="en-US"/>
        </a:p>
      </dgm:t>
    </dgm:pt>
    <dgm:pt modelId="{6F569BC7-37E9-4E7F-B81C-2B8B886231A0}" type="pres">
      <dgm:prSet presAssocID="{69D5A8FA-1076-43A8-A927-0FF2F34EAF17}" presName="text0" presStyleLbl="node1" presStyleIdx="1" presStyleCnt="5" custScaleX="286990" custScaleY="115673">
        <dgm:presLayoutVars>
          <dgm:bulletEnabled val="1"/>
        </dgm:presLayoutVars>
      </dgm:prSet>
      <dgm:spPr/>
      <dgm:t>
        <a:bodyPr/>
        <a:lstStyle/>
        <a:p>
          <a:endParaRPr lang="zh-TW" altLang="en-US"/>
        </a:p>
      </dgm:t>
    </dgm:pt>
    <dgm:pt modelId="{B022B2E2-B13C-4D20-9890-47016302CDB0}" type="pres">
      <dgm:prSet presAssocID="{B0185E37-2BCD-4791-A1AC-0D214E2B0087}" presName="Name56" presStyleLbl="parChTrans1D2" presStyleIdx="1" presStyleCnt="4"/>
      <dgm:spPr/>
      <dgm:t>
        <a:bodyPr/>
        <a:lstStyle/>
        <a:p>
          <a:endParaRPr lang="zh-TW" altLang="en-US"/>
        </a:p>
      </dgm:t>
    </dgm:pt>
    <dgm:pt modelId="{3C3E277E-7DB6-40E2-A8C2-5F4493DDBC23}" type="pres">
      <dgm:prSet presAssocID="{67689269-50AC-436F-A14A-DA77350CB8BB}" presName="text0" presStyleLbl="node1" presStyleIdx="2" presStyleCnt="5" custScaleX="233588" custScaleY="147444" custRadScaleRad="133094" custRadScaleInc="1222">
        <dgm:presLayoutVars>
          <dgm:bulletEnabled val="1"/>
        </dgm:presLayoutVars>
      </dgm:prSet>
      <dgm:spPr/>
      <dgm:t>
        <a:bodyPr/>
        <a:lstStyle/>
        <a:p>
          <a:endParaRPr lang="zh-TW" altLang="en-US"/>
        </a:p>
      </dgm:t>
    </dgm:pt>
    <dgm:pt modelId="{76226D2F-5A63-4F1E-906F-E24D8373858C}" type="pres">
      <dgm:prSet presAssocID="{D20B35DD-6114-4FD5-8E6E-C262CC7CE9D2}" presName="Name56" presStyleLbl="parChTrans1D2" presStyleIdx="2" presStyleCnt="4"/>
      <dgm:spPr/>
      <dgm:t>
        <a:bodyPr/>
        <a:lstStyle/>
        <a:p>
          <a:endParaRPr lang="zh-TW" altLang="en-US"/>
        </a:p>
      </dgm:t>
    </dgm:pt>
    <dgm:pt modelId="{9ED1F1D9-00DF-4335-ACB0-95CDAECD6803}" type="pres">
      <dgm:prSet presAssocID="{C3E8CD49-1C14-4DDE-A5AB-899BD4E2302B}" presName="text0" presStyleLbl="node1" presStyleIdx="3" presStyleCnt="5" custScaleX="285249" custScaleY="118432">
        <dgm:presLayoutVars>
          <dgm:bulletEnabled val="1"/>
        </dgm:presLayoutVars>
      </dgm:prSet>
      <dgm:spPr/>
      <dgm:t>
        <a:bodyPr/>
        <a:lstStyle/>
        <a:p>
          <a:endParaRPr lang="zh-TW" altLang="en-US"/>
        </a:p>
      </dgm:t>
    </dgm:pt>
    <dgm:pt modelId="{67535B88-A5B8-4A60-B837-A21405D11D79}" type="pres">
      <dgm:prSet presAssocID="{07C65DA5-2404-4145-865E-259F388B0DF7}" presName="Name56" presStyleLbl="parChTrans1D2" presStyleIdx="3" presStyleCnt="4"/>
      <dgm:spPr/>
      <dgm:t>
        <a:bodyPr/>
        <a:lstStyle/>
        <a:p>
          <a:endParaRPr lang="zh-TW" altLang="en-US"/>
        </a:p>
      </dgm:t>
    </dgm:pt>
    <dgm:pt modelId="{AB9C3DC9-A9B9-43DA-B330-9D8B4BDF8387}" type="pres">
      <dgm:prSet presAssocID="{EBF87916-20A9-43A7-97A2-C3E5BBF9A7EF}" presName="text0" presStyleLbl="node1" presStyleIdx="4" presStyleCnt="5" custScaleX="373269" custScaleY="191754" custRadScaleRad="166424">
        <dgm:presLayoutVars>
          <dgm:bulletEnabled val="1"/>
        </dgm:presLayoutVars>
      </dgm:prSet>
      <dgm:spPr/>
      <dgm:t>
        <a:bodyPr/>
        <a:lstStyle/>
        <a:p>
          <a:endParaRPr lang="zh-TW" altLang="en-US"/>
        </a:p>
      </dgm:t>
    </dgm:pt>
  </dgm:ptLst>
  <dgm:cxnLst>
    <dgm:cxn modelId="{B92A2109-4A66-4721-8D42-5A609CCFDE39}" srcId="{CAE82BA1-82A4-4B32-8C22-0E200C1D4348}" destId="{A6180531-931F-4755-A85E-72C5A9C23104}" srcOrd="0" destOrd="0" parTransId="{251A49FB-ECD6-4B76-ABE8-093C40233183}" sibTransId="{874A8258-7A38-4CA9-9CF5-A4D321B324D3}"/>
    <dgm:cxn modelId="{64657C5C-5C4D-4961-940D-2880F78B0D09}" type="presOf" srcId="{EBF87916-20A9-43A7-97A2-C3E5BBF9A7EF}" destId="{AB9C3DC9-A9B9-43DA-B330-9D8B4BDF8387}" srcOrd="0" destOrd="0" presId="urn:microsoft.com/office/officeart/2008/layout/RadialCluster"/>
    <dgm:cxn modelId="{68DF2643-81FE-44C9-B34E-5D456F6500A7}" type="presOf" srcId="{07C65DA5-2404-4145-865E-259F388B0DF7}" destId="{67535B88-A5B8-4A60-B837-A21405D11D79}" srcOrd="0" destOrd="0" presId="urn:microsoft.com/office/officeart/2008/layout/RadialCluster"/>
    <dgm:cxn modelId="{BB6C1FEA-A5CE-4B2B-927E-136560C0FEC4}" type="presOf" srcId="{67689269-50AC-436F-A14A-DA77350CB8BB}" destId="{3C3E277E-7DB6-40E2-A8C2-5F4493DDBC23}" srcOrd="0" destOrd="0" presId="urn:microsoft.com/office/officeart/2008/layout/RadialCluster"/>
    <dgm:cxn modelId="{53C066C7-6A56-4DE6-BD21-FFC29D4DC5B7}" srcId="{A6180531-931F-4755-A85E-72C5A9C23104}" destId="{67689269-50AC-436F-A14A-DA77350CB8BB}" srcOrd="1" destOrd="0" parTransId="{B0185E37-2BCD-4791-A1AC-0D214E2B0087}" sibTransId="{0E9F7A71-4852-45B6-BFE0-D7342CED388C}"/>
    <dgm:cxn modelId="{FAE19C5C-4029-4A1C-B965-9931DA707CD6}" type="presOf" srcId="{C3E8CD49-1C14-4DDE-A5AB-899BD4E2302B}" destId="{9ED1F1D9-00DF-4335-ACB0-95CDAECD6803}" srcOrd="0" destOrd="0" presId="urn:microsoft.com/office/officeart/2008/layout/RadialCluster"/>
    <dgm:cxn modelId="{B31404AA-9924-48F1-BA45-E32F6026E02E}" type="presOf" srcId="{CAE82BA1-82A4-4B32-8C22-0E200C1D4348}" destId="{54F173B1-9B60-474B-BCEF-8C950A93E1A4}" srcOrd="0" destOrd="0" presId="urn:microsoft.com/office/officeart/2008/layout/RadialCluster"/>
    <dgm:cxn modelId="{74957F2A-D947-43ED-86FC-CA365EEBC6D2}" type="presOf" srcId="{B0185E37-2BCD-4791-A1AC-0D214E2B0087}" destId="{B022B2E2-B13C-4D20-9890-47016302CDB0}" srcOrd="0" destOrd="0" presId="urn:microsoft.com/office/officeart/2008/layout/RadialCluster"/>
    <dgm:cxn modelId="{02855EA1-5CAA-41E3-9168-8FBBA7035DAB}" type="presOf" srcId="{A6180531-931F-4755-A85E-72C5A9C23104}" destId="{2425BC9E-5A54-4A2E-BE3C-F08CE42E0705}" srcOrd="0" destOrd="0" presId="urn:microsoft.com/office/officeart/2008/layout/RadialCluster"/>
    <dgm:cxn modelId="{A2A1184C-68C0-4D6B-BBA6-F4615098ED6C}" srcId="{A6180531-931F-4755-A85E-72C5A9C23104}" destId="{EBF87916-20A9-43A7-97A2-C3E5BBF9A7EF}" srcOrd="3" destOrd="0" parTransId="{07C65DA5-2404-4145-865E-259F388B0DF7}" sibTransId="{C6E60B96-EA12-48BF-B196-AA1956EBCD86}"/>
    <dgm:cxn modelId="{47DC40E2-4000-49F5-AF0C-A20F4F481144}" srcId="{A6180531-931F-4755-A85E-72C5A9C23104}" destId="{69D5A8FA-1076-43A8-A927-0FF2F34EAF17}" srcOrd="0" destOrd="0" parTransId="{82C49453-04E2-447E-BA47-9FF28AA31328}" sibTransId="{783DDB4A-5F9F-4453-9771-760F855FB8E6}"/>
    <dgm:cxn modelId="{70330D10-BC91-4FDD-9E1C-AAF1267736A8}" type="presOf" srcId="{D20B35DD-6114-4FD5-8E6E-C262CC7CE9D2}" destId="{76226D2F-5A63-4F1E-906F-E24D8373858C}" srcOrd="0" destOrd="0" presId="urn:microsoft.com/office/officeart/2008/layout/RadialCluster"/>
    <dgm:cxn modelId="{C05FD413-2DB0-4B74-AEA0-5508157FA1EE}" srcId="{A6180531-931F-4755-A85E-72C5A9C23104}" destId="{C3E8CD49-1C14-4DDE-A5AB-899BD4E2302B}" srcOrd="2" destOrd="0" parTransId="{D20B35DD-6114-4FD5-8E6E-C262CC7CE9D2}" sibTransId="{C276CA9A-9C53-4D0F-93ED-9E5BE4F14081}"/>
    <dgm:cxn modelId="{41CAE473-9980-4A68-A74E-C27709FA4A58}" type="presOf" srcId="{82C49453-04E2-447E-BA47-9FF28AA31328}" destId="{935BCFAD-ABF7-43B3-9291-47F102C8DF4E}" srcOrd="0" destOrd="0" presId="urn:microsoft.com/office/officeart/2008/layout/RadialCluster"/>
    <dgm:cxn modelId="{9AB9A581-55CD-46E8-9BC3-A11B271DCDB6}" type="presOf" srcId="{69D5A8FA-1076-43A8-A927-0FF2F34EAF17}" destId="{6F569BC7-37E9-4E7F-B81C-2B8B886231A0}" srcOrd="0" destOrd="0" presId="urn:microsoft.com/office/officeart/2008/layout/RadialCluster"/>
    <dgm:cxn modelId="{6D7B6529-625C-4A1D-91C4-7EE26917094D}" type="presParOf" srcId="{54F173B1-9B60-474B-BCEF-8C950A93E1A4}" destId="{E4ACC084-CB12-437E-894F-3377D831EF2F}" srcOrd="0" destOrd="0" presId="urn:microsoft.com/office/officeart/2008/layout/RadialCluster"/>
    <dgm:cxn modelId="{11209808-50AF-4C03-A7D6-B17248F3D5A1}" type="presParOf" srcId="{E4ACC084-CB12-437E-894F-3377D831EF2F}" destId="{2425BC9E-5A54-4A2E-BE3C-F08CE42E0705}" srcOrd="0" destOrd="0" presId="urn:microsoft.com/office/officeart/2008/layout/RadialCluster"/>
    <dgm:cxn modelId="{A2C1C3B4-3AAC-4DFE-8C36-2224C5BD3164}" type="presParOf" srcId="{E4ACC084-CB12-437E-894F-3377D831EF2F}" destId="{935BCFAD-ABF7-43B3-9291-47F102C8DF4E}" srcOrd="1" destOrd="0" presId="urn:microsoft.com/office/officeart/2008/layout/RadialCluster"/>
    <dgm:cxn modelId="{327166C0-7F74-46C8-B8F2-1A34515358E4}" type="presParOf" srcId="{E4ACC084-CB12-437E-894F-3377D831EF2F}" destId="{6F569BC7-37E9-4E7F-B81C-2B8B886231A0}" srcOrd="2" destOrd="0" presId="urn:microsoft.com/office/officeart/2008/layout/RadialCluster"/>
    <dgm:cxn modelId="{74F354B0-7467-470B-AC30-6A531D863E4D}" type="presParOf" srcId="{E4ACC084-CB12-437E-894F-3377D831EF2F}" destId="{B022B2E2-B13C-4D20-9890-47016302CDB0}" srcOrd="3" destOrd="0" presId="urn:microsoft.com/office/officeart/2008/layout/RadialCluster"/>
    <dgm:cxn modelId="{ADB71EB0-4BD9-438D-9C72-53DEE062F713}" type="presParOf" srcId="{E4ACC084-CB12-437E-894F-3377D831EF2F}" destId="{3C3E277E-7DB6-40E2-A8C2-5F4493DDBC23}" srcOrd="4" destOrd="0" presId="urn:microsoft.com/office/officeart/2008/layout/RadialCluster"/>
    <dgm:cxn modelId="{A57B5764-F30B-44A1-9809-5C8EC3FDAF6A}" type="presParOf" srcId="{E4ACC084-CB12-437E-894F-3377D831EF2F}" destId="{76226D2F-5A63-4F1E-906F-E24D8373858C}" srcOrd="5" destOrd="0" presId="urn:microsoft.com/office/officeart/2008/layout/RadialCluster"/>
    <dgm:cxn modelId="{30BFEEFD-06CC-4D2E-9C6A-3B9F073790C0}" type="presParOf" srcId="{E4ACC084-CB12-437E-894F-3377D831EF2F}" destId="{9ED1F1D9-00DF-4335-ACB0-95CDAECD6803}" srcOrd="6" destOrd="0" presId="urn:microsoft.com/office/officeart/2008/layout/RadialCluster"/>
    <dgm:cxn modelId="{4DCB48BB-DE3B-4D54-AA17-3085F9CF9E50}" type="presParOf" srcId="{E4ACC084-CB12-437E-894F-3377D831EF2F}" destId="{67535B88-A5B8-4A60-B837-A21405D11D79}" srcOrd="7" destOrd="0" presId="urn:microsoft.com/office/officeart/2008/layout/RadialCluster"/>
    <dgm:cxn modelId="{2960C54A-8FFA-40C9-8D97-7A279D299CC6}" type="presParOf" srcId="{E4ACC084-CB12-437E-894F-3377D831EF2F}" destId="{AB9C3DC9-A9B9-43DA-B330-9D8B4BDF8387}"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82430A-CE88-4EB1-9725-1A87A5B9404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TW" altLang="en-US"/>
        </a:p>
      </dgm:t>
    </dgm:pt>
    <dgm:pt modelId="{2D45719A-C044-4DA9-859D-8E53E1C5F454}">
      <dgm:prSet phldrT="[文字]" custT="1"/>
      <dgm:spPr>
        <a:solidFill>
          <a:schemeClr val="bg2">
            <a:lumMod val="90000"/>
          </a:schemeClr>
        </a:solidFill>
      </dgm:spPr>
      <dgm:t>
        <a:bodyPr/>
        <a:lstStyle/>
        <a:p>
          <a:r>
            <a:rPr lang="en-US" altLang="zh-TW" sz="2000" b="1" dirty="0" smtClean="0">
              <a:solidFill>
                <a:schemeClr val="tx1"/>
              </a:solidFill>
              <a:latin typeface="標楷體" panose="03000509000000000000" pitchFamily="65" charset="-120"/>
              <a:ea typeface="標楷體" panose="03000509000000000000" pitchFamily="65" charset="-120"/>
            </a:rPr>
            <a:t>108</a:t>
          </a:r>
          <a:r>
            <a:rPr lang="zh-TW" altLang="zh-TW" sz="2000" b="1" dirty="0" smtClean="0">
              <a:solidFill>
                <a:schemeClr val="tx1"/>
              </a:solidFill>
              <a:latin typeface="標楷體" panose="03000509000000000000" pitchFamily="65" charset="-120"/>
              <a:ea typeface="標楷體" panose="03000509000000000000" pitchFamily="65" charset="-120"/>
            </a:rPr>
            <a:t>年</a:t>
          </a:r>
          <a:r>
            <a:rPr lang="en-US" altLang="zh-TW" sz="2000" b="1" dirty="0" smtClean="0">
              <a:solidFill>
                <a:schemeClr val="tx1"/>
              </a:solidFill>
              <a:latin typeface="標楷體" panose="03000509000000000000" pitchFamily="65" charset="-120"/>
              <a:ea typeface="標楷體" panose="03000509000000000000" pitchFamily="65" charset="-120"/>
            </a:rPr>
            <a:t>1</a:t>
          </a:r>
          <a:r>
            <a:rPr lang="zh-TW" altLang="zh-TW" sz="2000" b="1" dirty="0" smtClean="0">
              <a:solidFill>
                <a:schemeClr val="tx1"/>
              </a:solidFill>
              <a:latin typeface="標楷體" panose="03000509000000000000" pitchFamily="65" charset="-120"/>
              <a:ea typeface="標楷體" panose="03000509000000000000" pitchFamily="65" charset="-120"/>
            </a:rPr>
            <a:t>月</a:t>
          </a:r>
          <a:r>
            <a:rPr lang="en-US" altLang="zh-TW" sz="2000" b="1" dirty="0" smtClean="0">
              <a:solidFill>
                <a:schemeClr val="tx1"/>
              </a:solidFill>
              <a:latin typeface="標楷體" panose="03000509000000000000" pitchFamily="65" charset="-120"/>
              <a:ea typeface="標楷體" panose="03000509000000000000" pitchFamily="65" charset="-120"/>
            </a:rPr>
            <a:t>17</a:t>
          </a:r>
          <a:r>
            <a:rPr lang="zh-TW" altLang="en-US" sz="2000" b="1" dirty="0" smtClean="0">
              <a:solidFill>
                <a:schemeClr val="tx1"/>
              </a:solidFill>
              <a:latin typeface="標楷體" panose="03000509000000000000" pitchFamily="65" charset="-120"/>
              <a:ea typeface="標楷體" panose="03000509000000000000" pitchFamily="65" charset="-120"/>
            </a:rPr>
            <a:t>日</a:t>
          </a:r>
          <a:r>
            <a:rPr lang="en-US" altLang="zh-TW" sz="2000" b="1" dirty="0" smtClean="0">
              <a:solidFill>
                <a:schemeClr val="tx1"/>
              </a:solidFill>
              <a:latin typeface="標楷體" panose="03000509000000000000" pitchFamily="65" charset="-120"/>
              <a:ea typeface="標楷體" panose="03000509000000000000" pitchFamily="65" charset="-120"/>
            </a:rPr>
            <a:t>:</a:t>
          </a:r>
        </a:p>
        <a:p>
          <a:r>
            <a:rPr lang="zh-TW" altLang="en-US" sz="2000" b="1" dirty="0" smtClean="0">
              <a:solidFill>
                <a:schemeClr val="tx1"/>
              </a:solidFill>
              <a:latin typeface="標楷體" panose="03000509000000000000" pitchFamily="65" charset="-120"/>
              <a:ea typeface="標楷體" panose="03000509000000000000" pitchFamily="65" charset="-120"/>
            </a:rPr>
            <a:t>課程計畫備查說明會</a:t>
          </a:r>
          <a:endParaRPr lang="zh-TW" altLang="en-US" sz="2000" dirty="0"/>
        </a:p>
      </dgm:t>
    </dgm:pt>
    <dgm:pt modelId="{813E17CC-77DE-4967-BA6F-5D30CC1C73BB}" type="parTrans" cxnId="{62A95A65-6C73-44B5-BFA7-1CC752A1A7E2}">
      <dgm:prSet/>
      <dgm:spPr/>
      <dgm:t>
        <a:bodyPr/>
        <a:lstStyle/>
        <a:p>
          <a:endParaRPr lang="zh-TW" altLang="en-US"/>
        </a:p>
      </dgm:t>
    </dgm:pt>
    <dgm:pt modelId="{E65F8417-E6C9-4822-BF16-A48E6564B740}" type="sibTrans" cxnId="{62A95A65-6C73-44B5-BFA7-1CC752A1A7E2}">
      <dgm:prSet/>
      <dgm:spPr/>
      <dgm:t>
        <a:bodyPr/>
        <a:lstStyle/>
        <a:p>
          <a:endParaRPr lang="zh-TW" altLang="en-US"/>
        </a:p>
      </dgm:t>
    </dgm:pt>
    <dgm:pt modelId="{B58D54C6-0B93-42A7-B826-C8625FD7B421}">
      <dgm:prSet phldrT="[文字]" custT="1"/>
      <dgm:spPr>
        <a:solidFill>
          <a:srgbClr val="FFC000"/>
        </a:solidFill>
      </dgm:spPr>
      <dgm:t>
        <a:bodyPr/>
        <a:lstStyle/>
        <a:p>
          <a:r>
            <a:rPr lang="en-US" altLang="zh-TW" sz="2000" b="1" dirty="0" smtClean="0">
              <a:solidFill>
                <a:schemeClr val="tx1"/>
              </a:solidFill>
              <a:latin typeface="標楷體" panose="03000509000000000000" pitchFamily="65" charset="-120"/>
              <a:ea typeface="標楷體" panose="03000509000000000000" pitchFamily="65" charset="-120"/>
            </a:rPr>
            <a:t>108</a:t>
          </a:r>
          <a:r>
            <a:rPr lang="zh-TW" altLang="zh-TW" sz="2000" b="1" dirty="0" smtClean="0">
              <a:solidFill>
                <a:schemeClr val="tx1"/>
              </a:solidFill>
              <a:latin typeface="標楷體" panose="03000509000000000000" pitchFamily="65" charset="-120"/>
              <a:ea typeface="標楷體" panose="03000509000000000000" pitchFamily="65" charset="-120"/>
            </a:rPr>
            <a:t>年</a:t>
          </a:r>
          <a:r>
            <a:rPr lang="en-US" altLang="zh-TW" sz="2000" b="1" dirty="0" smtClean="0">
              <a:solidFill>
                <a:schemeClr val="tx1"/>
              </a:solidFill>
              <a:latin typeface="標楷體" panose="03000509000000000000" pitchFamily="65" charset="-120"/>
              <a:ea typeface="標楷體" panose="03000509000000000000" pitchFamily="65" charset="-120"/>
            </a:rPr>
            <a:t>6</a:t>
          </a:r>
          <a:r>
            <a:rPr lang="zh-TW" altLang="zh-TW" sz="2000" b="1" dirty="0" smtClean="0">
              <a:solidFill>
                <a:schemeClr val="tx1"/>
              </a:solidFill>
              <a:latin typeface="標楷體" panose="03000509000000000000" pitchFamily="65" charset="-120"/>
              <a:ea typeface="標楷體" panose="03000509000000000000" pitchFamily="65" charset="-120"/>
            </a:rPr>
            <a:t>月</a:t>
          </a:r>
          <a:r>
            <a:rPr lang="en-US" altLang="zh-TW" sz="2000" b="1" dirty="0" smtClean="0">
              <a:solidFill>
                <a:schemeClr val="tx1"/>
              </a:solidFill>
              <a:latin typeface="標楷體" panose="03000509000000000000" pitchFamily="65" charset="-120"/>
              <a:ea typeface="標楷體" panose="03000509000000000000" pitchFamily="65" charset="-120"/>
            </a:rPr>
            <a:t>14</a:t>
          </a:r>
          <a:r>
            <a:rPr lang="zh-TW" altLang="zh-TW" sz="2000" dirty="0" smtClean="0">
              <a:solidFill>
                <a:schemeClr val="tx1"/>
              </a:solidFill>
              <a:latin typeface="標楷體" panose="03000509000000000000" pitchFamily="65" charset="-120"/>
              <a:ea typeface="標楷體" panose="03000509000000000000" pitchFamily="65" charset="-120"/>
            </a:rPr>
            <a:t>日前</a:t>
          </a:r>
          <a:r>
            <a:rPr lang="en-US" altLang="zh-TW" sz="2000" dirty="0" smtClean="0">
              <a:solidFill>
                <a:schemeClr val="tx1"/>
              </a:solidFill>
              <a:latin typeface="標楷體" panose="03000509000000000000" pitchFamily="65" charset="-120"/>
              <a:ea typeface="標楷體" panose="03000509000000000000" pitchFamily="65" charset="-120"/>
            </a:rPr>
            <a:t>:</a:t>
          </a:r>
        </a:p>
        <a:p>
          <a:r>
            <a:rPr lang="zh-TW" altLang="zh-TW" sz="2000" dirty="0" smtClean="0">
              <a:solidFill>
                <a:schemeClr val="tx1"/>
              </a:solidFill>
              <a:latin typeface="標楷體" panose="03000509000000000000" pitchFamily="65" charset="-120"/>
              <a:ea typeface="標楷體" panose="03000509000000000000" pitchFamily="65" charset="-120"/>
            </a:rPr>
            <a:t>送教師研究發展中心</a:t>
          </a:r>
          <a:endParaRPr lang="en-US" altLang="zh-TW" sz="2000" dirty="0" smtClean="0">
            <a:solidFill>
              <a:schemeClr val="tx1"/>
            </a:solidFill>
            <a:latin typeface="標楷體" panose="03000509000000000000" pitchFamily="65" charset="-120"/>
            <a:ea typeface="標楷體" panose="03000509000000000000" pitchFamily="65" charset="-120"/>
          </a:endParaRPr>
        </a:p>
        <a:p>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zh-TW" sz="2000" dirty="0" smtClean="0">
              <a:solidFill>
                <a:schemeClr val="tx1"/>
              </a:solidFill>
              <a:latin typeface="標楷體" panose="03000509000000000000" pitchFamily="65" charset="-120"/>
              <a:ea typeface="標楷體" panose="03000509000000000000" pitchFamily="65" charset="-120"/>
            </a:rPr>
            <a:t>朴子國小</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zh-TW" sz="2000" dirty="0" smtClean="0">
              <a:solidFill>
                <a:schemeClr val="tx1"/>
              </a:solidFill>
              <a:latin typeface="標楷體" panose="03000509000000000000" pitchFamily="65" charset="-120"/>
              <a:ea typeface="標楷體" panose="03000509000000000000" pitchFamily="65" charset="-120"/>
            </a:rPr>
            <a:t>彙整</a:t>
          </a:r>
          <a:endParaRPr lang="zh-TW" altLang="en-US" sz="2000" dirty="0"/>
        </a:p>
      </dgm:t>
    </dgm:pt>
    <dgm:pt modelId="{F93470EB-70A1-45F1-923F-2560BF3C73B8}" type="parTrans" cxnId="{28DDB941-745A-47F6-B5BB-88AC8B899ADD}">
      <dgm:prSet/>
      <dgm:spPr/>
      <dgm:t>
        <a:bodyPr/>
        <a:lstStyle/>
        <a:p>
          <a:endParaRPr lang="zh-TW" altLang="en-US"/>
        </a:p>
      </dgm:t>
    </dgm:pt>
    <dgm:pt modelId="{7F765A02-AF21-4CAD-8101-8BF31CCDFB41}" type="sibTrans" cxnId="{28DDB941-745A-47F6-B5BB-88AC8B899ADD}">
      <dgm:prSet/>
      <dgm:spPr/>
      <dgm:t>
        <a:bodyPr/>
        <a:lstStyle/>
        <a:p>
          <a:endParaRPr lang="zh-TW" altLang="en-US"/>
        </a:p>
      </dgm:t>
    </dgm:pt>
    <dgm:pt modelId="{C16A4F5B-81A1-4BA3-B3A9-2B5F44530B06}">
      <dgm:prSet phldrT="[文字]" custT="1"/>
      <dgm:spPr>
        <a:solidFill>
          <a:srgbClr val="00B050"/>
        </a:solidFill>
      </dgm:spPr>
      <dgm:t>
        <a:bodyPr/>
        <a:lstStyle/>
        <a:p>
          <a:r>
            <a:rPr lang="en-US" altLang="zh-TW" sz="2000" b="1" dirty="0" smtClean="0">
              <a:solidFill>
                <a:schemeClr val="tx1"/>
              </a:solidFill>
              <a:latin typeface="標楷體" panose="03000509000000000000" pitchFamily="65" charset="-120"/>
              <a:ea typeface="標楷體" panose="03000509000000000000" pitchFamily="65" charset="-120"/>
            </a:rPr>
            <a:t>108</a:t>
          </a:r>
          <a:r>
            <a:rPr lang="zh-TW" altLang="zh-TW" sz="2000" b="1" dirty="0" smtClean="0">
              <a:solidFill>
                <a:schemeClr val="tx1"/>
              </a:solidFill>
              <a:latin typeface="標楷體" panose="03000509000000000000" pitchFamily="65" charset="-120"/>
              <a:ea typeface="標楷體" panose="03000509000000000000" pitchFamily="65" charset="-120"/>
            </a:rPr>
            <a:t>年</a:t>
          </a:r>
          <a:r>
            <a:rPr lang="en-US" altLang="zh-TW" sz="2000" b="1" dirty="0" smtClean="0">
              <a:solidFill>
                <a:schemeClr val="tx1"/>
              </a:solidFill>
              <a:latin typeface="標楷體" panose="03000509000000000000" pitchFamily="65" charset="-120"/>
              <a:ea typeface="標楷體" panose="03000509000000000000" pitchFamily="65" charset="-120"/>
            </a:rPr>
            <a:t>6</a:t>
          </a:r>
          <a:r>
            <a:rPr lang="zh-TW" altLang="zh-TW" sz="2000" b="1" dirty="0" smtClean="0">
              <a:solidFill>
                <a:schemeClr val="tx1"/>
              </a:solidFill>
              <a:latin typeface="標楷體" panose="03000509000000000000" pitchFamily="65" charset="-120"/>
              <a:ea typeface="標楷體" panose="03000509000000000000" pitchFamily="65" charset="-120"/>
            </a:rPr>
            <a:t>月</a:t>
          </a:r>
          <a:r>
            <a:rPr lang="en-US" altLang="zh-TW" sz="2000" b="1" dirty="0" smtClean="0">
              <a:solidFill>
                <a:schemeClr val="tx1"/>
              </a:solidFill>
              <a:latin typeface="標楷體" panose="03000509000000000000" pitchFamily="65" charset="-120"/>
              <a:ea typeface="標楷體" panose="03000509000000000000" pitchFamily="65" charset="-120"/>
            </a:rPr>
            <a:t>21</a:t>
          </a:r>
          <a:r>
            <a:rPr lang="zh-TW" altLang="zh-TW" sz="2000" b="1" dirty="0" smtClean="0">
              <a:solidFill>
                <a:schemeClr val="tx1"/>
              </a:solidFill>
              <a:latin typeface="標楷體" panose="03000509000000000000" pitchFamily="65" charset="-120"/>
              <a:ea typeface="標楷體" panose="03000509000000000000" pitchFamily="65" charset="-120"/>
            </a:rPr>
            <a:t>日</a:t>
          </a:r>
          <a:r>
            <a:rPr lang="en-US" altLang="zh-TW" sz="2000" b="1" dirty="0" smtClean="0">
              <a:solidFill>
                <a:schemeClr val="tx1"/>
              </a:solidFill>
              <a:latin typeface="標楷體" panose="03000509000000000000" pitchFamily="65" charset="-120"/>
              <a:ea typeface="標楷體" panose="03000509000000000000" pitchFamily="65" charset="-120"/>
            </a:rPr>
            <a:t>:</a:t>
          </a:r>
        </a:p>
        <a:p>
          <a:r>
            <a:rPr lang="zh-TW" altLang="en-US" sz="2000" b="1" dirty="0" smtClean="0">
              <a:solidFill>
                <a:schemeClr val="tx1"/>
              </a:solidFill>
              <a:latin typeface="標楷體" panose="03000509000000000000" pitchFamily="65" charset="-120"/>
              <a:ea typeface="標楷體" panose="03000509000000000000" pitchFamily="65" charset="-120"/>
            </a:rPr>
            <a:t>   </a:t>
          </a:r>
          <a:r>
            <a:rPr lang="zh-TW" altLang="zh-TW" sz="2000" dirty="0" smtClean="0">
              <a:solidFill>
                <a:schemeClr val="tx1"/>
              </a:solidFill>
              <a:latin typeface="標楷體" panose="03000509000000000000" pitchFamily="65" charset="-120"/>
              <a:ea typeface="標楷體" panose="03000509000000000000" pitchFamily="65" charset="-120"/>
            </a:rPr>
            <a:t>由本縣課程計畫備查小組進行備查作業</a:t>
          </a:r>
          <a:endParaRPr lang="zh-TW" altLang="en-US" sz="2000" dirty="0"/>
        </a:p>
      </dgm:t>
    </dgm:pt>
    <dgm:pt modelId="{7E4F20D6-36D8-4855-BA57-C8BC92380668}" type="parTrans" cxnId="{A8C9BCC2-991A-4A79-9D7F-1A6200A80E9C}">
      <dgm:prSet/>
      <dgm:spPr/>
      <dgm:t>
        <a:bodyPr/>
        <a:lstStyle/>
        <a:p>
          <a:endParaRPr lang="zh-TW" altLang="en-US"/>
        </a:p>
      </dgm:t>
    </dgm:pt>
    <dgm:pt modelId="{F9BF2618-1474-40ED-BC22-6C79492E37E4}" type="sibTrans" cxnId="{A8C9BCC2-991A-4A79-9D7F-1A6200A80E9C}">
      <dgm:prSet/>
      <dgm:spPr/>
      <dgm:t>
        <a:bodyPr/>
        <a:lstStyle/>
        <a:p>
          <a:endParaRPr lang="zh-TW" altLang="en-US"/>
        </a:p>
      </dgm:t>
    </dgm:pt>
    <dgm:pt modelId="{33DFBD6A-21DD-4473-B175-D736D6E2049C}">
      <dgm:prSet phldrT="[文字]" custT="1"/>
      <dgm:spPr>
        <a:solidFill>
          <a:srgbClr val="00B0F0"/>
        </a:solidFill>
      </dgm:spPr>
      <dgm:t>
        <a:bodyPr/>
        <a:lstStyle/>
        <a:p>
          <a:r>
            <a:rPr lang="en-US" altLang="zh-TW" sz="2000" b="1" dirty="0" smtClean="0">
              <a:solidFill>
                <a:schemeClr val="tx1"/>
              </a:solidFill>
              <a:latin typeface="標楷體" panose="03000509000000000000" pitchFamily="65" charset="-120"/>
              <a:ea typeface="標楷體" panose="03000509000000000000" pitchFamily="65" charset="-120"/>
            </a:rPr>
            <a:t>108</a:t>
          </a:r>
          <a:r>
            <a:rPr lang="zh-TW" altLang="en-US" sz="2000" b="1" dirty="0" smtClean="0">
              <a:solidFill>
                <a:schemeClr val="tx1"/>
              </a:solidFill>
              <a:latin typeface="標楷體" panose="03000509000000000000" pitchFamily="65" charset="-120"/>
              <a:ea typeface="標楷體" panose="03000509000000000000" pitchFamily="65" charset="-120"/>
            </a:rPr>
            <a:t>年</a:t>
          </a:r>
          <a:r>
            <a:rPr lang="en-US" altLang="zh-TW" sz="2000" b="1" dirty="0" smtClean="0">
              <a:solidFill>
                <a:schemeClr val="tx1"/>
              </a:solidFill>
              <a:latin typeface="標楷體" panose="03000509000000000000" pitchFamily="65" charset="-120"/>
              <a:ea typeface="標楷體" panose="03000509000000000000" pitchFamily="65" charset="-120"/>
            </a:rPr>
            <a:t>6</a:t>
          </a:r>
          <a:r>
            <a:rPr lang="zh-TW" altLang="en-US" sz="2000" b="1" dirty="0" smtClean="0">
              <a:solidFill>
                <a:schemeClr val="tx1"/>
              </a:solidFill>
              <a:latin typeface="標楷體" panose="03000509000000000000" pitchFamily="65" charset="-120"/>
              <a:ea typeface="標楷體" panose="03000509000000000000" pitchFamily="65" charset="-120"/>
            </a:rPr>
            <a:t>月</a:t>
          </a:r>
          <a:r>
            <a:rPr lang="en-US" altLang="zh-TW" sz="2000" b="1" dirty="0" smtClean="0">
              <a:solidFill>
                <a:schemeClr val="tx1"/>
              </a:solidFill>
              <a:latin typeface="標楷體" panose="03000509000000000000" pitchFamily="65" charset="-120"/>
              <a:ea typeface="標楷體" panose="03000509000000000000" pitchFamily="65" charset="-120"/>
            </a:rPr>
            <a:t>28</a:t>
          </a:r>
          <a:r>
            <a:rPr lang="zh-TW" altLang="en-US" sz="2000" b="1" dirty="0" smtClean="0">
              <a:solidFill>
                <a:schemeClr val="tx1"/>
              </a:solidFill>
              <a:latin typeface="標楷體" panose="03000509000000000000" pitchFamily="65" charset="-120"/>
              <a:ea typeface="標楷體" panose="03000509000000000000" pitchFamily="65" charset="-120"/>
            </a:rPr>
            <a:t>日</a:t>
          </a:r>
          <a:r>
            <a:rPr lang="zh-TW" altLang="zh-TW" sz="2000" dirty="0" smtClean="0">
              <a:solidFill>
                <a:schemeClr val="tx1"/>
              </a:solidFill>
              <a:latin typeface="標楷體" panose="03000509000000000000" pitchFamily="65" charset="-120"/>
              <a:ea typeface="標楷體" panose="03000509000000000000" pitchFamily="65" charset="-120"/>
            </a:rPr>
            <a:t>前</a:t>
          </a:r>
          <a:r>
            <a:rPr lang="en-US" altLang="zh-TW" sz="2000" dirty="0" smtClean="0">
              <a:solidFill>
                <a:schemeClr val="tx1"/>
              </a:solidFill>
              <a:latin typeface="標楷體" panose="03000509000000000000" pitchFamily="65" charset="-120"/>
              <a:ea typeface="標楷體" panose="03000509000000000000" pitchFamily="65" charset="-120"/>
            </a:rPr>
            <a:t>:</a:t>
          </a:r>
        </a:p>
        <a:p>
          <a:r>
            <a:rPr lang="zh-TW" altLang="zh-TW" sz="2000" dirty="0" smtClean="0">
              <a:solidFill>
                <a:schemeClr val="tx1"/>
              </a:solidFill>
              <a:latin typeface="標楷體" panose="03000509000000000000" pitchFamily="65" charset="-120"/>
              <a:ea typeface="標楷體" panose="03000509000000000000" pitchFamily="65" charset="-120"/>
            </a:rPr>
            <a:t>通知學校抽換</a:t>
          </a:r>
          <a:endParaRPr lang="en-US" altLang="zh-TW" sz="2000" dirty="0" smtClean="0">
            <a:solidFill>
              <a:schemeClr val="tx1"/>
            </a:solidFill>
            <a:latin typeface="標楷體" panose="03000509000000000000" pitchFamily="65" charset="-120"/>
            <a:ea typeface="標楷體" panose="03000509000000000000" pitchFamily="65" charset="-120"/>
          </a:endParaRPr>
        </a:p>
        <a:p>
          <a:r>
            <a:rPr lang="zh-TW" altLang="zh-TW" sz="2000" dirty="0" smtClean="0">
              <a:solidFill>
                <a:schemeClr val="tx1"/>
              </a:solidFill>
              <a:latin typeface="標楷體" panose="03000509000000000000" pitchFamily="65" charset="-120"/>
              <a:ea typeface="標楷體" panose="03000509000000000000" pitchFamily="65" charset="-120"/>
            </a:rPr>
            <a:t>需修正部分</a:t>
          </a:r>
          <a:endParaRPr lang="zh-TW" altLang="en-US" sz="2000" dirty="0"/>
        </a:p>
      </dgm:t>
    </dgm:pt>
    <dgm:pt modelId="{63071F96-BD98-4F09-960D-0F9CC7A77DF4}" type="parTrans" cxnId="{687131C7-4376-43D9-B644-19FE14120D4B}">
      <dgm:prSet/>
      <dgm:spPr/>
      <dgm:t>
        <a:bodyPr/>
        <a:lstStyle/>
        <a:p>
          <a:endParaRPr lang="zh-TW" altLang="en-US"/>
        </a:p>
      </dgm:t>
    </dgm:pt>
    <dgm:pt modelId="{A6B0EF8E-8202-443D-9267-1E9905E3D066}" type="sibTrans" cxnId="{687131C7-4376-43D9-B644-19FE14120D4B}">
      <dgm:prSet/>
      <dgm:spPr/>
      <dgm:t>
        <a:bodyPr/>
        <a:lstStyle/>
        <a:p>
          <a:endParaRPr lang="zh-TW" altLang="en-US"/>
        </a:p>
      </dgm:t>
    </dgm:pt>
    <dgm:pt modelId="{27DCF038-A920-415B-BFB3-E4372698F85D}">
      <dgm:prSet phldrT="[文字]" custT="1"/>
      <dgm:spPr>
        <a:solidFill>
          <a:schemeClr val="tx2">
            <a:lumMod val="40000"/>
            <a:lumOff val="60000"/>
          </a:schemeClr>
        </a:solidFill>
      </dgm:spPr>
      <dgm:t>
        <a:bodyPr/>
        <a:lstStyle/>
        <a:p>
          <a:r>
            <a:rPr lang="en-US" altLang="zh-TW" sz="2400" b="1" dirty="0" smtClean="0">
              <a:solidFill>
                <a:schemeClr val="tx1"/>
              </a:solidFill>
              <a:latin typeface="標楷體" panose="03000509000000000000" pitchFamily="65" charset="-120"/>
              <a:ea typeface="標楷體" panose="03000509000000000000" pitchFamily="65" charset="-120"/>
            </a:rPr>
            <a:t>108</a:t>
          </a:r>
          <a:r>
            <a:rPr lang="zh-TW" altLang="en-US" sz="2400" b="1" dirty="0" smtClean="0">
              <a:solidFill>
                <a:schemeClr val="tx1"/>
              </a:solidFill>
              <a:latin typeface="標楷體" panose="03000509000000000000" pitchFamily="65" charset="-120"/>
              <a:ea typeface="標楷體" panose="03000509000000000000" pitchFamily="65" charset="-120"/>
            </a:rPr>
            <a:t>年</a:t>
          </a:r>
          <a:r>
            <a:rPr lang="en-US" altLang="zh-TW" sz="2400" b="1" dirty="0" smtClean="0">
              <a:solidFill>
                <a:schemeClr val="tx1"/>
              </a:solidFill>
              <a:latin typeface="標楷體" panose="03000509000000000000" pitchFamily="65" charset="-120"/>
              <a:ea typeface="標楷體" panose="03000509000000000000" pitchFamily="65" charset="-120"/>
            </a:rPr>
            <a:t>8</a:t>
          </a:r>
          <a:r>
            <a:rPr lang="zh-TW" altLang="en-US" sz="2400" b="1" dirty="0" smtClean="0">
              <a:solidFill>
                <a:schemeClr val="tx1"/>
              </a:solidFill>
              <a:latin typeface="標楷體" panose="03000509000000000000" pitchFamily="65" charset="-120"/>
              <a:ea typeface="標楷體" panose="03000509000000000000" pitchFamily="65" charset="-120"/>
            </a:rPr>
            <a:t>月</a:t>
          </a:r>
          <a:r>
            <a:rPr lang="zh-TW" altLang="zh-TW" sz="2400" dirty="0" smtClean="0">
              <a:solidFill>
                <a:schemeClr val="tx1"/>
              </a:solidFill>
              <a:latin typeface="標楷體" panose="03000509000000000000" pitchFamily="65" charset="-120"/>
              <a:ea typeface="標楷體" panose="03000509000000000000" pitchFamily="65" charset="-120"/>
            </a:rPr>
            <a:t>前</a:t>
          </a:r>
          <a:r>
            <a:rPr lang="en-US" altLang="zh-TW" sz="2400" dirty="0" smtClean="0">
              <a:solidFill>
                <a:schemeClr val="tx1"/>
              </a:solidFill>
              <a:latin typeface="標楷體" panose="03000509000000000000" pitchFamily="65" charset="-120"/>
              <a:ea typeface="標楷體" panose="03000509000000000000" pitchFamily="65" charset="-120"/>
            </a:rPr>
            <a:t>:</a:t>
          </a:r>
        </a:p>
        <a:p>
          <a:r>
            <a:rPr lang="zh-TW" altLang="zh-TW" sz="2400" dirty="0" smtClean="0">
              <a:solidFill>
                <a:schemeClr val="tx1"/>
              </a:solidFill>
              <a:latin typeface="標楷體" panose="03000509000000000000" pitchFamily="65" charset="-120"/>
              <a:ea typeface="標楷體" panose="03000509000000000000" pitchFamily="65" charset="-120"/>
            </a:rPr>
            <a:t>教育處發文同意</a:t>
          </a:r>
          <a:endParaRPr lang="en-US" altLang="zh-TW" sz="2400" dirty="0" smtClean="0">
            <a:solidFill>
              <a:schemeClr val="tx1"/>
            </a:solidFill>
            <a:latin typeface="標楷體" panose="03000509000000000000" pitchFamily="65" charset="-120"/>
            <a:ea typeface="標楷體" panose="03000509000000000000" pitchFamily="65" charset="-120"/>
          </a:endParaRPr>
        </a:p>
        <a:p>
          <a:r>
            <a:rPr lang="zh-TW" altLang="zh-TW" sz="2400" dirty="0" smtClean="0">
              <a:solidFill>
                <a:schemeClr val="tx1"/>
              </a:solidFill>
              <a:latin typeface="標楷體" panose="03000509000000000000" pitchFamily="65" charset="-120"/>
              <a:ea typeface="標楷體" panose="03000509000000000000" pitchFamily="65" charset="-120"/>
            </a:rPr>
            <a:t>備查</a:t>
          </a:r>
          <a:endParaRPr lang="zh-TW" altLang="en-US" sz="2400" dirty="0"/>
        </a:p>
      </dgm:t>
    </dgm:pt>
    <dgm:pt modelId="{4255C6C9-177D-4B5F-B920-73F43BE614A7}" type="parTrans" cxnId="{10CBEECC-1039-42D6-B6D9-F77D8D32996D}">
      <dgm:prSet/>
      <dgm:spPr/>
      <dgm:t>
        <a:bodyPr/>
        <a:lstStyle/>
        <a:p>
          <a:endParaRPr lang="zh-TW" altLang="en-US"/>
        </a:p>
      </dgm:t>
    </dgm:pt>
    <dgm:pt modelId="{C1049477-E952-4EDE-98D2-327BEE2B98B3}" type="sibTrans" cxnId="{10CBEECC-1039-42D6-B6D9-F77D8D32996D}">
      <dgm:prSet/>
      <dgm:spPr/>
      <dgm:t>
        <a:bodyPr/>
        <a:lstStyle/>
        <a:p>
          <a:endParaRPr lang="zh-TW" altLang="en-US"/>
        </a:p>
      </dgm:t>
    </dgm:pt>
    <dgm:pt modelId="{2DF82A46-4524-4DDA-B880-D55F4AF7E0A2}">
      <dgm:prSet phldrT="[文字]" custT="1"/>
      <dgm:spPr/>
      <dgm:t>
        <a:bodyPr/>
        <a:lstStyle/>
        <a:p>
          <a:pPr algn="ctr"/>
          <a:r>
            <a:rPr lang="en-US" altLang="zh-TW" sz="2800" b="1" dirty="0" smtClean="0"/>
            <a:t>108</a:t>
          </a:r>
          <a:r>
            <a:rPr lang="zh-TW" altLang="en-US" sz="2800" b="1" dirty="0" smtClean="0"/>
            <a:t>年</a:t>
          </a:r>
          <a:r>
            <a:rPr lang="en-US" altLang="zh-TW" sz="2800" b="1" dirty="0" smtClean="0"/>
            <a:t>8</a:t>
          </a:r>
          <a:r>
            <a:rPr lang="zh-TW" altLang="en-US" sz="2800" b="1" dirty="0" smtClean="0"/>
            <a:t>月</a:t>
          </a:r>
          <a:r>
            <a:rPr lang="en-US" altLang="zh-TW" sz="2800" b="1" dirty="0" smtClean="0"/>
            <a:t>23</a:t>
          </a:r>
          <a:r>
            <a:rPr lang="zh-TW" altLang="en-US" sz="2800" b="1" dirty="0" smtClean="0"/>
            <a:t>日</a:t>
          </a:r>
          <a:r>
            <a:rPr lang="zh-TW" altLang="zh-TW" sz="2800" dirty="0" smtClean="0"/>
            <a:t>前</a:t>
          </a:r>
          <a:r>
            <a:rPr lang="en-US" altLang="zh-TW" sz="2800" dirty="0" smtClean="0"/>
            <a:t>:</a:t>
          </a:r>
        </a:p>
        <a:p>
          <a:pPr algn="l"/>
          <a:r>
            <a:rPr lang="zh-TW" altLang="zh-TW" sz="1700" dirty="0" smtClean="0">
              <a:latin typeface="標楷體" panose="03000509000000000000" pitchFamily="65" charset="-120"/>
              <a:ea typeface="標楷體" panose="03000509000000000000" pitchFamily="65" charset="-120"/>
            </a:rPr>
            <a:t>學校課程計畫電子檔案上傳至各校網站，以供各校觀摩及家長查詢</a:t>
          </a:r>
          <a:endParaRPr lang="zh-TW" altLang="en-US" sz="1700" dirty="0">
            <a:latin typeface="標楷體" panose="03000509000000000000" pitchFamily="65" charset="-120"/>
            <a:ea typeface="標楷體" panose="03000509000000000000" pitchFamily="65" charset="-120"/>
          </a:endParaRPr>
        </a:p>
      </dgm:t>
    </dgm:pt>
    <dgm:pt modelId="{698F3A35-996D-489C-8FE5-F9E2543CD88A}" type="parTrans" cxnId="{972C301F-910F-445F-AFC9-447B113D019E}">
      <dgm:prSet/>
      <dgm:spPr/>
      <dgm:t>
        <a:bodyPr/>
        <a:lstStyle/>
        <a:p>
          <a:endParaRPr lang="zh-TW" altLang="en-US"/>
        </a:p>
      </dgm:t>
    </dgm:pt>
    <dgm:pt modelId="{951A3640-84DB-4074-B167-55EFD649B57B}" type="sibTrans" cxnId="{972C301F-910F-445F-AFC9-447B113D019E}">
      <dgm:prSet/>
      <dgm:spPr/>
      <dgm:t>
        <a:bodyPr/>
        <a:lstStyle/>
        <a:p>
          <a:endParaRPr lang="zh-TW" altLang="en-US"/>
        </a:p>
      </dgm:t>
    </dgm:pt>
    <dgm:pt modelId="{49592AEA-D19D-4DA4-A394-96BB969368CF}" type="pres">
      <dgm:prSet presAssocID="{D282430A-CE88-4EB1-9725-1A87A5B94048}" presName="diagram" presStyleCnt="0">
        <dgm:presLayoutVars>
          <dgm:dir/>
          <dgm:resizeHandles val="exact"/>
        </dgm:presLayoutVars>
      </dgm:prSet>
      <dgm:spPr/>
      <dgm:t>
        <a:bodyPr/>
        <a:lstStyle/>
        <a:p>
          <a:endParaRPr lang="zh-TW" altLang="en-US"/>
        </a:p>
      </dgm:t>
    </dgm:pt>
    <dgm:pt modelId="{70346EA1-6622-47F3-A062-B7F539DB0C32}" type="pres">
      <dgm:prSet presAssocID="{2D45719A-C044-4DA9-859D-8E53E1C5F454}" presName="node" presStyleLbl="node1" presStyleIdx="0" presStyleCnt="6" custScaleX="95610" custScaleY="75712" custLinFactNeighborX="740" custLinFactNeighborY="5602">
        <dgm:presLayoutVars>
          <dgm:bulletEnabled val="1"/>
        </dgm:presLayoutVars>
      </dgm:prSet>
      <dgm:spPr/>
      <dgm:t>
        <a:bodyPr/>
        <a:lstStyle/>
        <a:p>
          <a:endParaRPr lang="zh-TW" altLang="en-US"/>
        </a:p>
      </dgm:t>
    </dgm:pt>
    <dgm:pt modelId="{7143C3D7-2271-467B-AB37-E010ECA2E0CD}" type="pres">
      <dgm:prSet presAssocID="{E65F8417-E6C9-4822-BF16-A48E6564B740}" presName="sibTrans" presStyleLbl="sibTrans2D1" presStyleIdx="0" presStyleCnt="5"/>
      <dgm:spPr/>
      <dgm:t>
        <a:bodyPr/>
        <a:lstStyle/>
        <a:p>
          <a:endParaRPr lang="zh-TW" altLang="en-US"/>
        </a:p>
      </dgm:t>
    </dgm:pt>
    <dgm:pt modelId="{E13AED2F-4CF9-4D3E-BAD4-6FDA85EBBAE3}" type="pres">
      <dgm:prSet presAssocID="{E65F8417-E6C9-4822-BF16-A48E6564B740}" presName="connectorText" presStyleLbl="sibTrans2D1" presStyleIdx="0" presStyleCnt="5"/>
      <dgm:spPr/>
      <dgm:t>
        <a:bodyPr/>
        <a:lstStyle/>
        <a:p>
          <a:endParaRPr lang="zh-TW" altLang="en-US"/>
        </a:p>
      </dgm:t>
    </dgm:pt>
    <dgm:pt modelId="{964D8B44-D9C4-4443-BB8B-C154E9273EC3}" type="pres">
      <dgm:prSet presAssocID="{B58D54C6-0B93-42A7-B826-C8625FD7B421}" presName="node" presStyleLbl="node1" presStyleIdx="1" presStyleCnt="6">
        <dgm:presLayoutVars>
          <dgm:bulletEnabled val="1"/>
        </dgm:presLayoutVars>
      </dgm:prSet>
      <dgm:spPr/>
      <dgm:t>
        <a:bodyPr/>
        <a:lstStyle/>
        <a:p>
          <a:endParaRPr lang="zh-TW" altLang="en-US"/>
        </a:p>
      </dgm:t>
    </dgm:pt>
    <dgm:pt modelId="{DCCC6846-D242-40E8-A21E-6A3F85D23F84}" type="pres">
      <dgm:prSet presAssocID="{7F765A02-AF21-4CAD-8101-8BF31CCDFB41}" presName="sibTrans" presStyleLbl="sibTrans2D1" presStyleIdx="1" presStyleCnt="5"/>
      <dgm:spPr/>
      <dgm:t>
        <a:bodyPr/>
        <a:lstStyle/>
        <a:p>
          <a:endParaRPr lang="zh-TW" altLang="en-US"/>
        </a:p>
      </dgm:t>
    </dgm:pt>
    <dgm:pt modelId="{176903D2-C6DE-4507-ABAD-F637D4E7B2DE}" type="pres">
      <dgm:prSet presAssocID="{7F765A02-AF21-4CAD-8101-8BF31CCDFB41}" presName="connectorText" presStyleLbl="sibTrans2D1" presStyleIdx="1" presStyleCnt="5"/>
      <dgm:spPr/>
      <dgm:t>
        <a:bodyPr/>
        <a:lstStyle/>
        <a:p>
          <a:endParaRPr lang="zh-TW" altLang="en-US"/>
        </a:p>
      </dgm:t>
    </dgm:pt>
    <dgm:pt modelId="{C0EB2972-8C6E-4C8D-AD7C-CB4BA39542D4}" type="pres">
      <dgm:prSet presAssocID="{C16A4F5B-81A1-4BA3-B3A9-2B5F44530B06}" presName="node" presStyleLbl="node1" presStyleIdx="2" presStyleCnt="6">
        <dgm:presLayoutVars>
          <dgm:bulletEnabled val="1"/>
        </dgm:presLayoutVars>
      </dgm:prSet>
      <dgm:spPr/>
      <dgm:t>
        <a:bodyPr/>
        <a:lstStyle/>
        <a:p>
          <a:endParaRPr lang="zh-TW" altLang="en-US"/>
        </a:p>
      </dgm:t>
    </dgm:pt>
    <dgm:pt modelId="{C21A516C-D9AF-4167-8B76-0223A2380269}" type="pres">
      <dgm:prSet presAssocID="{F9BF2618-1474-40ED-BC22-6C79492E37E4}" presName="sibTrans" presStyleLbl="sibTrans2D1" presStyleIdx="2" presStyleCnt="5"/>
      <dgm:spPr/>
      <dgm:t>
        <a:bodyPr/>
        <a:lstStyle/>
        <a:p>
          <a:endParaRPr lang="zh-TW" altLang="en-US"/>
        </a:p>
      </dgm:t>
    </dgm:pt>
    <dgm:pt modelId="{818B158A-95DC-4B2E-92E3-E34026D1ECEF}" type="pres">
      <dgm:prSet presAssocID="{F9BF2618-1474-40ED-BC22-6C79492E37E4}" presName="connectorText" presStyleLbl="sibTrans2D1" presStyleIdx="2" presStyleCnt="5"/>
      <dgm:spPr/>
      <dgm:t>
        <a:bodyPr/>
        <a:lstStyle/>
        <a:p>
          <a:endParaRPr lang="zh-TW" altLang="en-US"/>
        </a:p>
      </dgm:t>
    </dgm:pt>
    <dgm:pt modelId="{9E40BAF2-51D9-48D2-B745-974008127BAF}" type="pres">
      <dgm:prSet presAssocID="{33DFBD6A-21DD-4473-B175-D736D6E2049C}" presName="node" presStyleLbl="node1" presStyleIdx="3" presStyleCnt="6">
        <dgm:presLayoutVars>
          <dgm:bulletEnabled val="1"/>
        </dgm:presLayoutVars>
      </dgm:prSet>
      <dgm:spPr/>
      <dgm:t>
        <a:bodyPr/>
        <a:lstStyle/>
        <a:p>
          <a:endParaRPr lang="zh-TW" altLang="en-US"/>
        </a:p>
      </dgm:t>
    </dgm:pt>
    <dgm:pt modelId="{F8827AE6-2867-4D7B-A216-19359223E75D}" type="pres">
      <dgm:prSet presAssocID="{A6B0EF8E-8202-443D-9267-1E9905E3D066}" presName="sibTrans" presStyleLbl="sibTrans2D1" presStyleIdx="3" presStyleCnt="5"/>
      <dgm:spPr/>
      <dgm:t>
        <a:bodyPr/>
        <a:lstStyle/>
        <a:p>
          <a:endParaRPr lang="zh-TW" altLang="en-US"/>
        </a:p>
      </dgm:t>
    </dgm:pt>
    <dgm:pt modelId="{C036BF10-B7CC-4D36-8D0A-9B7FFFD4BE46}" type="pres">
      <dgm:prSet presAssocID="{A6B0EF8E-8202-443D-9267-1E9905E3D066}" presName="connectorText" presStyleLbl="sibTrans2D1" presStyleIdx="3" presStyleCnt="5"/>
      <dgm:spPr/>
      <dgm:t>
        <a:bodyPr/>
        <a:lstStyle/>
        <a:p>
          <a:endParaRPr lang="zh-TW" altLang="en-US"/>
        </a:p>
      </dgm:t>
    </dgm:pt>
    <dgm:pt modelId="{12F72C37-9347-49B5-A232-50FD57F6524C}" type="pres">
      <dgm:prSet presAssocID="{27DCF038-A920-415B-BFB3-E4372698F85D}" presName="node" presStyleLbl="node1" presStyleIdx="4" presStyleCnt="6">
        <dgm:presLayoutVars>
          <dgm:bulletEnabled val="1"/>
        </dgm:presLayoutVars>
      </dgm:prSet>
      <dgm:spPr/>
      <dgm:t>
        <a:bodyPr/>
        <a:lstStyle/>
        <a:p>
          <a:endParaRPr lang="zh-TW" altLang="en-US"/>
        </a:p>
      </dgm:t>
    </dgm:pt>
    <dgm:pt modelId="{754C92CB-C7AF-4BC7-9A92-053CE8AD3737}" type="pres">
      <dgm:prSet presAssocID="{C1049477-E952-4EDE-98D2-327BEE2B98B3}" presName="sibTrans" presStyleLbl="sibTrans2D1" presStyleIdx="4" presStyleCnt="5"/>
      <dgm:spPr/>
      <dgm:t>
        <a:bodyPr/>
        <a:lstStyle/>
        <a:p>
          <a:endParaRPr lang="zh-TW" altLang="en-US"/>
        </a:p>
      </dgm:t>
    </dgm:pt>
    <dgm:pt modelId="{F4FD8E56-819B-49BC-B7B5-D67A827B983E}" type="pres">
      <dgm:prSet presAssocID="{C1049477-E952-4EDE-98D2-327BEE2B98B3}" presName="connectorText" presStyleLbl="sibTrans2D1" presStyleIdx="4" presStyleCnt="5"/>
      <dgm:spPr/>
      <dgm:t>
        <a:bodyPr/>
        <a:lstStyle/>
        <a:p>
          <a:endParaRPr lang="zh-TW" altLang="en-US"/>
        </a:p>
      </dgm:t>
    </dgm:pt>
    <dgm:pt modelId="{292DD4DB-C6E7-49AC-B609-4D58AE9F1DC9}" type="pres">
      <dgm:prSet presAssocID="{2DF82A46-4524-4DDA-B880-D55F4AF7E0A2}" presName="node" presStyleLbl="node1" presStyleIdx="5" presStyleCnt="6" custScaleX="117604">
        <dgm:presLayoutVars>
          <dgm:bulletEnabled val="1"/>
        </dgm:presLayoutVars>
      </dgm:prSet>
      <dgm:spPr/>
      <dgm:t>
        <a:bodyPr/>
        <a:lstStyle/>
        <a:p>
          <a:endParaRPr lang="zh-TW" altLang="en-US"/>
        </a:p>
      </dgm:t>
    </dgm:pt>
  </dgm:ptLst>
  <dgm:cxnLst>
    <dgm:cxn modelId="{28DDB941-745A-47F6-B5BB-88AC8B899ADD}" srcId="{D282430A-CE88-4EB1-9725-1A87A5B94048}" destId="{B58D54C6-0B93-42A7-B826-C8625FD7B421}" srcOrd="1" destOrd="0" parTransId="{F93470EB-70A1-45F1-923F-2560BF3C73B8}" sibTransId="{7F765A02-AF21-4CAD-8101-8BF31CCDFB41}"/>
    <dgm:cxn modelId="{38356763-1994-4EA5-9CD4-DD2250C2C248}" type="presOf" srcId="{7F765A02-AF21-4CAD-8101-8BF31CCDFB41}" destId="{176903D2-C6DE-4507-ABAD-F637D4E7B2DE}" srcOrd="1" destOrd="0" presId="urn:microsoft.com/office/officeart/2005/8/layout/process5"/>
    <dgm:cxn modelId="{87E0F54A-4BEF-4BE4-9CF7-BEBC3E257452}" type="presOf" srcId="{33DFBD6A-21DD-4473-B175-D736D6E2049C}" destId="{9E40BAF2-51D9-48D2-B745-974008127BAF}" srcOrd="0" destOrd="0" presId="urn:microsoft.com/office/officeart/2005/8/layout/process5"/>
    <dgm:cxn modelId="{EC90C6FC-6476-4506-9BC8-15F4E20A093E}" type="presOf" srcId="{C16A4F5B-81A1-4BA3-B3A9-2B5F44530B06}" destId="{C0EB2972-8C6E-4C8D-AD7C-CB4BA39542D4}" srcOrd="0" destOrd="0" presId="urn:microsoft.com/office/officeart/2005/8/layout/process5"/>
    <dgm:cxn modelId="{A8C9BCC2-991A-4A79-9D7F-1A6200A80E9C}" srcId="{D282430A-CE88-4EB1-9725-1A87A5B94048}" destId="{C16A4F5B-81A1-4BA3-B3A9-2B5F44530B06}" srcOrd="2" destOrd="0" parTransId="{7E4F20D6-36D8-4855-BA57-C8BC92380668}" sibTransId="{F9BF2618-1474-40ED-BC22-6C79492E37E4}"/>
    <dgm:cxn modelId="{2676B245-CDFF-4D77-B713-8F19F17FAFB7}" type="presOf" srcId="{A6B0EF8E-8202-443D-9267-1E9905E3D066}" destId="{C036BF10-B7CC-4D36-8D0A-9B7FFFD4BE46}" srcOrd="1" destOrd="0" presId="urn:microsoft.com/office/officeart/2005/8/layout/process5"/>
    <dgm:cxn modelId="{E9F82E20-C74D-4301-A4E2-A0FB9CEB48A4}" type="presOf" srcId="{F9BF2618-1474-40ED-BC22-6C79492E37E4}" destId="{818B158A-95DC-4B2E-92E3-E34026D1ECEF}" srcOrd="1" destOrd="0" presId="urn:microsoft.com/office/officeart/2005/8/layout/process5"/>
    <dgm:cxn modelId="{972C301F-910F-445F-AFC9-447B113D019E}" srcId="{D282430A-CE88-4EB1-9725-1A87A5B94048}" destId="{2DF82A46-4524-4DDA-B880-D55F4AF7E0A2}" srcOrd="5" destOrd="0" parTransId="{698F3A35-996D-489C-8FE5-F9E2543CD88A}" sibTransId="{951A3640-84DB-4074-B167-55EFD649B57B}"/>
    <dgm:cxn modelId="{687131C7-4376-43D9-B644-19FE14120D4B}" srcId="{D282430A-CE88-4EB1-9725-1A87A5B94048}" destId="{33DFBD6A-21DD-4473-B175-D736D6E2049C}" srcOrd="3" destOrd="0" parTransId="{63071F96-BD98-4F09-960D-0F9CC7A77DF4}" sibTransId="{A6B0EF8E-8202-443D-9267-1E9905E3D066}"/>
    <dgm:cxn modelId="{10CBEECC-1039-42D6-B6D9-F77D8D32996D}" srcId="{D282430A-CE88-4EB1-9725-1A87A5B94048}" destId="{27DCF038-A920-415B-BFB3-E4372698F85D}" srcOrd="4" destOrd="0" parTransId="{4255C6C9-177D-4B5F-B920-73F43BE614A7}" sibTransId="{C1049477-E952-4EDE-98D2-327BEE2B98B3}"/>
    <dgm:cxn modelId="{62A95A65-6C73-44B5-BFA7-1CC752A1A7E2}" srcId="{D282430A-CE88-4EB1-9725-1A87A5B94048}" destId="{2D45719A-C044-4DA9-859D-8E53E1C5F454}" srcOrd="0" destOrd="0" parTransId="{813E17CC-77DE-4967-BA6F-5D30CC1C73BB}" sibTransId="{E65F8417-E6C9-4822-BF16-A48E6564B740}"/>
    <dgm:cxn modelId="{4AD6B9DE-9CA2-4282-B961-1DA268AB46E4}" type="presOf" srcId="{E65F8417-E6C9-4822-BF16-A48E6564B740}" destId="{E13AED2F-4CF9-4D3E-BAD4-6FDA85EBBAE3}" srcOrd="1" destOrd="0" presId="urn:microsoft.com/office/officeart/2005/8/layout/process5"/>
    <dgm:cxn modelId="{A542F649-48D9-409F-85A8-198AA93B68AA}" type="presOf" srcId="{2DF82A46-4524-4DDA-B880-D55F4AF7E0A2}" destId="{292DD4DB-C6E7-49AC-B609-4D58AE9F1DC9}" srcOrd="0" destOrd="0" presId="urn:microsoft.com/office/officeart/2005/8/layout/process5"/>
    <dgm:cxn modelId="{96A8E26D-E80F-4C56-8A18-211155FB7478}" type="presOf" srcId="{E65F8417-E6C9-4822-BF16-A48E6564B740}" destId="{7143C3D7-2271-467B-AB37-E010ECA2E0CD}" srcOrd="0" destOrd="0" presId="urn:microsoft.com/office/officeart/2005/8/layout/process5"/>
    <dgm:cxn modelId="{874F2387-D63C-4306-86BB-B50C6785E217}" type="presOf" srcId="{F9BF2618-1474-40ED-BC22-6C79492E37E4}" destId="{C21A516C-D9AF-4167-8B76-0223A2380269}" srcOrd="0" destOrd="0" presId="urn:microsoft.com/office/officeart/2005/8/layout/process5"/>
    <dgm:cxn modelId="{DDDA3A38-776D-4CFE-B963-D9DF6FBCBFDC}" type="presOf" srcId="{B58D54C6-0B93-42A7-B826-C8625FD7B421}" destId="{964D8B44-D9C4-4443-BB8B-C154E9273EC3}" srcOrd="0" destOrd="0" presId="urn:microsoft.com/office/officeart/2005/8/layout/process5"/>
    <dgm:cxn modelId="{DA48113E-7CE7-4B2D-A2A6-9017CFCFC231}" type="presOf" srcId="{2D45719A-C044-4DA9-859D-8E53E1C5F454}" destId="{70346EA1-6622-47F3-A062-B7F539DB0C32}" srcOrd="0" destOrd="0" presId="urn:microsoft.com/office/officeart/2005/8/layout/process5"/>
    <dgm:cxn modelId="{85DF804C-0DC6-4757-84B4-05806CF2925C}" type="presOf" srcId="{27DCF038-A920-415B-BFB3-E4372698F85D}" destId="{12F72C37-9347-49B5-A232-50FD57F6524C}" srcOrd="0" destOrd="0" presId="urn:microsoft.com/office/officeart/2005/8/layout/process5"/>
    <dgm:cxn modelId="{DDE30A63-356B-4786-BC00-F0D2578C62EC}" type="presOf" srcId="{C1049477-E952-4EDE-98D2-327BEE2B98B3}" destId="{F4FD8E56-819B-49BC-B7B5-D67A827B983E}" srcOrd="1" destOrd="0" presId="urn:microsoft.com/office/officeart/2005/8/layout/process5"/>
    <dgm:cxn modelId="{F3D0F27F-D3C5-493E-ACFC-15B6D72E69D0}" type="presOf" srcId="{D282430A-CE88-4EB1-9725-1A87A5B94048}" destId="{49592AEA-D19D-4DA4-A394-96BB969368CF}" srcOrd="0" destOrd="0" presId="urn:microsoft.com/office/officeart/2005/8/layout/process5"/>
    <dgm:cxn modelId="{5138F7E4-CBE8-4AE2-8C3E-B2736A69CF15}" type="presOf" srcId="{A6B0EF8E-8202-443D-9267-1E9905E3D066}" destId="{F8827AE6-2867-4D7B-A216-19359223E75D}" srcOrd="0" destOrd="0" presId="urn:microsoft.com/office/officeart/2005/8/layout/process5"/>
    <dgm:cxn modelId="{67189171-B307-4E6F-A103-49C6ADA5849C}" type="presOf" srcId="{C1049477-E952-4EDE-98D2-327BEE2B98B3}" destId="{754C92CB-C7AF-4BC7-9A92-053CE8AD3737}" srcOrd="0" destOrd="0" presId="urn:microsoft.com/office/officeart/2005/8/layout/process5"/>
    <dgm:cxn modelId="{DB6E1239-35F4-405E-BBCF-28A7A0C9BE81}" type="presOf" srcId="{7F765A02-AF21-4CAD-8101-8BF31CCDFB41}" destId="{DCCC6846-D242-40E8-A21E-6A3F85D23F84}" srcOrd="0" destOrd="0" presId="urn:microsoft.com/office/officeart/2005/8/layout/process5"/>
    <dgm:cxn modelId="{6E22FA71-4507-44C8-BDD6-ACC99EC6151F}" type="presParOf" srcId="{49592AEA-D19D-4DA4-A394-96BB969368CF}" destId="{70346EA1-6622-47F3-A062-B7F539DB0C32}" srcOrd="0" destOrd="0" presId="urn:microsoft.com/office/officeart/2005/8/layout/process5"/>
    <dgm:cxn modelId="{53879DCD-529E-46D6-8351-A14EBE47E994}" type="presParOf" srcId="{49592AEA-D19D-4DA4-A394-96BB969368CF}" destId="{7143C3D7-2271-467B-AB37-E010ECA2E0CD}" srcOrd="1" destOrd="0" presId="urn:microsoft.com/office/officeart/2005/8/layout/process5"/>
    <dgm:cxn modelId="{E6358AD8-8B63-4EC9-AD9B-52E03A0040FC}" type="presParOf" srcId="{7143C3D7-2271-467B-AB37-E010ECA2E0CD}" destId="{E13AED2F-4CF9-4D3E-BAD4-6FDA85EBBAE3}" srcOrd="0" destOrd="0" presId="urn:microsoft.com/office/officeart/2005/8/layout/process5"/>
    <dgm:cxn modelId="{45A3B8CF-DBC3-4EF2-BCA2-2C2FCF2290C4}" type="presParOf" srcId="{49592AEA-D19D-4DA4-A394-96BB969368CF}" destId="{964D8B44-D9C4-4443-BB8B-C154E9273EC3}" srcOrd="2" destOrd="0" presId="urn:microsoft.com/office/officeart/2005/8/layout/process5"/>
    <dgm:cxn modelId="{72C49B61-B98C-4FC7-AC95-8AE4A143E0B2}" type="presParOf" srcId="{49592AEA-D19D-4DA4-A394-96BB969368CF}" destId="{DCCC6846-D242-40E8-A21E-6A3F85D23F84}" srcOrd="3" destOrd="0" presId="urn:microsoft.com/office/officeart/2005/8/layout/process5"/>
    <dgm:cxn modelId="{E775B3C6-49EF-4079-BBC6-448E745C918F}" type="presParOf" srcId="{DCCC6846-D242-40E8-A21E-6A3F85D23F84}" destId="{176903D2-C6DE-4507-ABAD-F637D4E7B2DE}" srcOrd="0" destOrd="0" presId="urn:microsoft.com/office/officeart/2005/8/layout/process5"/>
    <dgm:cxn modelId="{E1C78070-C6A8-435C-A43D-D2972CABA5D7}" type="presParOf" srcId="{49592AEA-D19D-4DA4-A394-96BB969368CF}" destId="{C0EB2972-8C6E-4C8D-AD7C-CB4BA39542D4}" srcOrd="4" destOrd="0" presId="urn:microsoft.com/office/officeart/2005/8/layout/process5"/>
    <dgm:cxn modelId="{F8125F7C-48DE-4D93-91B6-839982C53CEC}" type="presParOf" srcId="{49592AEA-D19D-4DA4-A394-96BB969368CF}" destId="{C21A516C-D9AF-4167-8B76-0223A2380269}" srcOrd="5" destOrd="0" presId="urn:microsoft.com/office/officeart/2005/8/layout/process5"/>
    <dgm:cxn modelId="{8C89A296-1F37-40B1-A2AF-5119041F8D92}" type="presParOf" srcId="{C21A516C-D9AF-4167-8B76-0223A2380269}" destId="{818B158A-95DC-4B2E-92E3-E34026D1ECEF}" srcOrd="0" destOrd="0" presId="urn:microsoft.com/office/officeart/2005/8/layout/process5"/>
    <dgm:cxn modelId="{0D405FAA-FD11-4C6F-A6E4-ADE5A9470ECA}" type="presParOf" srcId="{49592AEA-D19D-4DA4-A394-96BB969368CF}" destId="{9E40BAF2-51D9-48D2-B745-974008127BAF}" srcOrd="6" destOrd="0" presId="urn:microsoft.com/office/officeart/2005/8/layout/process5"/>
    <dgm:cxn modelId="{4BD0D329-BF87-42D5-A4BE-79C1099C0115}" type="presParOf" srcId="{49592AEA-D19D-4DA4-A394-96BB969368CF}" destId="{F8827AE6-2867-4D7B-A216-19359223E75D}" srcOrd="7" destOrd="0" presId="urn:microsoft.com/office/officeart/2005/8/layout/process5"/>
    <dgm:cxn modelId="{FA982C31-AF68-4D52-9C98-18D8A4DF5EAE}" type="presParOf" srcId="{F8827AE6-2867-4D7B-A216-19359223E75D}" destId="{C036BF10-B7CC-4D36-8D0A-9B7FFFD4BE46}" srcOrd="0" destOrd="0" presId="urn:microsoft.com/office/officeart/2005/8/layout/process5"/>
    <dgm:cxn modelId="{281D96B9-14A2-4536-88E8-4B7D43C5967E}" type="presParOf" srcId="{49592AEA-D19D-4DA4-A394-96BB969368CF}" destId="{12F72C37-9347-49B5-A232-50FD57F6524C}" srcOrd="8" destOrd="0" presId="urn:microsoft.com/office/officeart/2005/8/layout/process5"/>
    <dgm:cxn modelId="{8441EE60-CAB3-48BE-B8D2-2DB86224806B}" type="presParOf" srcId="{49592AEA-D19D-4DA4-A394-96BB969368CF}" destId="{754C92CB-C7AF-4BC7-9A92-053CE8AD3737}" srcOrd="9" destOrd="0" presId="urn:microsoft.com/office/officeart/2005/8/layout/process5"/>
    <dgm:cxn modelId="{A30930DE-E15D-4270-8AA3-41BACD16B6B7}" type="presParOf" srcId="{754C92CB-C7AF-4BC7-9A92-053CE8AD3737}" destId="{F4FD8E56-819B-49BC-B7B5-D67A827B983E}" srcOrd="0" destOrd="0" presId="urn:microsoft.com/office/officeart/2005/8/layout/process5"/>
    <dgm:cxn modelId="{9B9C1273-86A7-481B-A109-60D097565C00}" type="presParOf" srcId="{49592AEA-D19D-4DA4-A394-96BB969368CF}" destId="{292DD4DB-C6E7-49AC-B609-4D58AE9F1DC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46EA1-6622-47F3-A062-B7F539DB0C32}">
      <dsp:nvSpPr>
        <dsp:cNvPr id="0" name=""/>
        <dsp:cNvSpPr/>
      </dsp:nvSpPr>
      <dsp:spPr>
        <a:xfrm>
          <a:off x="628202" y="645427"/>
          <a:ext cx="2638141" cy="1253460"/>
        </a:xfrm>
        <a:prstGeom prst="roundRect">
          <a:avLst>
            <a:gd name="adj" fmla="val 10000"/>
          </a:avLst>
        </a:prstGeom>
        <a:solidFill>
          <a:schemeClr val="bg2">
            <a:lumMod val="9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chemeClr val="tx1"/>
              </a:solidFill>
              <a:latin typeface="標楷體" panose="03000509000000000000" pitchFamily="65" charset="-120"/>
              <a:ea typeface="標楷體" panose="03000509000000000000" pitchFamily="65" charset="-120"/>
            </a:rPr>
            <a:t>108</a:t>
          </a:r>
          <a:r>
            <a:rPr lang="zh-TW" altLang="zh-TW" sz="2000" b="1" kern="1200" dirty="0" smtClean="0">
              <a:solidFill>
                <a:schemeClr val="tx1"/>
              </a:solidFill>
              <a:latin typeface="標楷體" panose="03000509000000000000" pitchFamily="65" charset="-120"/>
              <a:ea typeface="標楷體" panose="03000509000000000000" pitchFamily="65" charset="-120"/>
            </a:rPr>
            <a:t>年</a:t>
          </a:r>
          <a:r>
            <a:rPr lang="en-US" altLang="zh-TW" sz="2000" b="1" kern="1200" dirty="0" smtClean="0">
              <a:solidFill>
                <a:schemeClr val="tx1"/>
              </a:solidFill>
              <a:latin typeface="標楷體" panose="03000509000000000000" pitchFamily="65" charset="-120"/>
              <a:ea typeface="標楷體" panose="03000509000000000000" pitchFamily="65" charset="-120"/>
            </a:rPr>
            <a:t>1</a:t>
          </a:r>
          <a:r>
            <a:rPr lang="zh-TW" altLang="zh-TW" sz="2000" b="1" kern="1200" dirty="0" smtClean="0">
              <a:solidFill>
                <a:schemeClr val="tx1"/>
              </a:solidFill>
              <a:latin typeface="標楷體" panose="03000509000000000000" pitchFamily="65" charset="-120"/>
              <a:ea typeface="標楷體" panose="03000509000000000000" pitchFamily="65" charset="-120"/>
            </a:rPr>
            <a:t>月</a:t>
          </a:r>
          <a:r>
            <a:rPr lang="en-US" altLang="zh-TW" sz="2000" b="1" kern="1200" dirty="0" smtClean="0">
              <a:solidFill>
                <a:schemeClr val="tx1"/>
              </a:solidFill>
              <a:latin typeface="標楷體" panose="03000509000000000000" pitchFamily="65" charset="-120"/>
              <a:ea typeface="標楷體" panose="03000509000000000000" pitchFamily="65" charset="-120"/>
            </a:rPr>
            <a:t>17</a:t>
          </a:r>
          <a:r>
            <a:rPr lang="zh-TW" altLang="en-US" sz="2000" b="1" kern="1200" dirty="0" smtClean="0">
              <a:solidFill>
                <a:schemeClr val="tx1"/>
              </a:solidFill>
              <a:latin typeface="標楷體" panose="03000509000000000000" pitchFamily="65" charset="-120"/>
              <a:ea typeface="標楷體" panose="03000509000000000000" pitchFamily="65" charset="-120"/>
            </a:rPr>
            <a:t>日</a:t>
          </a:r>
          <a:r>
            <a:rPr lang="en-US" altLang="zh-TW" sz="2000" b="1" kern="1200" dirty="0" smtClean="0">
              <a:solidFill>
                <a:schemeClr val="tx1"/>
              </a:solidFill>
              <a:latin typeface="標楷體" panose="03000509000000000000" pitchFamily="65" charset="-120"/>
              <a:ea typeface="標楷體" panose="03000509000000000000" pitchFamily="65" charset="-120"/>
            </a:rPr>
            <a:t>:</a:t>
          </a:r>
        </a:p>
        <a:p>
          <a:pPr lvl="0" algn="ctr" defTabSz="889000">
            <a:lnSpc>
              <a:spcPct val="90000"/>
            </a:lnSpc>
            <a:spcBef>
              <a:spcPct val="0"/>
            </a:spcBef>
            <a:spcAft>
              <a:spcPct val="35000"/>
            </a:spcAft>
          </a:pPr>
          <a:r>
            <a:rPr lang="zh-TW" altLang="en-US" sz="2000" b="1" kern="1200" dirty="0" smtClean="0">
              <a:solidFill>
                <a:schemeClr val="tx1"/>
              </a:solidFill>
              <a:latin typeface="標楷體" panose="03000509000000000000" pitchFamily="65" charset="-120"/>
              <a:ea typeface="標楷體" panose="03000509000000000000" pitchFamily="65" charset="-120"/>
            </a:rPr>
            <a:t>課程計畫備查說明會</a:t>
          </a:r>
          <a:endParaRPr lang="zh-TW" altLang="en-US" sz="2000" kern="1200" dirty="0"/>
        </a:p>
      </dsp:txBody>
      <dsp:txXfrm>
        <a:off x="664915" y="682140"/>
        <a:ext cx="2564715" cy="1180034"/>
      </dsp:txXfrm>
    </dsp:sp>
    <dsp:sp modelId="{7143C3D7-2271-467B-AB37-E010ECA2E0CD}">
      <dsp:nvSpPr>
        <dsp:cNvPr id="0" name=""/>
        <dsp:cNvSpPr/>
      </dsp:nvSpPr>
      <dsp:spPr>
        <a:xfrm rot="21515714">
          <a:off x="3504581" y="884776"/>
          <a:ext cx="574316" cy="68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zh-TW" altLang="en-US" sz="2900" kern="1200"/>
        </a:p>
      </dsp:txBody>
      <dsp:txXfrm>
        <a:off x="3504607" y="1023748"/>
        <a:ext cx="402021" cy="410579"/>
      </dsp:txXfrm>
    </dsp:sp>
    <dsp:sp modelId="{964D8B44-D9C4-4443-BB8B-C154E9273EC3}">
      <dsp:nvSpPr>
        <dsp:cNvPr id="0" name=""/>
        <dsp:cNvSpPr/>
      </dsp:nvSpPr>
      <dsp:spPr>
        <a:xfrm>
          <a:off x="4349634" y="351631"/>
          <a:ext cx="2759273" cy="1655564"/>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chemeClr val="tx1"/>
              </a:solidFill>
              <a:latin typeface="標楷體" panose="03000509000000000000" pitchFamily="65" charset="-120"/>
              <a:ea typeface="標楷體" panose="03000509000000000000" pitchFamily="65" charset="-120"/>
            </a:rPr>
            <a:t>108</a:t>
          </a:r>
          <a:r>
            <a:rPr lang="zh-TW" altLang="zh-TW" sz="2000" b="1" kern="1200" dirty="0" smtClean="0">
              <a:solidFill>
                <a:schemeClr val="tx1"/>
              </a:solidFill>
              <a:latin typeface="標楷體" panose="03000509000000000000" pitchFamily="65" charset="-120"/>
              <a:ea typeface="標楷體" panose="03000509000000000000" pitchFamily="65" charset="-120"/>
            </a:rPr>
            <a:t>年</a:t>
          </a:r>
          <a:r>
            <a:rPr lang="en-US" altLang="zh-TW" sz="2000" b="1" kern="1200" dirty="0" smtClean="0">
              <a:solidFill>
                <a:schemeClr val="tx1"/>
              </a:solidFill>
              <a:latin typeface="標楷體" panose="03000509000000000000" pitchFamily="65" charset="-120"/>
              <a:ea typeface="標楷體" panose="03000509000000000000" pitchFamily="65" charset="-120"/>
            </a:rPr>
            <a:t>6</a:t>
          </a:r>
          <a:r>
            <a:rPr lang="zh-TW" altLang="zh-TW" sz="2000" b="1" kern="1200" dirty="0" smtClean="0">
              <a:solidFill>
                <a:schemeClr val="tx1"/>
              </a:solidFill>
              <a:latin typeface="標楷體" panose="03000509000000000000" pitchFamily="65" charset="-120"/>
              <a:ea typeface="標楷體" panose="03000509000000000000" pitchFamily="65" charset="-120"/>
            </a:rPr>
            <a:t>月</a:t>
          </a:r>
          <a:r>
            <a:rPr lang="en-US" altLang="zh-TW" sz="2000" b="1" kern="1200" dirty="0" smtClean="0">
              <a:solidFill>
                <a:schemeClr val="tx1"/>
              </a:solidFill>
              <a:latin typeface="標楷體" panose="03000509000000000000" pitchFamily="65" charset="-120"/>
              <a:ea typeface="標楷體" panose="03000509000000000000" pitchFamily="65" charset="-120"/>
            </a:rPr>
            <a:t>14</a:t>
          </a:r>
          <a:r>
            <a:rPr lang="zh-TW" altLang="zh-TW" sz="2000" kern="1200" dirty="0" smtClean="0">
              <a:solidFill>
                <a:schemeClr val="tx1"/>
              </a:solidFill>
              <a:latin typeface="標楷體" panose="03000509000000000000" pitchFamily="65" charset="-120"/>
              <a:ea typeface="標楷體" panose="03000509000000000000" pitchFamily="65" charset="-120"/>
            </a:rPr>
            <a:t>日前</a:t>
          </a:r>
          <a:r>
            <a:rPr lang="en-US" altLang="zh-TW" sz="2000" kern="1200" dirty="0" smtClean="0">
              <a:solidFill>
                <a:schemeClr val="tx1"/>
              </a:solidFill>
              <a:latin typeface="標楷體" panose="03000509000000000000" pitchFamily="65" charset="-120"/>
              <a:ea typeface="標楷體" panose="03000509000000000000" pitchFamily="65" charset="-120"/>
            </a:rPr>
            <a:t>:</a:t>
          </a:r>
        </a:p>
        <a:p>
          <a:pPr lvl="0" algn="ctr" defTabSz="889000">
            <a:lnSpc>
              <a:spcPct val="90000"/>
            </a:lnSpc>
            <a:spcBef>
              <a:spcPct val="0"/>
            </a:spcBef>
            <a:spcAft>
              <a:spcPct val="35000"/>
            </a:spcAft>
          </a:pPr>
          <a:r>
            <a:rPr lang="zh-TW" altLang="zh-TW" sz="2000" kern="1200" dirty="0" smtClean="0">
              <a:solidFill>
                <a:schemeClr val="tx1"/>
              </a:solidFill>
              <a:latin typeface="標楷體" panose="03000509000000000000" pitchFamily="65" charset="-120"/>
              <a:ea typeface="標楷體" panose="03000509000000000000" pitchFamily="65" charset="-120"/>
            </a:rPr>
            <a:t>送教師研究發展中心</a:t>
          </a:r>
          <a:endParaRPr lang="en-US" altLang="zh-TW" sz="2000" kern="1200" dirty="0" smtClean="0">
            <a:solidFill>
              <a:schemeClr val="tx1"/>
            </a:solidFill>
            <a:latin typeface="標楷體" panose="03000509000000000000" pitchFamily="65" charset="-120"/>
            <a:ea typeface="標楷體" panose="03000509000000000000" pitchFamily="65" charset="-120"/>
          </a:endParaRPr>
        </a:p>
        <a:p>
          <a:pPr lvl="0" algn="ctr" defTabSz="889000">
            <a:lnSpc>
              <a:spcPct val="90000"/>
            </a:lnSpc>
            <a:spcBef>
              <a:spcPct val="0"/>
            </a:spcBef>
            <a:spcAft>
              <a:spcPct val="35000"/>
            </a:spcAft>
          </a:pPr>
          <a:r>
            <a:rPr lang="en-US" altLang="zh-TW" sz="2000" kern="1200" dirty="0" smtClean="0">
              <a:solidFill>
                <a:schemeClr val="tx1"/>
              </a:solidFill>
              <a:latin typeface="標楷體" panose="03000509000000000000" pitchFamily="65" charset="-120"/>
              <a:ea typeface="標楷體" panose="03000509000000000000" pitchFamily="65" charset="-120"/>
            </a:rPr>
            <a:t>(</a:t>
          </a:r>
          <a:r>
            <a:rPr lang="zh-TW" altLang="zh-TW" sz="2000" kern="1200" dirty="0" smtClean="0">
              <a:solidFill>
                <a:schemeClr val="tx1"/>
              </a:solidFill>
              <a:latin typeface="標楷體" panose="03000509000000000000" pitchFamily="65" charset="-120"/>
              <a:ea typeface="標楷體" panose="03000509000000000000" pitchFamily="65" charset="-120"/>
            </a:rPr>
            <a:t>朴子國小</a:t>
          </a:r>
          <a:r>
            <a:rPr lang="en-US" altLang="zh-TW" sz="2000" kern="1200" dirty="0" smtClean="0">
              <a:solidFill>
                <a:schemeClr val="tx1"/>
              </a:solidFill>
              <a:latin typeface="標楷體" panose="03000509000000000000" pitchFamily="65" charset="-120"/>
              <a:ea typeface="標楷體" panose="03000509000000000000" pitchFamily="65" charset="-120"/>
            </a:rPr>
            <a:t>)</a:t>
          </a:r>
          <a:r>
            <a:rPr lang="zh-TW" altLang="zh-TW" sz="2000" kern="1200" dirty="0" smtClean="0">
              <a:solidFill>
                <a:schemeClr val="tx1"/>
              </a:solidFill>
              <a:latin typeface="標楷體" panose="03000509000000000000" pitchFamily="65" charset="-120"/>
              <a:ea typeface="標楷體" panose="03000509000000000000" pitchFamily="65" charset="-120"/>
            </a:rPr>
            <a:t>彙整</a:t>
          </a:r>
          <a:endParaRPr lang="zh-TW" altLang="en-US" sz="2000" kern="1200" dirty="0"/>
        </a:p>
      </dsp:txBody>
      <dsp:txXfrm>
        <a:off x="4398124" y="400121"/>
        <a:ext cx="2662293" cy="1558584"/>
      </dsp:txXfrm>
    </dsp:sp>
    <dsp:sp modelId="{DCCC6846-D242-40E8-A21E-6A3F85D23F84}">
      <dsp:nvSpPr>
        <dsp:cNvPr id="0" name=""/>
        <dsp:cNvSpPr/>
      </dsp:nvSpPr>
      <dsp:spPr>
        <a:xfrm>
          <a:off x="7351724" y="837263"/>
          <a:ext cx="584965" cy="68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zh-TW" altLang="en-US" sz="2900" kern="1200"/>
        </a:p>
      </dsp:txBody>
      <dsp:txXfrm>
        <a:off x="7351724" y="974123"/>
        <a:ext cx="409476" cy="410579"/>
      </dsp:txXfrm>
    </dsp:sp>
    <dsp:sp modelId="{C0EB2972-8C6E-4C8D-AD7C-CB4BA39542D4}">
      <dsp:nvSpPr>
        <dsp:cNvPr id="0" name=""/>
        <dsp:cNvSpPr/>
      </dsp:nvSpPr>
      <dsp:spPr>
        <a:xfrm>
          <a:off x="8212617" y="351631"/>
          <a:ext cx="2759273" cy="1655564"/>
        </a:xfrm>
        <a:prstGeom prst="roundRect">
          <a:avLst>
            <a:gd name="adj" fmla="val 1000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chemeClr val="tx1"/>
              </a:solidFill>
              <a:latin typeface="標楷體" panose="03000509000000000000" pitchFamily="65" charset="-120"/>
              <a:ea typeface="標楷體" panose="03000509000000000000" pitchFamily="65" charset="-120"/>
            </a:rPr>
            <a:t>108</a:t>
          </a:r>
          <a:r>
            <a:rPr lang="zh-TW" altLang="zh-TW" sz="2000" b="1" kern="1200" dirty="0" smtClean="0">
              <a:solidFill>
                <a:schemeClr val="tx1"/>
              </a:solidFill>
              <a:latin typeface="標楷體" panose="03000509000000000000" pitchFamily="65" charset="-120"/>
              <a:ea typeface="標楷體" panose="03000509000000000000" pitchFamily="65" charset="-120"/>
            </a:rPr>
            <a:t>年</a:t>
          </a:r>
          <a:r>
            <a:rPr lang="en-US" altLang="zh-TW" sz="2000" b="1" kern="1200" dirty="0" smtClean="0">
              <a:solidFill>
                <a:schemeClr val="tx1"/>
              </a:solidFill>
              <a:latin typeface="標楷體" panose="03000509000000000000" pitchFamily="65" charset="-120"/>
              <a:ea typeface="標楷體" panose="03000509000000000000" pitchFamily="65" charset="-120"/>
            </a:rPr>
            <a:t>6</a:t>
          </a:r>
          <a:r>
            <a:rPr lang="zh-TW" altLang="zh-TW" sz="2000" b="1" kern="1200" dirty="0" smtClean="0">
              <a:solidFill>
                <a:schemeClr val="tx1"/>
              </a:solidFill>
              <a:latin typeface="標楷體" panose="03000509000000000000" pitchFamily="65" charset="-120"/>
              <a:ea typeface="標楷體" panose="03000509000000000000" pitchFamily="65" charset="-120"/>
            </a:rPr>
            <a:t>月</a:t>
          </a:r>
          <a:r>
            <a:rPr lang="en-US" altLang="zh-TW" sz="2000" b="1" kern="1200" dirty="0" smtClean="0">
              <a:solidFill>
                <a:schemeClr val="tx1"/>
              </a:solidFill>
              <a:latin typeface="標楷體" panose="03000509000000000000" pitchFamily="65" charset="-120"/>
              <a:ea typeface="標楷體" panose="03000509000000000000" pitchFamily="65" charset="-120"/>
            </a:rPr>
            <a:t>21</a:t>
          </a:r>
          <a:r>
            <a:rPr lang="zh-TW" altLang="zh-TW" sz="2000" b="1" kern="1200" dirty="0" smtClean="0">
              <a:solidFill>
                <a:schemeClr val="tx1"/>
              </a:solidFill>
              <a:latin typeface="標楷體" panose="03000509000000000000" pitchFamily="65" charset="-120"/>
              <a:ea typeface="標楷體" panose="03000509000000000000" pitchFamily="65" charset="-120"/>
            </a:rPr>
            <a:t>日</a:t>
          </a:r>
          <a:r>
            <a:rPr lang="en-US" altLang="zh-TW" sz="2000" b="1" kern="1200" dirty="0" smtClean="0">
              <a:solidFill>
                <a:schemeClr val="tx1"/>
              </a:solidFill>
              <a:latin typeface="標楷體" panose="03000509000000000000" pitchFamily="65" charset="-120"/>
              <a:ea typeface="標楷體" panose="03000509000000000000" pitchFamily="65" charset="-120"/>
            </a:rPr>
            <a:t>:</a:t>
          </a:r>
        </a:p>
        <a:p>
          <a:pPr lvl="0" algn="ctr" defTabSz="889000">
            <a:lnSpc>
              <a:spcPct val="90000"/>
            </a:lnSpc>
            <a:spcBef>
              <a:spcPct val="0"/>
            </a:spcBef>
            <a:spcAft>
              <a:spcPct val="35000"/>
            </a:spcAft>
          </a:pPr>
          <a:r>
            <a:rPr lang="zh-TW" altLang="en-US" sz="2000" b="1" kern="1200" dirty="0" smtClean="0">
              <a:solidFill>
                <a:schemeClr val="tx1"/>
              </a:solidFill>
              <a:latin typeface="標楷體" panose="03000509000000000000" pitchFamily="65" charset="-120"/>
              <a:ea typeface="標楷體" panose="03000509000000000000" pitchFamily="65" charset="-120"/>
            </a:rPr>
            <a:t>   </a:t>
          </a:r>
          <a:r>
            <a:rPr lang="zh-TW" altLang="zh-TW" sz="2000" kern="1200" dirty="0" smtClean="0">
              <a:solidFill>
                <a:schemeClr val="tx1"/>
              </a:solidFill>
              <a:latin typeface="標楷體" panose="03000509000000000000" pitchFamily="65" charset="-120"/>
              <a:ea typeface="標楷體" panose="03000509000000000000" pitchFamily="65" charset="-120"/>
            </a:rPr>
            <a:t>由本縣課程計畫備查小組進行備查作業</a:t>
          </a:r>
          <a:endParaRPr lang="zh-TW" altLang="en-US" sz="2000" kern="1200" dirty="0"/>
        </a:p>
      </dsp:txBody>
      <dsp:txXfrm>
        <a:off x="8261107" y="400121"/>
        <a:ext cx="2662293" cy="1558584"/>
      </dsp:txXfrm>
    </dsp:sp>
    <dsp:sp modelId="{C21A516C-D9AF-4167-8B76-0223A2380269}">
      <dsp:nvSpPr>
        <dsp:cNvPr id="0" name=""/>
        <dsp:cNvSpPr/>
      </dsp:nvSpPr>
      <dsp:spPr>
        <a:xfrm rot="5400000">
          <a:off x="9299771" y="2200344"/>
          <a:ext cx="584965" cy="68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5400000">
        <a:off x="9386965" y="2250011"/>
        <a:ext cx="410579" cy="409476"/>
      </dsp:txXfrm>
    </dsp:sp>
    <dsp:sp modelId="{9E40BAF2-51D9-48D2-B745-974008127BAF}">
      <dsp:nvSpPr>
        <dsp:cNvPr id="0" name=""/>
        <dsp:cNvSpPr/>
      </dsp:nvSpPr>
      <dsp:spPr>
        <a:xfrm>
          <a:off x="8212617" y="3110904"/>
          <a:ext cx="2759273" cy="1655564"/>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chemeClr val="tx1"/>
              </a:solidFill>
              <a:latin typeface="標楷體" panose="03000509000000000000" pitchFamily="65" charset="-120"/>
              <a:ea typeface="標楷體" panose="03000509000000000000" pitchFamily="65" charset="-120"/>
            </a:rPr>
            <a:t>108</a:t>
          </a:r>
          <a:r>
            <a:rPr lang="zh-TW" altLang="en-US" sz="2000" b="1" kern="1200" dirty="0" smtClean="0">
              <a:solidFill>
                <a:schemeClr val="tx1"/>
              </a:solidFill>
              <a:latin typeface="標楷體" panose="03000509000000000000" pitchFamily="65" charset="-120"/>
              <a:ea typeface="標楷體" panose="03000509000000000000" pitchFamily="65" charset="-120"/>
            </a:rPr>
            <a:t>年</a:t>
          </a:r>
          <a:r>
            <a:rPr lang="en-US" altLang="zh-TW" sz="2000" b="1" kern="1200" dirty="0" smtClean="0">
              <a:solidFill>
                <a:schemeClr val="tx1"/>
              </a:solidFill>
              <a:latin typeface="標楷體" panose="03000509000000000000" pitchFamily="65" charset="-120"/>
              <a:ea typeface="標楷體" panose="03000509000000000000" pitchFamily="65" charset="-120"/>
            </a:rPr>
            <a:t>6</a:t>
          </a:r>
          <a:r>
            <a:rPr lang="zh-TW" altLang="en-US" sz="2000" b="1" kern="1200" dirty="0" smtClean="0">
              <a:solidFill>
                <a:schemeClr val="tx1"/>
              </a:solidFill>
              <a:latin typeface="標楷體" panose="03000509000000000000" pitchFamily="65" charset="-120"/>
              <a:ea typeface="標楷體" panose="03000509000000000000" pitchFamily="65" charset="-120"/>
            </a:rPr>
            <a:t>月</a:t>
          </a:r>
          <a:r>
            <a:rPr lang="en-US" altLang="zh-TW" sz="2000" b="1" kern="1200" dirty="0" smtClean="0">
              <a:solidFill>
                <a:schemeClr val="tx1"/>
              </a:solidFill>
              <a:latin typeface="標楷體" panose="03000509000000000000" pitchFamily="65" charset="-120"/>
              <a:ea typeface="標楷體" panose="03000509000000000000" pitchFamily="65" charset="-120"/>
            </a:rPr>
            <a:t>28</a:t>
          </a:r>
          <a:r>
            <a:rPr lang="zh-TW" altLang="en-US" sz="2000" b="1" kern="1200" dirty="0" smtClean="0">
              <a:solidFill>
                <a:schemeClr val="tx1"/>
              </a:solidFill>
              <a:latin typeface="標楷體" panose="03000509000000000000" pitchFamily="65" charset="-120"/>
              <a:ea typeface="標楷體" panose="03000509000000000000" pitchFamily="65" charset="-120"/>
            </a:rPr>
            <a:t>日</a:t>
          </a:r>
          <a:r>
            <a:rPr lang="zh-TW" altLang="zh-TW" sz="2000" kern="1200" dirty="0" smtClean="0">
              <a:solidFill>
                <a:schemeClr val="tx1"/>
              </a:solidFill>
              <a:latin typeface="標楷體" panose="03000509000000000000" pitchFamily="65" charset="-120"/>
              <a:ea typeface="標楷體" panose="03000509000000000000" pitchFamily="65" charset="-120"/>
            </a:rPr>
            <a:t>前</a:t>
          </a:r>
          <a:r>
            <a:rPr lang="en-US" altLang="zh-TW" sz="2000" kern="1200" dirty="0" smtClean="0">
              <a:solidFill>
                <a:schemeClr val="tx1"/>
              </a:solidFill>
              <a:latin typeface="標楷體" panose="03000509000000000000" pitchFamily="65" charset="-120"/>
              <a:ea typeface="標楷體" panose="03000509000000000000" pitchFamily="65" charset="-120"/>
            </a:rPr>
            <a:t>:</a:t>
          </a:r>
        </a:p>
        <a:p>
          <a:pPr lvl="0" algn="ctr" defTabSz="889000">
            <a:lnSpc>
              <a:spcPct val="90000"/>
            </a:lnSpc>
            <a:spcBef>
              <a:spcPct val="0"/>
            </a:spcBef>
            <a:spcAft>
              <a:spcPct val="35000"/>
            </a:spcAft>
          </a:pPr>
          <a:r>
            <a:rPr lang="zh-TW" altLang="zh-TW" sz="2000" kern="1200" dirty="0" smtClean="0">
              <a:solidFill>
                <a:schemeClr val="tx1"/>
              </a:solidFill>
              <a:latin typeface="標楷體" panose="03000509000000000000" pitchFamily="65" charset="-120"/>
              <a:ea typeface="標楷體" panose="03000509000000000000" pitchFamily="65" charset="-120"/>
            </a:rPr>
            <a:t>通知學校抽換</a:t>
          </a:r>
          <a:endParaRPr lang="en-US" altLang="zh-TW" sz="2000" kern="1200" dirty="0" smtClean="0">
            <a:solidFill>
              <a:schemeClr val="tx1"/>
            </a:solidFill>
            <a:latin typeface="標楷體" panose="03000509000000000000" pitchFamily="65" charset="-120"/>
            <a:ea typeface="標楷體" panose="03000509000000000000" pitchFamily="65" charset="-120"/>
          </a:endParaRPr>
        </a:p>
        <a:p>
          <a:pPr lvl="0" algn="ctr" defTabSz="889000">
            <a:lnSpc>
              <a:spcPct val="90000"/>
            </a:lnSpc>
            <a:spcBef>
              <a:spcPct val="0"/>
            </a:spcBef>
            <a:spcAft>
              <a:spcPct val="35000"/>
            </a:spcAft>
          </a:pPr>
          <a:r>
            <a:rPr lang="zh-TW" altLang="zh-TW" sz="2000" kern="1200" dirty="0" smtClean="0">
              <a:solidFill>
                <a:schemeClr val="tx1"/>
              </a:solidFill>
              <a:latin typeface="標楷體" panose="03000509000000000000" pitchFamily="65" charset="-120"/>
              <a:ea typeface="標楷體" panose="03000509000000000000" pitchFamily="65" charset="-120"/>
            </a:rPr>
            <a:t>需修正部分</a:t>
          </a:r>
          <a:endParaRPr lang="zh-TW" altLang="en-US" sz="2000" kern="1200" dirty="0"/>
        </a:p>
      </dsp:txBody>
      <dsp:txXfrm>
        <a:off x="8261107" y="3159394"/>
        <a:ext cx="2662293" cy="1558584"/>
      </dsp:txXfrm>
    </dsp:sp>
    <dsp:sp modelId="{F8827AE6-2867-4D7B-A216-19359223E75D}">
      <dsp:nvSpPr>
        <dsp:cNvPr id="0" name=""/>
        <dsp:cNvSpPr/>
      </dsp:nvSpPr>
      <dsp:spPr>
        <a:xfrm rot="10800000">
          <a:off x="7384835" y="3596536"/>
          <a:ext cx="584965" cy="68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10800000">
        <a:off x="7560324" y="3733396"/>
        <a:ext cx="409476" cy="410579"/>
      </dsp:txXfrm>
    </dsp:sp>
    <dsp:sp modelId="{12F72C37-9347-49B5-A232-50FD57F6524C}">
      <dsp:nvSpPr>
        <dsp:cNvPr id="0" name=""/>
        <dsp:cNvSpPr/>
      </dsp:nvSpPr>
      <dsp:spPr>
        <a:xfrm>
          <a:off x="4349634" y="3110904"/>
          <a:ext cx="2759273" cy="1655564"/>
        </a:xfrm>
        <a:prstGeom prst="roundRect">
          <a:avLst>
            <a:gd name="adj" fmla="val 10000"/>
          </a:avLst>
        </a:prstGeom>
        <a:solidFill>
          <a:schemeClr val="tx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b="1" kern="1200" dirty="0" smtClean="0">
              <a:solidFill>
                <a:schemeClr val="tx1"/>
              </a:solidFill>
              <a:latin typeface="標楷體" panose="03000509000000000000" pitchFamily="65" charset="-120"/>
              <a:ea typeface="標楷體" panose="03000509000000000000" pitchFamily="65" charset="-120"/>
            </a:rPr>
            <a:t>108</a:t>
          </a:r>
          <a:r>
            <a:rPr lang="zh-TW" altLang="en-US" sz="2400" b="1" kern="1200" dirty="0" smtClean="0">
              <a:solidFill>
                <a:schemeClr val="tx1"/>
              </a:solidFill>
              <a:latin typeface="標楷體" panose="03000509000000000000" pitchFamily="65" charset="-120"/>
              <a:ea typeface="標楷體" panose="03000509000000000000" pitchFamily="65" charset="-120"/>
            </a:rPr>
            <a:t>年</a:t>
          </a:r>
          <a:r>
            <a:rPr lang="en-US" altLang="zh-TW" sz="2400" b="1" kern="1200" dirty="0" smtClean="0">
              <a:solidFill>
                <a:schemeClr val="tx1"/>
              </a:solidFill>
              <a:latin typeface="標楷體" panose="03000509000000000000" pitchFamily="65" charset="-120"/>
              <a:ea typeface="標楷體" panose="03000509000000000000" pitchFamily="65" charset="-120"/>
            </a:rPr>
            <a:t>8</a:t>
          </a:r>
          <a:r>
            <a:rPr lang="zh-TW" altLang="en-US" sz="2400" b="1" kern="1200" dirty="0" smtClean="0">
              <a:solidFill>
                <a:schemeClr val="tx1"/>
              </a:solidFill>
              <a:latin typeface="標楷體" panose="03000509000000000000" pitchFamily="65" charset="-120"/>
              <a:ea typeface="標楷體" panose="03000509000000000000" pitchFamily="65" charset="-120"/>
            </a:rPr>
            <a:t>月</a:t>
          </a:r>
          <a:r>
            <a:rPr lang="zh-TW" altLang="zh-TW" sz="2400" kern="1200" dirty="0" smtClean="0">
              <a:solidFill>
                <a:schemeClr val="tx1"/>
              </a:solidFill>
              <a:latin typeface="標楷體" panose="03000509000000000000" pitchFamily="65" charset="-120"/>
              <a:ea typeface="標楷體" panose="03000509000000000000" pitchFamily="65" charset="-120"/>
            </a:rPr>
            <a:t>前</a:t>
          </a:r>
          <a:r>
            <a:rPr lang="en-US" altLang="zh-TW" sz="2400" kern="1200" dirty="0" smtClean="0">
              <a:solidFill>
                <a:schemeClr val="tx1"/>
              </a:solidFill>
              <a:latin typeface="標楷體" panose="03000509000000000000" pitchFamily="65" charset="-120"/>
              <a:ea typeface="標楷體" panose="03000509000000000000" pitchFamily="65" charset="-120"/>
            </a:rPr>
            <a:t>:</a:t>
          </a:r>
        </a:p>
        <a:p>
          <a:pPr lvl="0" algn="ctr" defTabSz="1066800">
            <a:lnSpc>
              <a:spcPct val="90000"/>
            </a:lnSpc>
            <a:spcBef>
              <a:spcPct val="0"/>
            </a:spcBef>
            <a:spcAft>
              <a:spcPct val="35000"/>
            </a:spcAft>
          </a:pPr>
          <a:r>
            <a:rPr lang="zh-TW" altLang="zh-TW" sz="2400" kern="1200" dirty="0" smtClean="0">
              <a:solidFill>
                <a:schemeClr val="tx1"/>
              </a:solidFill>
              <a:latin typeface="標楷體" panose="03000509000000000000" pitchFamily="65" charset="-120"/>
              <a:ea typeface="標楷體" panose="03000509000000000000" pitchFamily="65" charset="-120"/>
            </a:rPr>
            <a:t>教育處發文同意</a:t>
          </a:r>
          <a:endParaRPr lang="en-US" altLang="zh-TW" sz="2400" kern="1200" dirty="0" smtClean="0">
            <a:solidFill>
              <a:schemeClr val="tx1"/>
            </a:solidFill>
            <a:latin typeface="標楷體" panose="03000509000000000000" pitchFamily="65" charset="-120"/>
            <a:ea typeface="標楷體" panose="03000509000000000000" pitchFamily="65" charset="-120"/>
          </a:endParaRPr>
        </a:p>
        <a:p>
          <a:pPr lvl="0" algn="ctr" defTabSz="1066800">
            <a:lnSpc>
              <a:spcPct val="90000"/>
            </a:lnSpc>
            <a:spcBef>
              <a:spcPct val="0"/>
            </a:spcBef>
            <a:spcAft>
              <a:spcPct val="35000"/>
            </a:spcAft>
          </a:pPr>
          <a:r>
            <a:rPr lang="zh-TW" altLang="zh-TW" sz="2400" kern="1200" dirty="0" smtClean="0">
              <a:solidFill>
                <a:schemeClr val="tx1"/>
              </a:solidFill>
              <a:latin typeface="標楷體" panose="03000509000000000000" pitchFamily="65" charset="-120"/>
              <a:ea typeface="標楷體" panose="03000509000000000000" pitchFamily="65" charset="-120"/>
            </a:rPr>
            <a:t>備查</a:t>
          </a:r>
          <a:endParaRPr lang="zh-TW" altLang="en-US" sz="2400" kern="1200" dirty="0"/>
        </a:p>
      </dsp:txBody>
      <dsp:txXfrm>
        <a:off x="4398124" y="3159394"/>
        <a:ext cx="2662293" cy="1558584"/>
      </dsp:txXfrm>
    </dsp:sp>
    <dsp:sp modelId="{754C92CB-C7AF-4BC7-9A92-053CE8AD3737}">
      <dsp:nvSpPr>
        <dsp:cNvPr id="0" name=""/>
        <dsp:cNvSpPr/>
      </dsp:nvSpPr>
      <dsp:spPr>
        <a:xfrm rot="10800000">
          <a:off x="3521852" y="3596536"/>
          <a:ext cx="584965" cy="68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zh-TW" altLang="en-US" sz="2900" kern="1200"/>
        </a:p>
      </dsp:txBody>
      <dsp:txXfrm rot="10800000">
        <a:off x="3697341" y="3733396"/>
        <a:ext cx="409476" cy="410579"/>
      </dsp:txXfrm>
    </dsp:sp>
    <dsp:sp modelId="{292DD4DB-C6E7-49AC-B609-4D58AE9F1DC9}">
      <dsp:nvSpPr>
        <dsp:cNvPr id="0" name=""/>
        <dsp:cNvSpPr/>
      </dsp:nvSpPr>
      <dsp:spPr>
        <a:xfrm>
          <a:off x="909" y="3110904"/>
          <a:ext cx="3245015" cy="165556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smtClean="0"/>
            <a:t>108</a:t>
          </a:r>
          <a:r>
            <a:rPr lang="zh-TW" altLang="en-US" sz="2800" b="1" kern="1200" dirty="0" smtClean="0"/>
            <a:t>年</a:t>
          </a:r>
          <a:r>
            <a:rPr lang="en-US" altLang="zh-TW" sz="2800" b="1" kern="1200" dirty="0" smtClean="0"/>
            <a:t>8</a:t>
          </a:r>
          <a:r>
            <a:rPr lang="zh-TW" altLang="en-US" sz="2800" b="1" kern="1200" dirty="0" smtClean="0"/>
            <a:t>月</a:t>
          </a:r>
          <a:r>
            <a:rPr lang="en-US" altLang="zh-TW" sz="2800" b="1" kern="1200" dirty="0" smtClean="0"/>
            <a:t>23</a:t>
          </a:r>
          <a:r>
            <a:rPr lang="zh-TW" altLang="en-US" sz="2800" b="1" kern="1200" dirty="0" smtClean="0"/>
            <a:t>日</a:t>
          </a:r>
          <a:r>
            <a:rPr lang="zh-TW" altLang="zh-TW" sz="2800" kern="1200" dirty="0" smtClean="0"/>
            <a:t>前</a:t>
          </a:r>
          <a:r>
            <a:rPr lang="en-US" altLang="zh-TW" sz="2800" kern="1200" dirty="0" smtClean="0"/>
            <a:t>:</a:t>
          </a:r>
        </a:p>
        <a:p>
          <a:pPr lvl="0" algn="l" defTabSz="1244600">
            <a:lnSpc>
              <a:spcPct val="90000"/>
            </a:lnSpc>
            <a:spcBef>
              <a:spcPct val="0"/>
            </a:spcBef>
            <a:spcAft>
              <a:spcPct val="35000"/>
            </a:spcAft>
          </a:pPr>
          <a:r>
            <a:rPr lang="zh-TW" altLang="zh-TW" sz="1700" kern="1200" dirty="0" smtClean="0">
              <a:latin typeface="標楷體" panose="03000509000000000000" pitchFamily="65" charset="-120"/>
              <a:ea typeface="標楷體" panose="03000509000000000000" pitchFamily="65" charset="-120"/>
            </a:rPr>
            <a:t>學校課程計畫電子檔案上傳至各校網站，以供各校觀摩及家長查詢</a:t>
          </a:r>
          <a:endParaRPr lang="zh-TW" altLang="en-US" sz="1700" kern="1200" dirty="0">
            <a:latin typeface="標楷體" panose="03000509000000000000" pitchFamily="65" charset="-120"/>
            <a:ea typeface="標楷體" panose="03000509000000000000" pitchFamily="65" charset="-120"/>
          </a:endParaRPr>
        </a:p>
      </dsp:txBody>
      <dsp:txXfrm>
        <a:off x="49399" y="3159394"/>
        <a:ext cx="3148035" cy="155858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578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19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619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405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873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42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58257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68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4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359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066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046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35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505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3084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58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544722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cirn.moe.edu.tw/Facet/Home/index.aspx?HtmlName=Home&amp;ToUr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__1.docx"/></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__2.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49300" y="495300"/>
            <a:ext cx="11137285" cy="1168400"/>
          </a:xfrm>
        </p:spPr>
        <p:txBody>
          <a:bodyPr/>
          <a:lstStyle/>
          <a:p>
            <a:pPr algn="ctr"/>
            <a:r>
              <a:rPr lang="zh-TW" altLang="en-US" sz="5000" dirty="0" smtClean="0">
                <a:solidFill>
                  <a:schemeClr val="tx1"/>
                </a:solidFill>
                <a:latin typeface="標楷體" panose="03000509000000000000" pitchFamily="65" charset="-120"/>
                <a:ea typeface="標楷體" panose="03000509000000000000" pitchFamily="65" charset="-120"/>
              </a:rPr>
              <a:t>嘉義縣</a:t>
            </a:r>
            <a:r>
              <a:rPr lang="en-US" altLang="zh-TW" sz="5000" dirty="0" smtClean="0">
                <a:solidFill>
                  <a:schemeClr val="tx1"/>
                </a:solidFill>
                <a:latin typeface="標楷體" panose="03000509000000000000" pitchFamily="65" charset="-120"/>
                <a:ea typeface="標楷體" panose="03000509000000000000" pitchFamily="65" charset="-120"/>
              </a:rPr>
              <a:t>108</a:t>
            </a:r>
            <a:r>
              <a:rPr lang="zh-TW" altLang="en-US" sz="5000" dirty="0" smtClean="0">
                <a:solidFill>
                  <a:schemeClr val="tx1"/>
                </a:solidFill>
                <a:latin typeface="標楷體" panose="03000509000000000000" pitchFamily="65" charset="-120"/>
                <a:ea typeface="標楷體" panose="03000509000000000000" pitchFamily="65" charset="-120"/>
              </a:rPr>
              <a:t>學年度課程計畫備查說明會</a:t>
            </a:r>
            <a:endParaRPr lang="zh-TW" altLang="en-US" sz="5000" dirty="0">
              <a:solidFill>
                <a:schemeClr val="tx1"/>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2087033" y="2831633"/>
            <a:ext cx="7285567" cy="2476967"/>
          </a:xfrm>
        </p:spPr>
        <p:txBody>
          <a:bodyPr>
            <a:noAutofit/>
          </a:bodyPr>
          <a:lstStyle/>
          <a:p>
            <a:pPr algn="ctr"/>
            <a:r>
              <a:rPr lang="zh-TW" altLang="en-US" sz="5000" dirty="0" smtClean="0">
                <a:solidFill>
                  <a:schemeClr val="tx1"/>
                </a:solidFill>
                <a:latin typeface="標楷體" panose="03000509000000000000" pitchFamily="65" charset="-120"/>
                <a:ea typeface="標楷體" panose="03000509000000000000" pitchFamily="65" charset="-120"/>
              </a:rPr>
              <a:t>教發科 許秀卿</a:t>
            </a:r>
            <a:endParaRPr lang="en-US" altLang="zh-TW" sz="5000" dirty="0" smtClean="0">
              <a:solidFill>
                <a:schemeClr val="tx1"/>
              </a:solidFill>
              <a:latin typeface="標楷體" panose="03000509000000000000" pitchFamily="65" charset="-120"/>
              <a:ea typeface="標楷體" panose="03000509000000000000" pitchFamily="65" charset="-120"/>
            </a:endParaRPr>
          </a:p>
          <a:p>
            <a:pPr algn="ctr"/>
            <a:r>
              <a:rPr lang="zh-TW" altLang="en-US" sz="5000" dirty="0" smtClean="0">
                <a:solidFill>
                  <a:schemeClr val="tx1"/>
                </a:solidFill>
                <a:latin typeface="標楷體" panose="03000509000000000000" pitchFamily="65" charset="-120"/>
                <a:ea typeface="標楷體" panose="03000509000000000000" pitchFamily="65" charset="-120"/>
              </a:rPr>
              <a:t>特幼科</a:t>
            </a:r>
            <a:r>
              <a:rPr lang="zh-TW" altLang="en-US" sz="5000" dirty="0">
                <a:solidFill>
                  <a:schemeClr val="tx1"/>
                </a:solidFill>
                <a:latin typeface="標楷體" panose="03000509000000000000" pitchFamily="65" charset="-120"/>
                <a:ea typeface="標楷體" panose="03000509000000000000" pitchFamily="65" charset="-120"/>
              </a:rPr>
              <a:t> </a:t>
            </a:r>
            <a:r>
              <a:rPr lang="zh-TW" altLang="en-US" sz="5000" dirty="0" smtClean="0">
                <a:solidFill>
                  <a:schemeClr val="tx1"/>
                </a:solidFill>
                <a:latin typeface="標楷體" panose="03000509000000000000" pitchFamily="65" charset="-120"/>
                <a:ea typeface="標楷體" panose="03000509000000000000" pitchFamily="65" charset="-120"/>
              </a:rPr>
              <a:t>黃瓊慧</a:t>
            </a:r>
            <a:endParaRPr lang="en-US" altLang="zh-TW" sz="5000" dirty="0" smtClean="0">
              <a:solidFill>
                <a:schemeClr val="tx1"/>
              </a:solidFill>
              <a:latin typeface="標楷體" panose="03000509000000000000" pitchFamily="65" charset="-120"/>
              <a:ea typeface="標楷體" panose="03000509000000000000" pitchFamily="65" charset="-120"/>
            </a:endParaRPr>
          </a:p>
          <a:p>
            <a:pPr algn="ctr"/>
            <a:r>
              <a:rPr lang="zh-TW" altLang="en-US" sz="5000" dirty="0">
                <a:solidFill>
                  <a:schemeClr val="tx1"/>
                </a:solidFill>
                <a:latin typeface="標楷體" panose="03000509000000000000" pitchFamily="65" charset="-120"/>
                <a:ea typeface="標楷體" panose="03000509000000000000" pitchFamily="65" charset="-120"/>
              </a:rPr>
              <a:t>特幼</a:t>
            </a:r>
            <a:r>
              <a:rPr lang="zh-TW" altLang="en-US" sz="5000" dirty="0" smtClean="0">
                <a:solidFill>
                  <a:schemeClr val="tx1"/>
                </a:solidFill>
                <a:latin typeface="標楷體" panose="03000509000000000000" pitchFamily="65" charset="-120"/>
                <a:ea typeface="標楷體" panose="03000509000000000000" pitchFamily="65" charset="-120"/>
              </a:rPr>
              <a:t>科 陳建至</a:t>
            </a:r>
            <a:endParaRPr lang="en-US" altLang="zh-TW" sz="5000" dirty="0" smtClean="0">
              <a:solidFill>
                <a:schemeClr val="tx1"/>
              </a:solidFill>
              <a:latin typeface="標楷體" panose="03000509000000000000" pitchFamily="65" charset="-120"/>
              <a:ea typeface="標楷體" panose="03000509000000000000" pitchFamily="65" charset="-120"/>
            </a:endParaRPr>
          </a:p>
          <a:p>
            <a:pPr algn="ctr"/>
            <a:endParaRPr lang="en-US" altLang="zh-TW" sz="5000" dirty="0">
              <a:solidFill>
                <a:schemeClr val="tx1"/>
              </a:solidFill>
              <a:latin typeface="標楷體" panose="03000509000000000000" pitchFamily="65" charset="-120"/>
              <a:ea typeface="標楷體" panose="03000509000000000000" pitchFamily="65" charset="-120"/>
            </a:endParaRPr>
          </a:p>
          <a:p>
            <a:pPr algn="ctr"/>
            <a:endParaRPr lang="zh-TW" altLang="en-US" sz="5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5455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54213" y="370110"/>
            <a:ext cx="8911687" cy="1280890"/>
          </a:xfrm>
        </p:spPr>
        <p:txBody>
          <a:bodyPr>
            <a:normAutofit/>
          </a:bodyPr>
          <a:lstStyle/>
          <a:p>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若選擇全校同步實施彈性學習課程</a:t>
            </a:r>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998923933"/>
              </p:ext>
            </p:extLst>
          </p:nvPr>
        </p:nvGraphicFramePr>
        <p:xfrm>
          <a:off x="749303" y="1765300"/>
          <a:ext cx="10579100" cy="4076699"/>
        </p:xfrm>
        <a:graphic>
          <a:graphicData uri="http://schemas.openxmlformats.org/drawingml/2006/table">
            <a:tbl>
              <a:tblPr firstRow="1" bandRow="1">
                <a:tableStyleId>{5C22544A-7EE6-4342-B048-85BDC9FD1C3A}</a:tableStyleId>
              </a:tblPr>
              <a:tblGrid>
                <a:gridCol w="1511300">
                  <a:extLst>
                    <a:ext uri="{9D8B030D-6E8A-4147-A177-3AD203B41FA5}">
                      <a16:colId xmlns:a16="http://schemas.microsoft.com/office/drawing/2014/main" xmlns="" val="20000"/>
                    </a:ext>
                  </a:extLst>
                </a:gridCol>
                <a:gridCol w="1511300">
                  <a:extLst>
                    <a:ext uri="{9D8B030D-6E8A-4147-A177-3AD203B41FA5}">
                      <a16:colId xmlns:a16="http://schemas.microsoft.com/office/drawing/2014/main" xmlns="" val="20001"/>
                    </a:ext>
                  </a:extLst>
                </a:gridCol>
                <a:gridCol w="1511300">
                  <a:extLst>
                    <a:ext uri="{9D8B030D-6E8A-4147-A177-3AD203B41FA5}">
                      <a16:colId xmlns:a16="http://schemas.microsoft.com/office/drawing/2014/main" xmlns="" val="20002"/>
                    </a:ext>
                  </a:extLst>
                </a:gridCol>
                <a:gridCol w="1511300">
                  <a:extLst>
                    <a:ext uri="{9D8B030D-6E8A-4147-A177-3AD203B41FA5}">
                      <a16:colId xmlns:a16="http://schemas.microsoft.com/office/drawing/2014/main" xmlns="" val="20003"/>
                    </a:ext>
                  </a:extLst>
                </a:gridCol>
                <a:gridCol w="1511300">
                  <a:extLst>
                    <a:ext uri="{9D8B030D-6E8A-4147-A177-3AD203B41FA5}">
                      <a16:colId xmlns:a16="http://schemas.microsoft.com/office/drawing/2014/main" xmlns="" val="20004"/>
                    </a:ext>
                  </a:extLst>
                </a:gridCol>
                <a:gridCol w="1511300">
                  <a:extLst>
                    <a:ext uri="{9D8B030D-6E8A-4147-A177-3AD203B41FA5}">
                      <a16:colId xmlns:a16="http://schemas.microsoft.com/office/drawing/2014/main" xmlns="" val="20005"/>
                    </a:ext>
                  </a:extLst>
                </a:gridCol>
                <a:gridCol w="1511300">
                  <a:extLst>
                    <a:ext uri="{9D8B030D-6E8A-4147-A177-3AD203B41FA5}">
                      <a16:colId xmlns:a16="http://schemas.microsoft.com/office/drawing/2014/main" xmlns="" val="20006"/>
                    </a:ext>
                  </a:extLst>
                </a:gridCol>
              </a:tblGrid>
              <a:tr h="1932918">
                <a:tc>
                  <a:txBody>
                    <a:bodyPr/>
                    <a:lstStyle/>
                    <a:p>
                      <a:r>
                        <a:rPr lang="zh-TW" altLang="en-US" sz="2600" dirty="0" smtClean="0">
                          <a:latin typeface="標楷體" panose="03000509000000000000" pitchFamily="65" charset="-120"/>
                          <a:ea typeface="標楷體" panose="03000509000000000000" pitchFamily="65" charset="-120"/>
                        </a:rPr>
                        <a:t>      年級</a:t>
                      </a:r>
                      <a:endParaRPr lang="en-US" altLang="zh-TW" sz="2600" dirty="0" smtClean="0">
                        <a:latin typeface="標楷體" panose="03000509000000000000" pitchFamily="65" charset="-120"/>
                        <a:ea typeface="標楷體" panose="03000509000000000000" pitchFamily="65" charset="-120"/>
                      </a:endParaRPr>
                    </a:p>
                    <a:p>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項目節數</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zh-TW" altLang="en-US" sz="2600" dirty="0" smtClean="0">
                          <a:latin typeface="標楷體" panose="03000509000000000000" pitchFamily="65" charset="-120"/>
                          <a:ea typeface="標楷體" panose="03000509000000000000" pitchFamily="65" charset="-120"/>
                        </a:rPr>
                        <a:t>一年級</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zh-TW" altLang="en-US" sz="2600" dirty="0" smtClean="0">
                          <a:latin typeface="標楷體" panose="03000509000000000000" pitchFamily="65" charset="-120"/>
                          <a:ea typeface="標楷體" panose="03000509000000000000" pitchFamily="65" charset="-120"/>
                        </a:rPr>
                        <a:t>二年級</a:t>
                      </a:r>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三年級</a:t>
                      </a:r>
                    </a:p>
                    <a:p>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四年級</a:t>
                      </a:r>
                    </a:p>
                    <a:p>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五年級</a:t>
                      </a:r>
                    </a:p>
                    <a:p>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六年級</a:t>
                      </a:r>
                    </a:p>
                    <a:p>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0"/>
                  </a:ext>
                </a:extLst>
              </a:tr>
              <a:tr h="562303">
                <a:tc>
                  <a:txBody>
                    <a:bodyPr/>
                    <a:lstStyle/>
                    <a:p>
                      <a:r>
                        <a:rPr lang="zh-TW" altLang="en-US" sz="2600" dirty="0" smtClean="0">
                          <a:latin typeface="標楷體" panose="03000509000000000000" pitchFamily="65" charset="-120"/>
                          <a:ea typeface="標楷體" panose="03000509000000000000" pitchFamily="65" charset="-120"/>
                        </a:rPr>
                        <a:t>領域學習</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20</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20</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25</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25</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27</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27</a:t>
                      </a:r>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1"/>
                  </a:ext>
                </a:extLst>
              </a:tr>
              <a:tr h="1019175">
                <a:tc>
                  <a:txBody>
                    <a:bodyPr/>
                    <a:lstStyle/>
                    <a:p>
                      <a:r>
                        <a:rPr lang="zh-TW" altLang="en-US" sz="2600" dirty="0" smtClean="0">
                          <a:latin typeface="標楷體" panose="03000509000000000000" pitchFamily="65" charset="-120"/>
                          <a:ea typeface="標楷體" panose="03000509000000000000" pitchFamily="65" charset="-120"/>
                        </a:rPr>
                        <a:t>彈性學習節</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課程</a:t>
                      </a:r>
                      <a:r>
                        <a:rPr lang="en-US" altLang="zh-TW" sz="2600" dirty="0" smtClean="0">
                          <a:latin typeface="標楷體" panose="03000509000000000000" pitchFamily="65" charset="-120"/>
                          <a:ea typeface="標楷體" panose="03000509000000000000" pitchFamily="65" charset="-120"/>
                        </a:rPr>
                        <a:t>)</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solidFill>
                      <a:srgbClr val="FF0000"/>
                    </a:solidFill>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solidFill>
                      <a:srgbClr val="FF0000"/>
                    </a:solidFill>
                  </a:tcPr>
                </a:tc>
                <a:extLst>
                  <a:ext uri="{0D108BD9-81ED-4DB2-BD59-A6C34878D82A}">
                    <a16:rowId xmlns:a16="http://schemas.microsoft.com/office/drawing/2014/main" xmlns="" val="10002"/>
                  </a:ext>
                </a:extLst>
              </a:tr>
              <a:tr h="562303">
                <a:tc>
                  <a:txBody>
                    <a:bodyPr/>
                    <a:lstStyle/>
                    <a:p>
                      <a:r>
                        <a:rPr lang="zh-TW" altLang="en-US" sz="2600" dirty="0" smtClean="0">
                          <a:latin typeface="標楷體" panose="03000509000000000000" pitchFamily="65" charset="-120"/>
                          <a:ea typeface="標楷體" panose="03000509000000000000" pitchFamily="65" charset="-120"/>
                        </a:rPr>
                        <a:t>總節數</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22-24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22-24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28-31</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28-31</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30-33</a:t>
                      </a:r>
                      <a:endParaRPr lang="zh-TW" altLang="en-US" sz="2600" dirty="0">
                        <a:latin typeface="標楷體" panose="03000509000000000000" pitchFamily="65" charset="-120"/>
                        <a:ea typeface="標楷體" panose="03000509000000000000" pitchFamily="65" charset="-120"/>
                      </a:endParaRPr>
                    </a:p>
                  </a:txBody>
                  <a:tcPr>
                    <a:solidFill>
                      <a:srgbClr val="FF0000"/>
                    </a:solidFill>
                  </a:tcPr>
                </a:tc>
                <a:tc>
                  <a:txBody>
                    <a:bodyPr/>
                    <a:lstStyle/>
                    <a:p>
                      <a:r>
                        <a:rPr lang="en-US" altLang="zh-TW" sz="2600" dirty="0" smtClean="0">
                          <a:latin typeface="標楷體" panose="03000509000000000000" pitchFamily="65" charset="-120"/>
                          <a:ea typeface="標楷體" panose="03000509000000000000" pitchFamily="65" charset="-120"/>
                        </a:rPr>
                        <a:t>30-33</a:t>
                      </a:r>
                      <a:endParaRPr lang="zh-TW" altLang="en-US" sz="2600" dirty="0">
                        <a:latin typeface="標楷體" panose="03000509000000000000" pitchFamily="65" charset="-120"/>
                        <a:ea typeface="標楷體" panose="03000509000000000000" pitchFamily="65" charset="-120"/>
                      </a:endParaRPr>
                    </a:p>
                  </a:txBody>
                  <a:tcPr>
                    <a:solidFill>
                      <a:srgbClr val="FF0000"/>
                    </a:solidFill>
                  </a:tcPr>
                </a:tc>
                <a:extLst>
                  <a:ext uri="{0D108BD9-81ED-4DB2-BD59-A6C34878D82A}">
                    <a16:rowId xmlns:a16="http://schemas.microsoft.com/office/drawing/2014/main" xmlns="" val="10003"/>
                  </a:ext>
                </a:extLst>
              </a:tr>
            </a:tbl>
          </a:graphicData>
        </a:graphic>
      </p:graphicFrame>
      <p:cxnSp>
        <p:nvCxnSpPr>
          <p:cNvPr id="9" name="直線接點 8"/>
          <p:cNvCxnSpPr/>
          <p:nvPr/>
        </p:nvCxnSpPr>
        <p:spPr>
          <a:xfrm>
            <a:off x="1954213" y="1905000"/>
            <a:ext cx="1208087" cy="850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23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2900" y="0"/>
            <a:ext cx="9486900" cy="1673350"/>
          </a:xfrm>
        </p:spPr>
        <p:txBody>
          <a:bodyPr>
            <a:normAutofit fontScale="90000"/>
          </a:bodyPr>
          <a:lstStyle/>
          <a:p>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若</a:t>
            </a:r>
            <a:r>
              <a:rPr lang="zh-TW" altLang="en-US" dirty="0">
                <a:latin typeface="標楷體" panose="03000509000000000000" pitchFamily="65" charset="-120"/>
                <a:ea typeface="標楷體" panose="03000509000000000000" pitchFamily="65" charset="-120"/>
              </a:rPr>
              <a:t>選擇</a:t>
            </a:r>
            <a:r>
              <a:rPr lang="zh-TW" altLang="en-US" dirty="0" smtClean="0">
                <a:latin typeface="標楷體" panose="03000509000000000000" pitchFamily="65" charset="-120"/>
                <a:ea typeface="標楷體" panose="03000509000000000000" pitchFamily="65" charset="-120"/>
              </a:rPr>
              <a:t>分</a:t>
            </a:r>
            <a:r>
              <a:rPr lang="zh-TW" altLang="en-US" dirty="0">
                <a:latin typeface="標楷體" panose="03000509000000000000" pitchFamily="65" charset="-120"/>
                <a:ea typeface="標楷體" panose="03000509000000000000" pitchFamily="65" charset="-120"/>
              </a:rPr>
              <a:t>年段</a:t>
            </a:r>
            <a:r>
              <a:rPr lang="zh-TW" altLang="en-US" dirty="0" smtClean="0">
                <a:latin typeface="標楷體" panose="03000509000000000000" pitchFamily="65" charset="-120"/>
                <a:ea typeface="標楷體" panose="03000509000000000000" pitchFamily="65" charset="-120"/>
              </a:rPr>
              <a:t>實施</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三學年全校逐步完成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r>
            <a:br>
              <a:rPr lang="zh-TW" altLang="en-US"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a:xfrm>
            <a:off x="1155700" y="1673350"/>
            <a:ext cx="10337800" cy="3111499"/>
          </a:xfrm>
        </p:spPr>
        <p:txBody>
          <a:bodyPr>
            <a:normAutofit fontScale="85000" lnSpcReduction="10000"/>
          </a:bodyPr>
          <a:lstStyle/>
          <a:p>
            <a:r>
              <a:rPr lang="en-US" altLang="zh-TW" sz="5000" dirty="0" smtClean="0">
                <a:latin typeface="標楷體" panose="03000509000000000000" pitchFamily="65" charset="-120"/>
                <a:ea typeface="標楷體" panose="03000509000000000000" pitchFamily="65" charset="-120"/>
              </a:rPr>
              <a:t>108</a:t>
            </a:r>
            <a:r>
              <a:rPr lang="zh-TW" altLang="en-US" sz="5000" dirty="0" smtClean="0">
                <a:latin typeface="標楷體" panose="03000509000000000000" pitchFamily="65" charset="-120"/>
                <a:ea typeface="標楷體" panose="03000509000000000000" pitchFamily="65" charset="-120"/>
              </a:rPr>
              <a:t>學年度</a:t>
            </a:r>
            <a:r>
              <a:rPr lang="en-US" altLang="zh-TW" sz="5000" dirty="0" smtClean="0">
                <a:latin typeface="標楷體" panose="03000509000000000000" pitchFamily="65" charset="-120"/>
                <a:ea typeface="標楷體" panose="03000509000000000000" pitchFamily="65" charset="-120"/>
              </a:rPr>
              <a:t>:</a:t>
            </a:r>
          </a:p>
          <a:p>
            <a:r>
              <a:rPr lang="zh-TW" altLang="en-US" sz="5000" dirty="0" smtClean="0">
                <a:latin typeface="標楷體" panose="03000509000000000000" pitchFamily="65" charset="-120"/>
                <a:ea typeface="標楷體" panose="03000509000000000000" pitchFamily="65" charset="-120"/>
              </a:rPr>
              <a:t>一、二年級</a:t>
            </a:r>
            <a:r>
              <a:rPr lang="zh-TW" altLang="en-US" sz="5000" dirty="0">
                <a:solidFill>
                  <a:srgbClr val="00B050"/>
                </a:solidFill>
                <a:latin typeface="標楷體" panose="03000509000000000000" pitchFamily="65" charset="-120"/>
                <a:ea typeface="標楷體" panose="03000509000000000000" pitchFamily="65" charset="-120"/>
              </a:rPr>
              <a:t>彈性學習課程</a:t>
            </a:r>
            <a:r>
              <a:rPr lang="zh-TW" altLang="en-US" sz="5000" dirty="0">
                <a:solidFill>
                  <a:srgbClr val="FF0000"/>
                </a:solidFill>
                <a:latin typeface="標楷體" panose="03000509000000000000" pitchFamily="65" charset="-120"/>
                <a:ea typeface="標楷體" panose="03000509000000000000" pitchFamily="65" charset="-120"/>
              </a:rPr>
              <a:t>節數請</a:t>
            </a:r>
            <a:r>
              <a:rPr lang="zh-TW" altLang="en-US" sz="5000" dirty="0" smtClean="0">
                <a:solidFill>
                  <a:srgbClr val="FF0000"/>
                </a:solidFill>
                <a:latin typeface="標楷體" panose="03000509000000000000" pitchFamily="65" charset="-120"/>
                <a:ea typeface="標楷體" panose="03000509000000000000" pitchFamily="65" charset="-120"/>
              </a:rPr>
              <a:t>規劃</a:t>
            </a:r>
            <a:r>
              <a:rPr lang="en-US" altLang="zh-TW" sz="5000" dirty="0" smtClean="0">
                <a:solidFill>
                  <a:srgbClr val="FF0000"/>
                </a:solidFill>
                <a:latin typeface="標楷體" panose="03000509000000000000" pitchFamily="65" charset="-120"/>
                <a:ea typeface="標楷體" panose="03000509000000000000" pitchFamily="65" charset="-120"/>
              </a:rPr>
              <a:t>2~4</a:t>
            </a:r>
            <a:r>
              <a:rPr lang="zh-TW" altLang="en-US" sz="5000" dirty="0" smtClean="0">
                <a:solidFill>
                  <a:srgbClr val="FF0000"/>
                </a:solidFill>
                <a:latin typeface="標楷體" panose="03000509000000000000" pitchFamily="65" charset="-120"/>
                <a:ea typeface="標楷體" panose="03000509000000000000" pitchFamily="65" charset="-120"/>
              </a:rPr>
              <a:t>節</a:t>
            </a:r>
            <a:endParaRPr lang="en-US" altLang="zh-TW" sz="5000" dirty="0" smtClean="0">
              <a:solidFill>
                <a:srgbClr val="FF0000"/>
              </a:solidFill>
              <a:latin typeface="標楷體" panose="03000509000000000000" pitchFamily="65" charset="-120"/>
              <a:ea typeface="標楷體" panose="03000509000000000000" pitchFamily="65" charset="-120"/>
            </a:endParaRPr>
          </a:p>
          <a:p>
            <a:endParaRPr lang="en-US" altLang="zh-TW" sz="5000" dirty="0">
              <a:solidFill>
                <a:srgbClr val="FF0000"/>
              </a:solidFill>
              <a:latin typeface="標楷體" panose="03000509000000000000" pitchFamily="65" charset="-120"/>
              <a:ea typeface="標楷體" panose="03000509000000000000" pitchFamily="65" charset="-120"/>
            </a:endParaRPr>
          </a:p>
          <a:p>
            <a:r>
              <a:rPr lang="zh-TW" altLang="en-US" sz="5000" dirty="0" smtClean="0">
                <a:solidFill>
                  <a:srgbClr val="FF0000"/>
                </a:solidFill>
                <a:latin typeface="標楷體" panose="03000509000000000000" pitchFamily="65" charset="-120"/>
                <a:ea typeface="標楷體" panose="03000509000000000000" pitchFamily="65" charset="-120"/>
              </a:rPr>
              <a:t>三</a:t>
            </a:r>
            <a:r>
              <a:rPr lang="en-US" altLang="zh-TW" sz="5000" dirty="0" smtClean="0">
                <a:solidFill>
                  <a:srgbClr val="FF0000"/>
                </a:solidFill>
                <a:latin typeface="標楷體" panose="03000509000000000000" pitchFamily="65" charset="-120"/>
                <a:ea typeface="標楷體" panose="03000509000000000000" pitchFamily="65" charset="-120"/>
              </a:rPr>
              <a:t>~</a:t>
            </a:r>
            <a:r>
              <a:rPr lang="zh-TW" altLang="en-US" sz="5000" dirty="0" smtClean="0">
                <a:solidFill>
                  <a:srgbClr val="FF0000"/>
                </a:solidFill>
                <a:latin typeface="標楷體" panose="03000509000000000000" pitchFamily="65" charset="-120"/>
                <a:ea typeface="標楷體" panose="03000509000000000000" pitchFamily="65" charset="-120"/>
              </a:rPr>
              <a:t>六年級</a:t>
            </a:r>
            <a:r>
              <a:rPr lang="en-US" altLang="zh-TW" sz="5000" dirty="0" smtClean="0">
                <a:solidFill>
                  <a:srgbClr val="FF0000"/>
                </a:solidFill>
                <a:latin typeface="標楷體" panose="03000509000000000000" pitchFamily="65" charset="-120"/>
                <a:ea typeface="標楷體" panose="03000509000000000000" pitchFamily="65" charset="-120"/>
              </a:rPr>
              <a:t>:</a:t>
            </a:r>
            <a:r>
              <a:rPr lang="zh-TW" altLang="en-US" sz="5000" dirty="0" smtClean="0">
                <a:solidFill>
                  <a:srgbClr val="00B0F0"/>
                </a:solidFill>
                <a:latin typeface="標楷體" panose="03000509000000000000" pitchFamily="65" charset="-120"/>
                <a:ea typeface="標楷體" panose="03000509000000000000" pitchFamily="65" charset="-120"/>
              </a:rPr>
              <a:t>彈性學習</a:t>
            </a:r>
            <a:r>
              <a:rPr lang="zh-TW" altLang="en-US" sz="5000" dirty="0" smtClean="0">
                <a:solidFill>
                  <a:srgbClr val="FF0000"/>
                </a:solidFill>
                <a:latin typeface="標楷體" panose="03000509000000000000" pitchFamily="65" charset="-120"/>
                <a:ea typeface="標楷體" panose="03000509000000000000" pitchFamily="65" charset="-120"/>
              </a:rPr>
              <a:t>節數規劃</a:t>
            </a:r>
            <a:r>
              <a:rPr lang="en-US" altLang="zh-TW" sz="5000" dirty="0">
                <a:solidFill>
                  <a:srgbClr val="FF0000"/>
                </a:solidFill>
                <a:latin typeface="標楷體" panose="03000509000000000000" pitchFamily="65" charset="-120"/>
                <a:ea typeface="標楷體" panose="03000509000000000000" pitchFamily="65" charset="-120"/>
              </a:rPr>
              <a:t>3~6</a:t>
            </a:r>
            <a:r>
              <a:rPr lang="zh-TW" altLang="en-US" sz="5000" dirty="0">
                <a:solidFill>
                  <a:srgbClr val="FF0000"/>
                </a:solidFill>
                <a:latin typeface="標楷體" panose="03000509000000000000" pitchFamily="65" charset="-120"/>
                <a:ea typeface="標楷體" panose="03000509000000000000" pitchFamily="65" charset="-120"/>
              </a:rPr>
              <a:t>節</a:t>
            </a:r>
            <a:endParaRPr lang="en-US" altLang="zh-TW" sz="50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68043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54213" y="101600"/>
            <a:ext cx="8911687" cy="1282700"/>
          </a:xfrm>
        </p:spPr>
        <p:txBody>
          <a:bodyPr>
            <a:normAutofit fontScale="90000"/>
          </a:bodyPr>
          <a:lstStyle/>
          <a:p>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若</a:t>
            </a:r>
            <a:r>
              <a:rPr lang="zh-TW" altLang="en-US" dirty="0">
                <a:latin typeface="標楷體" panose="03000509000000000000" pitchFamily="65" charset="-120"/>
                <a:ea typeface="標楷體" panose="03000509000000000000" pitchFamily="65" charset="-120"/>
              </a:rPr>
              <a:t>選擇分年段實施</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三學年全校逐步完成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r>
            <a:br>
              <a:rPr lang="zh-TW" altLang="en-US" dirty="0">
                <a:latin typeface="標楷體" panose="03000509000000000000" pitchFamily="65" charset="-120"/>
                <a:ea typeface="標楷體" panose="03000509000000000000" pitchFamily="65" charset="-120"/>
              </a:rPr>
            </a:br>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324722860"/>
              </p:ext>
            </p:extLst>
          </p:nvPr>
        </p:nvGraphicFramePr>
        <p:xfrm>
          <a:off x="787398" y="1651001"/>
          <a:ext cx="11010902" cy="4025899"/>
        </p:xfrm>
        <a:graphic>
          <a:graphicData uri="http://schemas.openxmlformats.org/drawingml/2006/table">
            <a:tbl>
              <a:tblPr firstRow="1" bandRow="1">
                <a:tableStyleId>{5C22544A-7EE6-4342-B048-85BDC9FD1C3A}</a:tableStyleId>
              </a:tblPr>
              <a:tblGrid>
                <a:gridCol w="1572986">
                  <a:extLst>
                    <a:ext uri="{9D8B030D-6E8A-4147-A177-3AD203B41FA5}">
                      <a16:colId xmlns:a16="http://schemas.microsoft.com/office/drawing/2014/main" xmlns="" val="20000"/>
                    </a:ext>
                  </a:extLst>
                </a:gridCol>
                <a:gridCol w="1572986">
                  <a:extLst>
                    <a:ext uri="{9D8B030D-6E8A-4147-A177-3AD203B41FA5}">
                      <a16:colId xmlns:a16="http://schemas.microsoft.com/office/drawing/2014/main" xmlns="" val="20001"/>
                    </a:ext>
                  </a:extLst>
                </a:gridCol>
                <a:gridCol w="1572986">
                  <a:extLst>
                    <a:ext uri="{9D8B030D-6E8A-4147-A177-3AD203B41FA5}">
                      <a16:colId xmlns:a16="http://schemas.microsoft.com/office/drawing/2014/main" xmlns="" val="20002"/>
                    </a:ext>
                  </a:extLst>
                </a:gridCol>
                <a:gridCol w="1572986">
                  <a:extLst>
                    <a:ext uri="{9D8B030D-6E8A-4147-A177-3AD203B41FA5}">
                      <a16:colId xmlns:a16="http://schemas.microsoft.com/office/drawing/2014/main" xmlns="" val="20003"/>
                    </a:ext>
                  </a:extLst>
                </a:gridCol>
                <a:gridCol w="1572986">
                  <a:extLst>
                    <a:ext uri="{9D8B030D-6E8A-4147-A177-3AD203B41FA5}">
                      <a16:colId xmlns:a16="http://schemas.microsoft.com/office/drawing/2014/main" xmlns="" val="20004"/>
                    </a:ext>
                  </a:extLst>
                </a:gridCol>
                <a:gridCol w="1572986">
                  <a:extLst>
                    <a:ext uri="{9D8B030D-6E8A-4147-A177-3AD203B41FA5}">
                      <a16:colId xmlns:a16="http://schemas.microsoft.com/office/drawing/2014/main" xmlns="" val="20005"/>
                    </a:ext>
                  </a:extLst>
                </a:gridCol>
                <a:gridCol w="1572986">
                  <a:extLst>
                    <a:ext uri="{9D8B030D-6E8A-4147-A177-3AD203B41FA5}">
                      <a16:colId xmlns:a16="http://schemas.microsoft.com/office/drawing/2014/main" xmlns="" val="20006"/>
                    </a:ext>
                  </a:extLst>
                </a:gridCol>
              </a:tblGrid>
              <a:tr h="1908832">
                <a:tc>
                  <a:txBody>
                    <a:bodyPr/>
                    <a:lstStyle/>
                    <a:p>
                      <a:r>
                        <a:rPr lang="zh-TW" altLang="en-US" sz="2600" dirty="0" smtClean="0">
                          <a:latin typeface="標楷體" panose="03000509000000000000" pitchFamily="65" charset="-120"/>
                          <a:ea typeface="標楷體" panose="03000509000000000000" pitchFamily="65" charset="-120"/>
                        </a:rPr>
                        <a:t>      年級</a:t>
                      </a:r>
                      <a:endParaRPr lang="en-US" altLang="zh-TW" sz="2600" dirty="0" smtClean="0">
                        <a:latin typeface="標楷體" panose="03000509000000000000" pitchFamily="65" charset="-120"/>
                        <a:ea typeface="標楷體" panose="03000509000000000000" pitchFamily="65" charset="-120"/>
                      </a:endParaRPr>
                    </a:p>
                    <a:p>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項目節數</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zh-TW" altLang="en-US" sz="2600" dirty="0" smtClean="0">
                          <a:latin typeface="標楷體" panose="03000509000000000000" pitchFamily="65" charset="-120"/>
                          <a:ea typeface="標楷體" panose="03000509000000000000" pitchFamily="65" charset="-120"/>
                        </a:rPr>
                        <a:t>一年級</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zh-TW" altLang="en-US" sz="2600" dirty="0" smtClean="0">
                          <a:latin typeface="標楷體" panose="03000509000000000000" pitchFamily="65" charset="-120"/>
                          <a:ea typeface="標楷體" panose="03000509000000000000" pitchFamily="65" charset="-120"/>
                        </a:rPr>
                        <a:t>二年級</a:t>
                      </a:r>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三年級</a:t>
                      </a:r>
                    </a:p>
                    <a:p>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四年級</a:t>
                      </a:r>
                    </a:p>
                    <a:p>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五年級</a:t>
                      </a:r>
                    </a:p>
                    <a:p>
                      <a:endParaRPr lang="zh-TW" altLang="en-US" sz="2600" dirty="0">
                        <a:latin typeface="標楷體" panose="03000509000000000000" pitchFamily="65" charset="-120"/>
                        <a:ea typeface="標楷體" panose="03000509000000000000" pitchFamily="65" charset="-12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600" dirty="0" smtClean="0">
                          <a:latin typeface="標楷體" panose="03000509000000000000" pitchFamily="65" charset="-120"/>
                          <a:ea typeface="標楷體" panose="03000509000000000000" pitchFamily="65" charset="-120"/>
                        </a:rPr>
                        <a:t>六年級</a:t>
                      </a:r>
                    </a:p>
                    <a:p>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0"/>
                  </a:ext>
                </a:extLst>
              </a:tr>
              <a:tr h="555296">
                <a:tc>
                  <a:txBody>
                    <a:bodyPr/>
                    <a:lstStyle/>
                    <a:p>
                      <a:r>
                        <a:rPr lang="zh-TW" altLang="en-US" sz="2600" dirty="0" smtClean="0">
                          <a:latin typeface="標楷體" panose="03000509000000000000" pitchFamily="65" charset="-120"/>
                          <a:ea typeface="標楷體" panose="03000509000000000000" pitchFamily="65" charset="-120"/>
                        </a:rPr>
                        <a:t>領域學習</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20</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20</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25</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25</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27</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27</a:t>
                      </a:r>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1"/>
                  </a:ext>
                </a:extLst>
              </a:tr>
              <a:tr h="1006475">
                <a:tc>
                  <a:txBody>
                    <a:bodyPr/>
                    <a:lstStyle/>
                    <a:p>
                      <a:r>
                        <a:rPr lang="zh-TW" altLang="en-US" sz="2600" dirty="0" smtClean="0">
                          <a:latin typeface="標楷體" panose="03000509000000000000" pitchFamily="65" charset="-120"/>
                          <a:ea typeface="標楷體" panose="03000509000000000000" pitchFamily="65" charset="-120"/>
                        </a:rPr>
                        <a:t>彈性學習節</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課程</a:t>
                      </a:r>
                      <a:r>
                        <a:rPr lang="en-US" altLang="zh-TW" sz="2600" dirty="0" smtClean="0">
                          <a:latin typeface="標楷體" panose="03000509000000000000" pitchFamily="65" charset="-120"/>
                          <a:ea typeface="標楷體" panose="03000509000000000000" pitchFamily="65" charset="-120"/>
                        </a:rPr>
                        <a:t>)</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3-6</a:t>
                      </a:r>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2"/>
                  </a:ext>
                </a:extLst>
              </a:tr>
              <a:tr h="555296">
                <a:tc>
                  <a:txBody>
                    <a:bodyPr/>
                    <a:lstStyle/>
                    <a:p>
                      <a:r>
                        <a:rPr lang="zh-TW" altLang="en-US" sz="2600" dirty="0" smtClean="0">
                          <a:latin typeface="標楷體" panose="03000509000000000000" pitchFamily="65" charset="-120"/>
                          <a:ea typeface="標楷體" panose="03000509000000000000" pitchFamily="65" charset="-120"/>
                        </a:rPr>
                        <a:t>總節數</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22-24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22-24</a:t>
                      </a:r>
                      <a:endParaRPr lang="zh-TW" altLang="en-US" sz="2600" dirty="0">
                        <a:latin typeface="標楷體" panose="03000509000000000000" pitchFamily="65" charset="-120"/>
                        <a:ea typeface="標楷體" panose="03000509000000000000" pitchFamily="65" charset="-120"/>
                      </a:endParaRPr>
                    </a:p>
                  </a:txBody>
                  <a:tcPr>
                    <a:solidFill>
                      <a:srgbClr val="92D050"/>
                    </a:solidFill>
                  </a:tcPr>
                </a:tc>
                <a:tc>
                  <a:txBody>
                    <a:bodyPr/>
                    <a:lstStyle/>
                    <a:p>
                      <a:r>
                        <a:rPr lang="en-US" altLang="zh-TW" sz="2600" dirty="0" smtClean="0">
                          <a:latin typeface="標楷體" panose="03000509000000000000" pitchFamily="65" charset="-120"/>
                          <a:ea typeface="標楷體" panose="03000509000000000000" pitchFamily="65" charset="-120"/>
                        </a:rPr>
                        <a:t>28-31</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28-31</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30-33</a:t>
                      </a:r>
                      <a:endParaRPr lang="zh-TW" altLang="en-US" sz="2600" dirty="0">
                        <a:latin typeface="標楷體" panose="03000509000000000000" pitchFamily="65" charset="-120"/>
                        <a:ea typeface="標楷體" panose="03000509000000000000" pitchFamily="65" charset="-120"/>
                      </a:endParaRPr>
                    </a:p>
                  </a:txBody>
                  <a:tcPr/>
                </a:tc>
                <a:tc>
                  <a:txBody>
                    <a:bodyPr/>
                    <a:lstStyle/>
                    <a:p>
                      <a:r>
                        <a:rPr lang="en-US" altLang="zh-TW" sz="2600" dirty="0" smtClean="0">
                          <a:latin typeface="標楷體" panose="03000509000000000000" pitchFamily="65" charset="-120"/>
                          <a:ea typeface="標楷體" panose="03000509000000000000" pitchFamily="65" charset="-120"/>
                        </a:rPr>
                        <a:t>30-33</a:t>
                      </a:r>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3"/>
                  </a:ext>
                </a:extLst>
              </a:tr>
            </a:tbl>
          </a:graphicData>
        </a:graphic>
      </p:graphicFrame>
      <p:cxnSp>
        <p:nvCxnSpPr>
          <p:cNvPr id="9" name="直線接點 8"/>
          <p:cNvCxnSpPr/>
          <p:nvPr/>
        </p:nvCxnSpPr>
        <p:spPr>
          <a:xfrm>
            <a:off x="1954213" y="1905000"/>
            <a:ext cx="1208087" cy="850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29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35617" y="103410"/>
            <a:ext cx="6406883" cy="722090"/>
          </a:xfrm>
        </p:spPr>
        <p:txBody>
          <a:bodyPr>
            <a:normAutofit fontScale="90000"/>
          </a:bodyPr>
          <a:lstStyle/>
          <a:p>
            <a:r>
              <a:rPr lang="zh-TW" altLang="en-US" dirty="0">
                <a:solidFill>
                  <a:srgbClr val="FF0000"/>
                </a:solidFill>
                <a:latin typeface="標楷體" panose="03000509000000000000" pitchFamily="65" charset="-120"/>
                <a:ea typeface="標楷體" panose="03000509000000000000" pitchFamily="65" charset="-120"/>
              </a:rPr>
              <a:t>彈性學習課程</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分四大</a:t>
            </a:r>
            <a:r>
              <a:rPr lang="zh-TW" altLang="en-US" dirty="0" smtClean="0">
                <a:solidFill>
                  <a:srgbClr val="FF0000"/>
                </a:solidFill>
                <a:latin typeface="標楷體" panose="03000509000000000000" pitchFamily="65" charset="-120"/>
                <a:ea typeface="標楷體" panose="03000509000000000000" pitchFamily="65" charset="-120"/>
              </a:rPr>
              <a:t>主題</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新課綱</a:t>
            </a:r>
            <a:r>
              <a:rPr lang="en-US" altLang="zh-TW" dirty="0" smtClean="0">
                <a:solidFill>
                  <a:srgbClr val="FF0000"/>
                </a:solidFill>
                <a:latin typeface="標楷體" panose="03000509000000000000" pitchFamily="65" charset="-120"/>
                <a:ea typeface="標楷體" panose="03000509000000000000" pitchFamily="65" charset="-120"/>
              </a:rPr>
              <a:t>)</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20111226"/>
              </p:ext>
            </p:extLst>
          </p:nvPr>
        </p:nvGraphicFramePr>
        <p:xfrm>
          <a:off x="1001712" y="1054100"/>
          <a:ext cx="10796587" cy="58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54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2900" y="116110"/>
            <a:ext cx="9752013" cy="734790"/>
          </a:xfrm>
        </p:spPr>
        <p:txBody>
          <a:bodyPr>
            <a:normAutofit/>
          </a:bodyPr>
          <a:lstStyle/>
          <a:p>
            <a:r>
              <a:rPr lang="en-US" altLang="zh-TW" dirty="0" smtClean="0">
                <a:solidFill>
                  <a:srgbClr val="FF0000"/>
                </a:solidFill>
              </a:rPr>
              <a:t>2.</a:t>
            </a:r>
            <a:r>
              <a:rPr lang="zh-TW" altLang="en-US" dirty="0">
                <a:solidFill>
                  <a:srgbClr val="FF0000"/>
                </a:solidFill>
              </a:rPr>
              <a:t>十二年國教課</a:t>
            </a:r>
            <a:r>
              <a:rPr lang="zh-TW" altLang="en-US" dirty="0" smtClean="0">
                <a:solidFill>
                  <a:srgbClr val="FF0000"/>
                </a:solidFill>
              </a:rPr>
              <a:t>綱中所列相關規劃及要點</a:t>
            </a:r>
            <a:endParaRPr lang="zh-TW" altLang="en-US" dirty="0">
              <a:solidFill>
                <a:srgbClr val="FF0000"/>
              </a:solidFill>
            </a:endParaRPr>
          </a:p>
        </p:txBody>
      </p:sp>
      <p:sp>
        <p:nvSpPr>
          <p:cNvPr id="3" name="內容版面配置區 2"/>
          <p:cNvSpPr>
            <a:spLocks noGrp="1"/>
          </p:cNvSpPr>
          <p:nvPr>
            <p:ph idx="1"/>
          </p:nvPr>
        </p:nvSpPr>
        <p:spPr>
          <a:xfrm>
            <a:off x="1028700" y="939800"/>
            <a:ext cx="10210800" cy="5435600"/>
          </a:xfrm>
        </p:spPr>
        <p:txBody>
          <a:bodyPr>
            <a:normAutofit/>
          </a:bodyPr>
          <a:lstStyle/>
          <a:p>
            <a:pPr marL="0" indent="0">
              <a:buNone/>
            </a:pPr>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跨領域統整課程最多佔領域學習課程總節數</a:t>
            </a:r>
            <a:r>
              <a:rPr lang="zh-TW" altLang="en-US" sz="3600" dirty="0" smtClean="0">
                <a:solidFill>
                  <a:srgbClr val="FF0000"/>
                </a:solidFill>
                <a:latin typeface="標楷體" panose="03000509000000000000" pitchFamily="65" charset="-120"/>
                <a:ea typeface="標楷體" panose="03000509000000000000" pitchFamily="65" charset="-120"/>
              </a:rPr>
              <a:t>五分之一</a:t>
            </a:r>
            <a:r>
              <a:rPr lang="zh-TW" altLang="en-US" sz="2800" dirty="0" smtClean="0">
                <a:solidFill>
                  <a:srgbClr val="FF0000"/>
                </a:solidFill>
                <a:latin typeface="標楷體" panose="03000509000000000000" pitchFamily="65" charset="-120"/>
                <a:ea typeface="標楷體" panose="03000509000000000000" pitchFamily="65" charset="-120"/>
              </a:rPr>
              <a:t>，</a:t>
            </a:r>
            <a:r>
              <a:rPr lang="zh-TW" altLang="en-US" sz="2800" dirty="0" smtClean="0">
                <a:solidFill>
                  <a:schemeClr val="tx1"/>
                </a:solidFill>
                <a:latin typeface="標楷體" panose="03000509000000000000" pitchFamily="65" charset="-120"/>
                <a:ea typeface="標楷體" panose="03000509000000000000" pitchFamily="65" charset="-120"/>
              </a:rPr>
              <a:t>其學習節數得分開計入相關學習領域。</a:t>
            </a:r>
            <a:endParaRPr lang="en-US" altLang="zh-TW" sz="2800" dirty="0" smtClean="0">
              <a:solidFill>
                <a:schemeClr val="tx1"/>
              </a:solidFill>
              <a:latin typeface="標楷體" panose="03000509000000000000" pitchFamily="65" charset="-120"/>
              <a:ea typeface="標楷體" panose="03000509000000000000" pitchFamily="65" charset="-120"/>
            </a:endParaRPr>
          </a:p>
          <a:p>
            <a:pPr marL="0" indent="0">
              <a:buNone/>
            </a:pPr>
            <a:r>
              <a:rPr lang="en-US" altLang="zh-TW" sz="2800" dirty="0" smtClean="0">
                <a:solidFill>
                  <a:schemeClr val="tx1"/>
                </a:solidFill>
                <a:latin typeface="標楷體" panose="03000509000000000000" pitchFamily="65" charset="-120"/>
                <a:ea typeface="標楷體" panose="03000509000000000000" pitchFamily="65" charset="-120"/>
              </a:rPr>
              <a:t>(2)</a:t>
            </a:r>
            <a:r>
              <a:rPr lang="zh-TW" altLang="en-US" sz="2800" dirty="0" smtClean="0">
                <a:solidFill>
                  <a:schemeClr val="tx1"/>
                </a:solidFill>
                <a:latin typeface="標楷體" panose="03000509000000000000" pitchFamily="65" charset="-120"/>
                <a:ea typeface="標楷體" panose="03000509000000000000" pitchFamily="65" charset="-120"/>
              </a:rPr>
              <a:t>校長及教師公開授課、協同教學及家長與民間參與。</a:t>
            </a:r>
            <a:endParaRPr lang="en-US" altLang="zh-TW" sz="3200" dirty="0">
              <a:solidFill>
                <a:schemeClr val="tx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162263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9304" y="62896"/>
            <a:ext cx="8915399" cy="1468800"/>
          </a:xfrm>
        </p:spPr>
        <p:txBody>
          <a:bodyPr>
            <a:normAutofit fontScale="90000"/>
          </a:bodyPr>
          <a:lstStyle/>
          <a:p>
            <a:r>
              <a:rPr lang="en-US" altLang="zh-TW" dirty="0">
                <a:solidFill>
                  <a:srgbClr val="FF0000"/>
                </a:solidFill>
              </a:rPr>
              <a:t>2.</a:t>
            </a:r>
            <a:r>
              <a:rPr lang="zh-TW" altLang="en-US" dirty="0">
                <a:solidFill>
                  <a:srgbClr val="FF0000"/>
                </a:solidFill>
              </a:rPr>
              <a:t>十二年國教課綱中所列相關規劃及</a:t>
            </a:r>
            <a:r>
              <a:rPr lang="zh-TW" altLang="en-US" dirty="0" smtClean="0">
                <a:solidFill>
                  <a:srgbClr val="FF0000"/>
                </a:solidFill>
              </a:rPr>
              <a:t>要點</a:t>
            </a:r>
            <a:r>
              <a:rPr lang="zh-TW" altLang="en-US" dirty="0" smtClean="0">
                <a:solidFill>
                  <a:schemeClr val="tx1"/>
                </a:solidFill>
                <a:latin typeface="新細明體" panose="02020500000000000000" pitchFamily="18" charset="-120"/>
                <a:ea typeface="新細明體" panose="02020500000000000000" pitchFamily="18" charset="-120"/>
              </a:rPr>
              <a:t>。</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endParaRPr lang="zh-TW" altLang="en-US" dirty="0"/>
          </a:p>
        </p:txBody>
      </p:sp>
      <p:sp>
        <p:nvSpPr>
          <p:cNvPr id="3" name="文字版面配置區 2"/>
          <p:cNvSpPr>
            <a:spLocks noGrp="1"/>
          </p:cNvSpPr>
          <p:nvPr>
            <p:ph type="body" idx="1"/>
          </p:nvPr>
        </p:nvSpPr>
        <p:spPr>
          <a:xfrm>
            <a:off x="975945" y="1028700"/>
            <a:ext cx="9992335" cy="5486399"/>
          </a:xfrm>
        </p:spPr>
        <p:txBody>
          <a:bodyPr>
            <a:normAutofit fontScale="77500" lnSpcReduction="20000"/>
          </a:bodyPr>
          <a:lstStyle/>
          <a:p>
            <a:pPr algn="ctr"/>
            <a:r>
              <a:rPr lang="en-US" altLang="zh-TW" sz="5000" dirty="0" smtClean="0">
                <a:solidFill>
                  <a:srgbClr val="FF0000"/>
                </a:solidFill>
                <a:latin typeface="標楷體" panose="03000509000000000000" pitchFamily="65" charset="-120"/>
                <a:ea typeface="標楷體" panose="03000509000000000000" pitchFamily="65" charset="-120"/>
              </a:rPr>
              <a:t>3~6</a:t>
            </a:r>
            <a:r>
              <a:rPr lang="zh-TW" altLang="en-US" sz="5000" dirty="0">
                <a:solidFill>
                  <a:srgbClr val="FF0000"/>
                </a:solidFill>
                <a:latin typeface="標楷體" panose="03000509000000000000" pitchFamily="65" charset="-120"/>
                <a:ea typeface="標楷體" panose="03000509000000000000" pitchFamily="65" charset="-120"/>
              </a:rPr>
              <a:t>年級</a:t>
            </a:r>
            <a:r>
              <a:rPr lang="zh-TW" altLang="en-US" sz="5000" dirty="0">
                <a:solidFill>
                  <a:schemeClr val="tx1"/>
                </a:solidFill>
                <a:latin typeface="標楷體" panose="03000509000000000000" pitchFamily="65" charset="-120"/>
                <a:ea typeface="標楷體" panose="03000509000000000000" pitchFamily="65" charset="-120"/>
              </a:rPr>
              <a:t>需規劃</a:t>
            </a:r>
            <a:r>
              <a:rPr lang="zh-TW" altLang="en-US" sz="5000" dirty="0">
                <a:solidFill>
                  <a:srgbClr val="FF0000"/>
                </a:solidFill>
                <a:latin typeface="標楷體" panose="03000509000000000000" pitchFamily="65" charset="-120"/>
                <a:ea typeface="標楷體" panose="03000509000000000000" pitchFamily="65" charset="-120"/>
              </a:rPr>
              <a:t>資訊</a:t>
            </a:r>
            <a:r>
              <a:rPr lang="zh-TW" altLang="en-US" sz="5000" dirty="0" smtClean="0">
                <a:solidFill>
                  <a:srgbClr val="FF0000"/>
                </a:solidFill>
                <a:latin typeface="標楷體" panose="03000509000000000000" pitchFamily="65" charset="-120"/>
                <a:ea typeface="標楷體" panose="03000509000000000000" pitchFamily="65" charset="-120"/>
              </a:rPr>
              <a:t>教育</a:t>
            </a:r>
            <a:r>
              <a:rPr lang="en-US" altLang="zh-TW" sz="3600" dirty="0" smtClean="0">
                <a:solidFill>
                  <a:srgbClr val="FF0000"/>
                </a:solidFill>
                <a:latin typeface="標楷體" panose="03000509000000000000" pitchFamily="65" charset="-120"/>
                <a:ea typeface="標楷體" panose="03000509000000000000" pitchFamily="65" charset="-120"/>
              </a:rPr>
              <a:t>:</a:t>
            </a:r>
          </a:p>
          <a:p>
            <a:endParaRPr lang="en-US" altLang="zh-TW" sz="3600" dirty="0" smtClean="0">
              <a:solidFill>
                <a:srgbClr val="FF0000"/>
              </a:solidFill>
              <a:latin typeface="標楷體" panose="03000509000000000000" pitchFamily="65" charset="-120"/>
              <a:ea typeface="標楷體" panose="03000509000000000000" pitchFamily="65" charset="-120"/>
            </a:endParaRPr>
          </a:p>
          <a:p>
            <a:r>
              <a:rPr lang="zh-TW" altLang="zh-TW" sz="3600" dirty="0"/>
              <a:t>資訊基本學習內涵為國民教育階段學生必備的基本資訊素養，也是學生學習各領域知識所需之工具。依九年一貫課程綱要資訊教育「學習內容規定」，資訊教育課程安排在國小三年級至國中一年級，然</a:t>
            </a:r>
            <a:r>
              <a:rPr lang="en-US" altLang="zh-TW" sz="3600" dirty="0"/>
              <a:t>108</a:t>
            </a:r>
            <a:r>
              <a:rPr lang="zh-TW" altLang="zh-TW" sz="3600" dirty="0"/>
              <a:t>學年度起，國中一年級實施新課綱，依十二年國教新課綱新增科技領域配套規劃情形說明，新課綱科技領域在國中階段包含生活科技與資訊科技二科目，部定課程每週</a:t>
            </a:r>
            <a:r>
              <a:rPr lang="en-US" altLang="zh-TW" sz="3600" dirty="0"/>
              <a:t>2</a:t>
            </a:r>
            <a:r>
              <a:rPr lang="zh-TW" altLang="zh-TW" sz="3600" dirty="0"/>
              <a:t>節</a:t>
            </a:r>
            <a:r>
              <a:rPr lang="zh-TW" altLang="zh-TW" sz="3600" dirty="0" smtClean="0"/>
              <a:t>；</a:t>
            </a:r>
            <a:endParaRPr lang="en-US" altLang="zh-TW" sz="3600" dirty="0" smtClean="0"/>
          </a:p>
          <a:p>
            <a:r>
              <a:rPr lang="zh-TW" altLang="zh-TW" sz="3600" dirty="0" smtClean="0">
                <a:solidFill>
                  <a:srgbClr val="FF0000"/>
                </a:solidFill>
              </a:rPr>
              <a:t>在</a:t>
            </a:r>
            <a:r>
              <a:rPr lang="zh-TW" altLang="zh-TW" sz="3600" dirty="0">
                <a:solidFill>
                  <a:srgbClr val="FF0000"/>
                </a:solidFill>
              </a:rPr>
              <a:t>國小階段則可於彈性學習課程中安排統整性主題</a:t>
            </a:r>
            <a:r>
              <a:rPr lang="en-US" altLang="zh-TW" sz="3600" dirty="0">
                <a:solidFill>
                  <a:srgbClr val="FF0000"/>
                </a:solidFill>
              </a:rPr>
              <a:t>/</a:t>
            </a:r>
            <a:r>
              <a:rPr lang="zh-TW" altLang="zh-TW" sz="3600" dirty="0">
                <a:solidFill>
                  <a:srgbClr val="FF0000"/>
                </a:solidFill>
              </a:rPr>
              <a:t>專題</a:t>
            </a:r>
            <a:r>
              <a:rPr lang="en-US" altLang="zh-TW" sz="3600" dirty="0">
                <a:solidFill>
                  <a:srgbClr val="FF0000"/>
                </a:solidFill>
              </a:rPr>
              <a:t>/</a:t>
            </a:r>
            <a:r>
              <a:rPr lang="zh-TW" altLang="zh-TW" sz="3600" dirty="0">
                <a:solidFill>
                  <a:srgbClr val="FF0000"/>
                </a:solidFill>
              </a:rPr>
              <a:t>議題探究課程或社團活動，供學生學習。</a:t>
            </a:r>
          </a:p>
          <a:p>
            <a:r>
              <a:rPr lang="zh-TW" altLang="zh-TW" sz="3600" dirty="0">
                <a:solidFill>
                  <a:srgbClr val="FF0000"/>
                </a:solidFill>
              </a:rPr>
              <a:t>各國小仍維持在彈性學習節數</a:t>
            </a:r>
            <a:r>
              <a:rPr lang="en-US" altLang="zh-TW" sz="3600" dirty="0">
                <a:solidFill>
                  <a:srgbClr val="FF0000"/>
                </a:solidFill>
              </a:rPr>
              <a:t>(</a:t>
            </a:r>
            <a:r>
              <a:rPr lang="zh-TW" altLang="zh-TW" sz="3600" dirty="0">
                <a:solidFill>
                  <a:srgbClr val="FF0000"/>
                </a:solidFill>
              </a:rPr>
              <a:t>課程</a:t>
            </a:r>
            <a:r>
              <a:rPr lang="en-US" altLang="zh-TW" sz="3600" dirty="0">
                <a:solidFill>
                  <a:srgbClr val="FF0000"/>
                </a:solidFill>
              </a:rPr>
              <a:t>) </a:t>
            </a:r>
            <a:r>
              <a:rPr lang="zh-TW" altLang="zh-TW" sz="3600" dirty="0">
                <a:solidFill>
                  <a:srgbClr val="FF0000"/>
                </a:solidFill>
              </a:rPr>
              <a:t>每學年安排</a:t>
            </a:r>
            <a:r>
              <a:rPr lang="en-US" altLang="zh-TW" sz="3600" dirty="0">
                <a:solidFill>
                  <a:srgbClr val="FF0000"/>
                </a:solidFill>
              </a:rPr>
              <a:t>32</a:t>
            </a:r>
            <a:r>
              <a:rPr lang="zh-TW" altLang="zh-TW" sz="3600" dirty="0">
                <a:solidFill>
                  <a:srgbClr val="FF0000"/>
                </a:solidFill>
              </a:rPr>
              <a:t>節課</a:t>
            </a:r>
            <a:r>
              <a:rPr lang="en-US" altLang="zh-TW" sz="3600" dirty="0">
                <a:solidFill>
                  <a:srgbClr val="FF0000"/>
                </a:solidFill>
              </a:rPr>
              <a:t>(</a:t>
            </a:r>
            <a:r>
              <a:rPr lang="zh-TW" altLang="zh-TW" sz="3600" dirty="0">
                <a:solidFill>
                  <a:srgbClr val="FF0000"/>
                </a:solidFill>
              </a:rPr>
              <a:t>每週至少一節</a:t>
            </a:r>
            <a:r>
              <a:rPr lang="en-US" altLang="zh-TW" sz="3600" dirty="0">
                <a:solidFill>
                  <a:srgbClr val="FF0000"/>
                </a:solidFill>
              </a:rPr>
              <a:t>)</a:t>
            </a:r>
            <a:r>
              <a:rPr lang="zh-TW" altLang="zh-TW" sz="3600" dirty="0">
                <a:solidFill>
                  <a:srgbClr val="FF0000"/>
                </a:solidFill>
              </a:rPr>
              <a:t>以上</a:t>
            </a:r>
            <a:endParaRPr lang="en-US" altLang="zh-TW" sz="3600" dirty="0" smtClean="0">
              <a:solidFill>
                <a:srgbClr val="FF0000"/>
              </a:solidFill>
              <a:latin typeface="標楷體" panose="03000509000000000000" pitchFamily="65" charset="-120"/>
              <a:ea typeface="標楷體" panose="03000509000000000000" pitchFamily="65" charset="-120"/>
            </a:endParaRPr>
          </a:p>
          <a:p>
            <a:endParaRPr lang="zh-TW" altLang="en-US" sz="3600" dirty="0"/>
          </a:p>
        </p:txBody>
      </p:sp>
    </p:spTree>
    <p:extLst>
      <p:ext uri="{BB962C8B-B14F-4D97-AF65-F5344CB8AC3E}">
        <p14:creationId xmlns:p14="http://schemas.microsoft.com/office/powerpoint/2010/main" val="266105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9304" y="62896"/>
            <a:ext cx="8915399" cy="1468800"/>
          </a:xfrm>
        </p:spPr>
        <p:txBody>
          <a:bodyPr>
            <a:normAutofit fontScale="90000"/>
          </a:bodyPr>
          <a:lstStyle/>
          <a:p>
            <a:r>
              <a:rPr lang="en-US" altLang="zh-TW" dirty="0">
                <a:solidFill>
                  <a:srgbClr val="FF0000"/>
                </a:solidFill>
              </a:rPr>
              <a:t>2.</a:t>
            </a:r>
            <a:r>
              <a:rPr lang="zh-TW" altLang="en-US" dirty="0">
                <a:solidFill>
                  <a:srgbClr val="FF0000"/>
                </a:solidFill>
              </a:rPr>
              <a:t>十二年國教課綱中所列相關規劃及</a:t>
            </a:r>
            <a:r>
              <a:rPr lang="zh-TW" altLang="en-US" dirty="0" smtClean="0">
                <a:solidFill>
                  <a:srgbClr val="FF0000"/>
                </a:solidFill>
              </a:rPr>
              <a:t>要點</a:t>
            </a:r>
            <a:r>
              <a:rPr lang="zh-TW" altLang="en-US" dirty="0" smtClean="0">
                <a:solidFill>
                  <a:schemeClr val="tx1"/>
                </a:solidFill>
                <a:latin typeface="新細明體" panose="02020500000000000000" pitchFamily="18" charset="-120"/>
                <a:ea typeface="新細明體" panose="02020500000000000000" pitchFamily="18" charset="-120"/>
              </a:rPr>
              <a:t>。</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endParaRPr lang="zh-TW" altLang="en-US" dirty="0"/>
          </a:p>
        </p:txBody>
      </p:sp>
      <p:sp>
        <p:nvSpPr>
          <p:cNvPr id="3" name="文字版面配置區 2"/>
          <p:cNvSpPr>
            <a:spLocks noGrp="1"/>
          </p:cNvSpPr>
          <p:nvPr>
            <p:ph type="body" idx="1"/>
          </p:nvPr>
        </p:nvSpPr>
        <p:spPr>
          <a:xfrm>
            <a:off x="975945" y="1266091"/>
            <a:ext cx="9992335" cy="4554417"/>
          </a:xfrm>
        </p:spPr>
        <p:txBody>
          <a:bodyPr>
            <a:normAutofit/>
          </a:bodyPr>
          <a:lstStyle/>
          <a:p>
            <a:r>
              <a:rPr lang="en-US" altLang="zh-TW" sz="5000" dirty="0" smtClean="0">
                <a:solidFill>
                  <a:srgbClr val="FF0000"/>
                </a:solidFill>
                <a:latin typeface="標楷體" panose="03000509000000000000" pitchFamily="65" charset="-120"/>
                <a:ea typeface="標楷體" panose="03000509000000000000" pitchFamily="65" charset="-120"/>
              </a:rPr>
              <a:t>3~6</a:t>
            </a:r>
            <a:r>
              <a:rPr lang="zh-TW" altLang="en-US" sz="5000" dirty="0">
                <a:solidFill>
                  <a:srgbClr val="FF0000"/>
                </a:solidFill>
                <a:latin typeface="標楷體" panose="03000509000000000000" pitchFamily="65" charset="-120"/>
                <a:ea typeface="標楷體" panose="03000509000000000000" pitchFamily="65" charset="-120"/>
              </a:rPr>
              <a:t>年級</a:t>
            </a:r>
            <a:r>
              <a:rPr lang="zh-TW" altLang="en-US" sz="5000" dirty="0">
                <a:solidFill>
                  <a:schemeClr val="tx1"/>
                </a:solidFill>
                <a:latin typeface="標楷體" panose="03000509000000000000" pitchFamily="65" charset="-120"/>
                <a:ea typeface="標楷體" panose="03000509000000000000" pitchFamily="65" charset="-120"/>
              </a:rPr>
              <a:t>需規劃</a:t>
            </a:r>
            <a:r>
              <a:rPr lang="zh-TW" altLang="en-US" sz="5000" dirty="0">
                <a:solidFill>
                  <a:srgbClr val="FF0000"/>
                </a:solidFill>
                <a:latin typeface="標楷體" panose="03000509000000000000" pitchFamily="65" charset="-120"/>
                <a:ea typeface="標楷體" panose="03000509000000000000" pitchFamily="65" charset="-120"/>
              </a:rPr>
              <a:t>資訊</a:t>
            </a:r>
            <a:r>
              <a:rPr lang="zh-TW" altLang="en-US" sz="5000" dirty="0" smtClean="0">
                <a:solidFill>
                  <a:srgbClr val="FF0000"/>
                </a:solidFill>
                <a:latin typeface="標楷體" panose="03000509000000000000" pitchFamily="65" charset="-120"/>
                <a:ea typeface="標楷體" panose="03000509000000000000" pitchFamily="65" charset="-120"/>
              </a:rPr>
              <a:t>教育</a:t>
            </a:r>
            <a:r>
              <a:rPr lang="en-US" altLang="zh-TW" sz="3600" dirty="0" smtClean="0">
                <a:solidFill>
                  <a:srgbClr val="FF0000"/>
                </a:solidFill>
                <a:latin typeface="標楷體" panose="03000509000000000000" pitchFamily="65" charset="-120"/>
                <a:ea typeface="標楷體" panose="03000509000000000000" pitchFamily="65" charset="-120"/>
              </a:rPr>
              <a:t>:</a:t>
            </a:r>
          </a:p>
          <a:p>
            <a:endParaRPr lang="en-US" altLang="zh-TW" sz="3600" dirty="0" smtClean="0">
              <a:solidFill>
                <a:srgbClr val="FF0000"/>
              </a:solidFill>
              <a:latin typeface="標楷體" panose="03000509000000000000" pitchFamily="65" charset="-120"/>
              <a:ea typeface="標楷體" panose="03000509000000000000" pitchFamily="65" charset="-120"/>
            </a:endParaRPr>
          </a:p>
          <a:p>
            <a:r>
              <a:rPr lang="zh-TW" altLang="en-US" sz="3600" dirty="0" smtClean="0">
                <a:solidFill>
                  <a:srgbClr val="FF0000"/>
                </a:solidFill>
                <a:latin typeface="標楷體" panose="03000509000000000000" pitchFamily="65" charset="-120"/>
                <a:ea typeface="標楷體" panose="03000509000000000000" pitchFamily="65" charset="-120"/>
              </a:rPr>
              <a:t>請先空出</a:t>
            </a:r>
            <a:r>
              <a:rPr lang="en-US" altLang="zh-TW" sz="3600" dirty="0" smtClean="0">
                <a:solidFill>
                  <a:srgbClr val="FF0000"/>
                </a:solidFill>
                <a:latin typeface="標楷體" panose="03000509000000000000" pitchFamily="65" charset="-120"/>
                <a:ea typeface="標楷體" panose="03000509000000000000" pitchFamily="65" charset="-120"/>
              </a:rPr>
              <a:t>1</a:t>
            </a:r>
            <a:r>
              <a:rPr lang="zh-TW" altLang="en-US" sz="3600" dirty="0" smtClean="0">
                <a:solidFill>
                  <a:srgbClr val="FF0000"/>
                </a:solidFill>
                <a:latin typeface="標楷體" panose="03000509000000000000" pitchFamily="65" charset="-120"/>
                <a:ea typeface="標楷體" panose="03000509000000000000" pitchFamily="65" charset="-120"/>
              </a:rPr>
              <a:t>節。</a:t>
            </a:r>
            <a:endParaRPr lang="en-US" altLang="zh-TW" sz="3600" dirty="0" smtClean="0">
              <a:solidFill>
                <a:srgbClr val="FF0000"/>
              </a:solidFill>
              <a:latin typeface="標楷體" panose="03000509000000000000" pitchFamily="65" charset="-120"/>
              <a:ea typeface="標楷體" panose="03000509000000000000" pitchFamily="65" charset="-120"/>
            </a:endParaRPr>
          </a:p>
          <a:p>
            <a:r>
              <a:rPr lang="zh-TW" altLang="en-US" sz="3600" dirty="0" smtClean="0">
                <a:solidFill>
                  <a:srgbClr val="FF0000"/>
                </a:solidFill>
                <a:latin typeface="標楷體" panose="03000509000000000000" pitchFamily="65" charset="-120"/>
                <a:ea typeface="標楷體" panose="03000509000000000000" pitchFamily="65" charset="-120"/>
              </a:rPr>
              <a:t>相關課程規劃</a:t>
            </a:r>
            <a:r>
              <a:rPr lang="en-US" altLang="zh-TW" sz="3600" dirty="0" smtClean="0">
                <a:solidFill>
                  <a:srgbClr val="FF0000"/>
                </a:solidFill>
                <a:latin typeface="標楷體" panose="03000509000000000000" pitchFamily="65" charset="-120"/>
                <a:ea typeface="標楷體" panose="03000509000000000000" pitchFamily="65" charset="-120"/>
              </a:rPr>
              <a:t>-</a:t>
            </a:r>
            <a:r>
              <a:rPr lang="zh-TW" altLang="en-US" sz="3600" dirty="0" smtClean="0">
                <a:solidFill>
                  <a:srgbClr val="FF0000"/>
                </a:solidFill>
                <a:latin typeface="標楷體" panose="03000509000000000000" pitchFamily="65" charset="-120"/>
                <a:ea typeface="標楷體" panose="03000509000000000000" pitchFamily="65" charset="-120"/>
              </a:rPr>
              <a:t>輔導團會另外邀請各校資訊組長或相關人員召開說明</a:t>
            </a:r>
            <a:r>
              <a:rPr lang="zh-TW" altLang="en-US" sz="3600" dirty="0">
                <a:solidFill>
                  <a:srgbClr val="FF0000"/>
                </a:solidFill>
                <a:latin typeface="標楷體" panose="03000509000000000000" pitchFamily="65" charset="-120"/>
                <a:ea typeface="標楷體" panose="03000509000000000000" pitchFamily="65" charset="-120"/>
              </a:rPr>
              <a:t>會</a:t>
            </a:r>
            <a:endParaRPr lang="en-US" altLang="zh-TW" sz="3600" dirty="0">
              <a:solidFill>
                <a:srgbClr val="FF0000"/>
              </a:solidFill>
              <a:latin typeface="標楷體" panose="03000509000000000000" pitchFamily="65" charset="-120"/>
              <a:ea typeface="標楷體" panose="03000509000000000000" pitchFamily="65" charset="-120"/>
            </a:endParaRPr>
          </a:p>
          <a:p>
            <a:endParaRPr lang="en-US" altLang="zh-TW" sz="3600" dirty="0" smtClean="0">
              <a:solidFill>
                <a:srgbClr val="FF0000"/>
              </a:solidFill>
              <a:latin typeface="標楷體" panose="03000509000000000000" pitchFamily="65" charset="-120"/>
              <a:ea typeface="標楷體" panose="03000509000000000000" pitchFamily="65" charset="-120"/>
            </a:endParaRPr>
          </a:p>
          <a:p>
            <a:endParaRPr lang="zh-TW" altLang="en-US" sz="3600" dirty="0"/>
          </a:p>
        </p:txBody>
      </p:sp>
    </p:spTree>
    <p:extLst>
      <p:ext uri="{BB962C8B-B14F-4D97-AF65-F5344CB8AC3E}">
        <p14:creationId xmlns:p14="http://schemas.microsoft.com/office/powerpoint/2010/main" val="151894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59451" y="238742"/>
            <a:ext cx="8915399" cy="1468800"/>
          </a:xfrm>
        </p:spPr>
        <p:txBody>
          <a:bodyPr/>
          <a:lstStyle/>
          <a:p>
            <a:r>
              <a:rPr lang="zh-TW" altLang="en-US" dirty="0">
                <a:solidFill>
                  <a:srgbClr val="FF0000"/>
                </a:solidFill>
              </a:rPr>
              <a:t>十二年國教課</a:t>
            </a:r>
            <a:r>
              <a:rPr lang="zh-TW" altLang="en-US" dirty="0" smtClean="0">
                <a:solidFill>
                  <a:srgbClr val="FF0000"/>
                </a:solidFill>
              </a:rPr>
              <a:t>綱相關平台</a:t>
            </a:r>
            <a:r>
              <a:rPr lang="en-US" altLang="zh-TW" dirty="0" smtClean="0">
                <a:solidFill>
                  <a:srgbClr val="FF0000"/>
                </a:solidFill>
              </a:rPr>
              <a:t>-CIRN</a:t>
            </a:r>
            <a:endParaRPr lang="zh-TW" altLang="en-US" dirty="0"/>
          </a:p>
        </p:txBody>
      </p:sp>
      <p:sp>
        <p:nvSpPr>
          <p:cNvPr id="3" name="文字版面配置區 2"/>
          <p:cNvSpPr>
            <a:spLocks noGrp="1"/>
          </p:cNvSpPr>
          <p:nvPr>
            <p:ph type="body" idx="1"/>
          </p:nvPr>
        </p:nvSpPr>
        <p:spPr>
          <a:xfrm>
            <a:off x="1613265" y="1982682"/>
            <a:ext cx="8915399" cy="4356572"/>
          </a:xfrm>
        </p:spPr>
        <p:txBody>
          <a:bodyPr>
            <a:normAutofit fontScale="92500" lnSpcReduction="20000"/>
          </a:bodyPr>
          <a:lstStyle/>
          <a:p>
            <a:r>
              <a:rPr lang="en-US" altLang="zh-TW" dirty="0">
                <a:hlinkClick r:id="rId2"/>
              </a:rPr>
              <a:t>https://cirn.moe.edu.tw/Facet/Home/index.aspx?HtmlName=Home&amp;ToUrl</a:t>
            </a:r>
            <a:r>
              <a:rPr lang="en-US" altLang="zh-TW" dirty="0" smtClean="0"/>
              <a:t>=</a:t>
            </a:r>
          </a:p>
          <a:p>
            <a:endParaRPr lang="en-US" altLang="zh-TW" sz="5000" dirty="0" smtClean="0">
              <a:solidFill>
                <a:srgbClr val="FF0000"/>
              </a:solidFill>
            </a:endParaRPr>
          </a:p>
          <a:p>
            <a:r>
              <a:rPr lang="zh-TW" altLang="en-US" sz="5000" dirty="0" smtClean="0">
                <a:solidFill>
                  <a:srgbClr val="FF0000"/>
                </a:solidFill>
              </a:rPr>
              <a:t>本縣核心或前導學校</a:t>
            </a:r>
            <a:endParaRPr lang="en-US" altLang="zh-TW" sz="5000" dirty="0" smtClean="0">
              <a:solidFill>
                <a:srgbClr val="FF0000"/>
              </a:solidFill>
            </a:endParaRPr>
          </a:p>
          <a:p>
            <a:r>
              <a:rPr lang="zh-TW" altLang="en-US" sz="5000" dirty="0">
                <a:solidFill>
                  <a:srgbClr val="FF0000"/>
                </a:solidFill>
              </a:rPr>
              <a:t> </a:t>
            </a:r>
            <a:r>
              <a:rPr lang="zh-TW" altLang="en-US" sz="5000" dirty="0" smtClean="0">
                <a:solidFill>
                  <a:srgbClr val="FF0000"/>
                </a:solidFill>
              </a:rPr>
              <a:t>       </a:t>
            </a:r>
            <a:r>
              <a:rPr lang="en-US" altLang="zh-TW" sz="5000" dirty="0" smtClean="0">
                <a:solidFill>
                  <a:srgbClr val="FF0000"/>
                </a:solidFill>
              </a:rPr>
              <a:t>-</a:t>
            </a:r>
            <a:r>
              <a:rPr lang="zh-TW" altLang="en-US" sz="5000" dirty="0" smtClean="0">
                <a:solidFill>
                  <a:srgbClr val="FF0000"/>
                </a:solidFill>
              </a:rPr>
              <a:t>北回國小</a:t>
            </a:r>
            <a:endParaRPr lang="en-US" altLang="zh-TW" sz="5000" dirty="0" smtClean="0">
              <a:solidFill>
                <a:srgbClr val="FF0000"/>
              </a:solidFill>
            </a:endParaRPr>
          </a:p>
          <a:p>
            <a:r>
              <a:rPr lang="zh-TW" altLang="en-US" sz="5000" dirty="0" smtClean="0">
                <a:solidFill>
                  <a:srgbClr val="FF0000"/>
                </a:solidFill>
              </a:rPr>
              <a:t>         東石國小</a:t>
            </a:r>
            <a:endParaRPr lang="en-US" altLang="zh-TW" sz="5000" dirty="0" smtClean="0">
              <a:solidFill>
                <a:srgbClr val="FF0000"/>
              </a:solidFill>
            </a:endParaRPr>
          </a:p>
          <a:p>
            <a:r>
              <a:rPr lang="zh-TW" altLang="en-US" sz="5000" dirty="0" smtClean="0">
                <a:solidFill>
                  <a:srgbClr val="FF0000"/>
                </a:solidFill>
              </a:rPr>
              <a:t>         中埔國小</a:t>
            </a:r>
            <a:endParaRPr lang="en-US" altLang="zh-TW" sz="5000" dirty="0">
              <a:solidFill>
                <a:srgbClr val="FF0000"/>
              </a:solidFill>
            </a:endParaRPr>
          </a:p>
        </p:txBody>
      </p:sp>
    </p:spTree>
    <p:extLst>
      <p:ext uri="{BB962C8B-B14F-4D97-AF65-F5344CB8AC3E}">
        <p14:creationId xmlns:p14="http://schemas.microsoft.com/office/powerpoint/2010/main" val="94463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3267" y="167054"/>
            <a:ext cx="8915399" cy="1143000"/>
          </a:xfrm>
        </p:spPr>
        <p:txBody>
          <a:bodyPr/>
          <a:lstStyle/>
          <a:p>
            <a:pPr algn="ctr"/>
            <a:r>
              <a:rPr lang="zh-TW" altLang="en-US" dirty="0" smtClean="0">
                <a:latin typeface="標楷體" panose="03000509000000000000" pitchFamily="65" charset="-120"/>
                <a:ea typeface="標楷體" panose="03000509000000000000" pitchFamily="65" charset="-120"/>
              </a:rPr>
              <a:t>課程評鑑</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a:xfrm>
            <a:off x="1072662" y="1688122"/>
            <a:ext cx="10431950" cy="4088423"/>
          </a:xfrm>
        </p:spPr>
        <p:txBody>
          <a:bodyPr>
            <a:noAutofit/>
          </a:bodyPr>
          <a:lstStyle/>
          <a:p>
            <a:r>
              <a:rPr lang="zh-TW" altLang="en-US" sz="5000" dirty="0" smtClean="0">
                <a:latin typeface="標楷體" panose="03000509000000000000" pitchFamily="65" charset="-120"/>
                <a:ea typeface="標楷體" panose="03000509000000000000" pitchFamily="65" charset="-120"/>
              </a:rPr>
              <a:t>俟本縣</a:t>
            </a:r>
            <a:r>
              <a:rPr lang="zh-TW" altLang="en-US" sz="5000" dirty="0">
                <a:latin typeface="標楷體" panose="03000509000000000000" pitchFamily="65" charset="-120"/>
                <a:ea typeface="標楷體" panose="03000509000000000000" pitchFamily="65" charset="-120"/>
              </a:rPr>
              <a:t>課程</a:t>
            </a:r>
            <a:r>
              <a:rPr lang="zh-TW" altLang="en-US" sz="5000" dirty="0" smtClean="0">
                <a:latin typeface="標楷體" panose="03000509000000000000" pitchFamily="65" charset="-120"/>
                <a:ea typeface="標楷體" panose="03000509000000000000" pitchFamily="65" charset="-120"/>
              </a:rPr>
              <a:t>評鑑計畫通過後，國中課督會發函至各校。</a:t>
            </a:r>
            <a:endParaRPr lang="en-US" altLang="zh-TW" sz="5000" dirty="0" smtClean="0">
              <a:latin typeface="標楷體" panose="03000509000000000000" pitchFamily="65" charset="-120"/>
              <a:ea typeface="標楷體" panose="03000509000000000000" pitchFamily="65" charset="-120"/>
            </a:endParaRPr>
          </a:p>
          <a:p>
            <a:r>
              <a:rPr lang="zh-TW" altLang="en-US" sz="5000" dirty="0" smtClean="0">
                <a:latin typeface="標楷體" panose="03000509000000000000" pitchFamily="65" charset="-120"/>
                <a:ea typeface="標楷體" panose="03000509000000000000" pitchFamily="65" charset="-120"/>
              </a:rPr>
              <a:t>課程評鑑檢核表</a:t>
            </a:r>
            <a:r>
              <a:rPr lang="en-US" altLang="zh-TW" sz="5000" dirty="0" smtClean="0">
                <a:latin typeface="標楷體" panose="03000509000000000000" pitchFamily="65" charset="-120"/>
                <a:ea typeface="標楷體" panose="03000509000000000000" pitchFamily="65" charset="-120"/>
              </a:rPr>
              <a:t>:</a:t>
            </a:r>
            <a:r>
              <a:rPr lang="zh-TW" altLang="en-US" sz="5000" dirty="0" smtClean="0">
                <a:latin typeface="標楷體" panose="03000509000000000000" pitchFamily="65" charset="-120"/>
                <a:ea typeface="標楷體" panose="03000509000000000000" pitchFamily="65" charset="-120"/>
              </a:rPr>
              <a:t>發函至各校，</a:t>
            </a:r>
            <a:r>
              <a:rPr lang="en-US" altLang="zh-TW" sz="5000" dirty="0" smtClean="0">
                <a:latin typeface="標楷體" panose="03000509000000000000" pitchFamily="65" charset="-120"/>
                <a:ea typeface="標楷體" panose="03000509000000000000" pitchFamily="65" charset="-120"/>
              </a:rPr>
              <a:t>6</a:t>
            </a:r>
            <a:r>
              <a:rPr lang="zh-TW" altLang="en-US" sz="5000" dirty="0" smtClean="0">
                <a:latin typeface="標楷體" panose="03000509000000000000" pitchFamily="65" charset="-120"/>
                <a:ea typeface="標楷體" panose="03000509000000000000" pitchFamily="65" charset="-120"/>
              </a:rPr>
              <a:t>月</a:t>
            </a:r>
            <a:r>
              <a:rPr lang="en-US" altLang="zh-TW" sz="5000" dirty="0" smtClean="0">
                <a:latin typeface="標楷體" panose="03000509000000000000" pitchFamily="65" charset="-120"/>
                <a:ea typeface="標楷體" panose="03000509000000000000" pitchFamily="65" charset="-120"/>
              </a:rPr>
              <a:t>14</a:t>
            </a:r>
            <a:r>
              <a:rPr lang="zh-TW" altLang="en-US" sz="5000" dirty="0" smtClean="0">
                <a:latin typeface="標楷體" panose="03000509000000000000" pitchFamily="65" charset="-120"/>
                <a:ea typeface="標楷體" panose="03000509000000000000" pitchFamily="65" charset="-120"/>
              </a:rPr>
              <a:t>日連同課程計畫一併繳交</a:t>
            </a:r>
            <a:endParaRPr lang="zh-TW" altLang="en-US" sz="5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6500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54301" y="0"/>
            <a:ext cx="6565900" cy="723900"/>
          </a:xfrm>
        </p:spPr>
        <p:txBody>
          <a:bodyPr>
            <a:normAutofit/>
          </a:bodyPr>
          <a:lstStyle/>
          <a:p>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學年度課程計畫備查期程</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40129464"/>
              </p:ext>
            </p:extLst>
          </p:nvPr>
        </p:nvGraphicFramePr>
        <p:xfrm>
          <a:off x="965200" y="977900"/>
          <a:ext cx="10972800" cy="511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62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74800" y="1181100"/>
            <a:ext cx="9042400" cy="2996736"/>
          </a:xfrm>
        </p:spPr>
        <p:txBody>
          <a:bodyPr>
            <a:normAutofit/>
          </a:bodyPr>
          <a:lstStyle/>
          <a:p>
            <a:pPr algn="ctr"/>
            <a:r>
              <a:rPr lang="en-US" altLang="zh-TW" dirty="0">
                <a:solidFill>
                  <a:schemeClr val="tx1"/>
                </a:solidFill>
                <a:latin typeface="標楷體" panose="03000509000000000000" pitchFamily="65" charset="-120"/>
                <a:ea typeface="標楷體" panose="03000509000000000000" pitchFamily="65" charset="-120"/>
              </a:rPr>
              <a:t>108</a:t>
            </a:r>
            <a:r>
              <a:rPr lang="zh-TW" altLang="en-US" dirty="0">
                <a:solidFill>
                  <a:schemeClr val="tx1"/>
                </a:solidFill>
                <a:latin typeface="標楷體" panose="03000509000000000000" pitchFamily="65" charset="-120"/>
                <a:ea typeface="標楷體" panose="03000509000000000000" pitchFamily="65" charset="-120"/>
              </a:rPr>
              <a:t>學年度新課綱上路</a:t>
            </a:r>
            <a:r>
              <a:rPr lang="en-US" altLang="zh-TW" dirty="0" smtClean="0">
                <a:solidFill>
                  <a:schemeClr val="tx1"/>
                </a:solidFill>
                <a:latin typeface="標楷體" panose="03000509000000000000" pitchFamily="65" charset="-120"/>
                <a:ea typeface="標楷體" panose="03000509000000000000" pitchFamily="65" charset="-120"/>
              </a:rPr>
              <a:t>-</a:t>
            </a:r>
            <a:br>
              <a:rPr lang="en-US" altLang="zh-TW" dirty="0" smtClean="0">
                <a:solidFill>
                  <a:schemeClr val="tx1"/>
                </a:solidFill>
                <a:latin typeface="標楷體" panose="03000509000000000000" pitchFamily="65" charset="-120"/>
                <a:ea typeface="標楷體" panose="03000509000000000000" pitchFamily="65" charset="-120"/>
              </a:rPr>
            </a:br>
            <a:r>
              <a:rPr lang="zh-TW" altLang="en-US" dirty="0" smtClean="0">
                <a:solidFill>
                  <a:schemeClr val="tx1"/>
                </a:solidFill>
                <a:latin typeface="標楷體" panose="03000509000000000000" pitchFamily="65" charset="-120"/>
                <a:ea typeface="標楷體" panose="03000509000000000000" pitchFamily="65" charset="-120"/>
              </a:rPr>
              <a:t>課程</a:t>
            </a:r>
            <a:r>
              <a:rPr lang="zh-TW" altLang="en-US" dirty="0">
                <a:solidFill>
                  <a:schemeClr val="tx1"/>
                </a:solidFill>
                <a:latin typeface="標楷體" panose="03000509000000000000" pitchFamily="65" charset="-120"/>
                <a:ea typeface="標楷體" panose="03000509000000000000" pitchFamily="65" charset="-120"/>
              </a:rPr>
              <a:t>計畫備查注意事項</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5214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878013" y="1003300"/>
            <a:ext cx="8915399" cy="2262781"/>
          </a:xfrm>
        </p:spPr>
        <p:txBody>
          <a:bodyPr/>
          <a:lstStyle/>
          <a:p>
            <a:pPr algn="ctr"/>
            <a:r>
              <a:rPr lang="zh-TW" altLang="en-US" dirty="0" smtClean="0">
                <a:latin typeface="標楷體" panose="03000509000000000000" pitchFamily="65" charset="-120"/>
                <a:ea typeface="標楷體" panose="03000509000000000000" pitchFamily="65" charset="-120"/>
              </a:rPr>
              <a:t>強化</a:t>
            </a:r>
            <a:r>
              <a:rPr lang="zh-TW" altLang="en-US" dirty="0">
                <a:latin typeface="標楷體" panose="03000509000000000000" pitchFamily="65" charset="-120"/>
                <a:ea typeface="標楷體" panose="03000509000000000000" pitchFamily="65" charset="-120"/>
              </a:rPr>
              <a:t>核心素養能力</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共創嘉義教育新活力</a:t>
            </a:r>
            <a:endParaRPr lang="zh-TW" altLang="en-US" dirty="0"/>
          </a:p>
        </p:txBody>
      </p:sp>
      <p:sp>
        <p:nvSpPr>
          <p:cNvPr id="3" name="副標題 2"/>
          <p:cNvSpPr>
            <a:spLocks noGrp="1"/>
          </p:cNvSpPr>
          <p:nvPr>
            <p:ph type="subTitle" idx="1"/>
          </p:nvPr>
        </p:nvSpPr>
        <p:spPr>
          <a:xfrm>
            <a:off x="1878012" y="4142379"/>
            <a:ext cx="8915399" cy="1126283"/>
          </a:xfrm>
        </p:spPr>
        <p:txBody>
          <a:bodyPr>
            <a:normAutofit fontScale="92500" lnSpcReduction="10000"/>
          </a:bodyPr>
          <a:lstStyle/>
          <a:p>
            <a:pPr algn="ctr"/>
            <a:r>
              <a:rPr lang="zh-TW" altLang="en-US" sz="8000" b="1" dirty="0" smtClean="0">
                <a:solidFill>
                  <a:srgbClr val="FF0000"/>
                </a:solidFill>
                <a:latin typeface="標楷體" panose="03000509000000000000" pitchFamily="65" charset="-120"/>
                <a:ea typeface="標楷體" panose="03000509000000000000" pitchFamily="65" charset="-120"/>
              </a:rPr>
              <a:t>感謝您的聆聽</a:t>
            </a:r>
            <a:endParaRPr lang="en-US" altLang="zh-TW" sz="8000" b="1" dirty="0" smtClean="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46751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marL="0" indent="0" algn="ctr">
              <a:buNone/>
            </a:pPr>
            <a:endParaRPr lang="en-US" altLang="zh-TW" sz="5400" dirty="0" smtClean="0">
              <a:solidFill>
                <a:srgbClr val="FF0000"/>
              </a:solidFill>
              <a:latin typeface="標楷體" panose="03000509000000000000" pitchFamily="65" charset="-120"/>
              <a:ea typeface="標楷體" panose="03000509000000000000" pitchFamily="65" charset="-120"/>
            </a:endParaRPr>
          </a:p>
          <a:p>
            <a:pPr marL="0" indent="0" algn="ctr">
              <a:buNone/>
            </a:pPr>
            <a:r>
              <a:rPr lang="zh-TW" altLang="en-US" sz="54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特殊類型教育課程規劃</a:t>
            </a:r>
            <a:endParaRPr lang="zh-TW" alt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714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itchFamily="65" charset="-120"/>
                <a:ea typeface="標楷體" pitchFamily="65" charset="-120"/>
              </a:rPr>
              <a:t>只有一部課綱</a:t>
            </a:r>
          </a:p>
        </p:txBody>
      </p:sp>
      <p:sp>
        <p:nvSpPr>
          <p:cNvPr id="3" name="內容版面配置區 2"/>
          <p:cNvSpPr>
            <a:spLocks noGrp="1"/>
          </p:cNvSpPr>
          <p:nvPr>
            <p:ph idx="1"/>
          </p:nvPr>
        </p:nvSpPr>
        <p:spPr>
          <a:xfrm>
            <a:off x="2589212" y="1311966"/>
            <a:ext cx="8915400" cy="3777622"/>
          </a:xfrm>
        </p:spPr>
        <p:txBody>
          <a:bodyPr>
            <a:normAutofit fontScale="77500" lnSpcReduction="20000"/>
          </a:bodyPr>
          <a:lstStyle/>
          <a:p>
            <a:endParaRPr lang="en-US" altLang="zh-TW" sz="3000" dirty="0" smtClean="0">
              <a:latin typeface="標楷體" pitchFamily="65" charset="-120"/>
              <a:ea typeface="標楷體" pitchFamily="65" charset="-120"/>
            </a:endParaRPr>
          </a:p>
          <a:p>
            <a:pPr marL="0" indent="0">
              <a:buNone/>
            </a:pPr>
            <a:r>
              <a:rPr lang="zh-TW" altLang="en-US" sz="4100" dirty="0" smtClean="0">
                <a:solidFill>
                  <a:srgbClr val="00B050"/>
                </a:solidFill>
              </a:rPr>
              <a:t>總綱</a:t>
            </a:r>
            <a:r>
              <a:rPr lang="en-US" altLang="zh-TW" sz="4100" dirty="0" smtClean="0">
                <a:solidFill>
                  <a:srgbClr val="00B050"/>
                </a:solidFill>
              </a:rPr>
              <a:t>~</a:t>
            </a:r>
            <a:r>
              <a:rPr lang="zh-TW" altLang="en-US" sz="4100" dirty="0" smtClean="0">
                <a:solidFill>
                  <a:srgbClr val="00B050"/>
                </a:solidFill>
              </a:rPr>
              <a:t>附則</a:t>
            </a:r>
            <a:endParaRPr lang="en-US" altLang="zh-TW" sz="4100" dirty="0" smtClean="0">
              <a:solidFill>
                <a:srgbClr val="00B050"/>
              </a:solidFill>
            </a:endParaRPr>
          </a:p>
          <a:p>
            <a:pPr marL="0" indent="0">
              <a:buNone/>
            </a:pPr>
            <a:r>
              <a:rPr lang="en-US" altLang="zh-TW" sz="3000" dirty="0" smtClean="0">
                <a:latin typeface="標楷體" pitchFamily="65" charset="-120"/>
                <a:ea typeface="標楷體" pitchFamily="65" charset="-120"/>
              </a:rPr>
              <a:t>(</a:t>
            </a:r>
            <a:r>
              <a:rPr lang="zh-TW" altLang="en-US" sz="3000" dirty="0">
                <a:latin typeface="標楷體" pitchFamily="65" charset="-120"/>
                <a:ea typeface="標楷體" pitchFamily="65" charset="-120"/>
              </a:rPr>
              <a:t>四</a:t>
            </a:r>
            <a:r>
              <a:rPr lang="en-US" altLang="zh-TW" sz="3000" dirty="0">
                <a:latin typeface="標楷體" pitchFamily="65" charset="-120"/>
                <a:ea typeface="標楷體" pitchFamily="65" charset="-120"/>
              </a:rPr>
              <a:t>)</a:t>
            </a:r>
            <a:r>
              <a:rPr lang="zh-TW" altLang="en-US" sz="3000" dirty="0">
                <a:latin typeface="標楷體" pitchFamily="65" charset="-120"/>
                <a:ea typeface="標楷體" pitchFamily="65" charset="-120"/>
              </a:rPr>
              <a:t>依據特殊教育法、國民體育法、藝術教育法及相關</a:t>
            </a:r>
            <a:r>
              <a:rPr lang="zh-TW" altLang="en-US" sz="3000" dirty="0" smtClean="0">
                <a:latin typeface="標楷體" pitchFamily="65" charset="-120"/>
                <a:ea typeface="標楷體" pitchFamily="65" charset="-120"/>
              </a:rPr>
              <a:t>法規</a:t>
            </a:r>
            <a:r>
              <a:rPr lang="zh-TW" altLang="en-US" sz="3000" dirty="0">
                <a:latin typeface="標楷體" pitchFamily="65" charset="-120"/>
                <a:ea typeface="標楷體" pitchFamily="65" charset="-120"/>
              </a:rPr>
              <a:t>，</a:t>
            </a:r>
            <a:r>
              <a:rPr lang="zh-TW" altLang="en-US" sz="3000" dirty="0" smtClean="0">
                <a:latin typeface="標楷體" pitchFamily="65" charset="-120"/>
                <a:ea typeface="標楷體" pitchFamily="65" charset="-120"/>
              </a:rPr>
              <a:t>特殊教育</a:t>
            </a:r>
            <a:r>
              <a:rPr lang="zh-TW" altLang="en-US" sz="3000" dirty="0">
                <a:latin typeface="標楷體" pitchFamily="65" charset="-120"/>
                <a:ea typeface="標楷體" pitchFamily="65" charset="-120"/>
              </a:rPr>
              <a:t>學生與體育班、藝術才能班及科學班等特殊類型班級</a:t>
            </a:r>
            <a:r>
              <a:rPr lang="zh-TW" altLang="en-US" sz="3000" dirty="0" smtClean="0">
                <a:latin typeface="標楷體" pitchFamily="65" charset="-120"/>
                <a:ea typeface="標楷體" pitchFamily="65" charset="-120"/>
              </a:rPr>
              <a:t>學生之</a:t>
            </a:r>
            <a:r>
              <a:rPr lang="zh-TW" altLang="en-US" sz="3000" dirty="0">
                <a:solidFill>
                  <a:srgbClr val="FF0000"/>
                </a:solidFill>
                <a:latin typeface="標楷體" pitchFamily="65" charset="-120"/>
                <a:ea typeface="標楷體" pitchFamily="65" charset="-120"/>
              </a:rPr>
              <a:t>部定及校訂課程均得彈性調整</a:t>
            </a:r>
            <a:r>
              <a:rPr lang="zh-TW" altLang="en-US" sz="3000" dirty="0">
                <a:latin typeface="標楷體" pitchFamily="65" charset="-120"/>
                <a:ea typeface="標楷體" pitchFamily="65" charset="-120"/>
              </a:rPr>
              <a:t>（包含學習節數</a:t>
            </a:r>
            <a:r>
              <a:rPr lang="en-US" altLang="zh-TW" sz="3000" dirty="0">
                <a:latin typeface="標楷體" pitchFamily="65" charset="-120"/>
                <a:ea typeface="標楷體" pitchFamily="65" charset="-120"/>
              </a:rPr>
              <a:t>/</a:t>
            </a:r>
            <a:r>
              <a:rPr lang="zh-TW" altLang="en-US" sz="3000" dirty="0">
                <a:latin typeface="標楷體" pitchFamily="65" charset="-120"/>
                <a:ea typeface="標楷體" pitchFamily="65" charset="-120"/>
              </a:rPr>
              <a:t>學分數配置比例與學習內容），並</a:t>
            </a:r>
            <a:r>
              <a:rPr lang="zh-TW" altLang="en-US" sz="3000" dirty="0">
                <a:solidFill>
                  <a:srgbClr val="FF0000"/>
                </a:solidFill>
                <a:latin typeface="標楷體" pitchFamily="65" charset="-120"/>
                <a:ea typeface="標楷體" pitchFamily="65" charset="-120"/>
              </a:rPr>
              <a:t>得於校訂課程開設特殊需求領域課程</a:t>
            </a:r>
            <a:r>
              <a:rPr lang="zh-TW" altLang="en-US" sz="3000" dirty="0">
                <a:latin typeface="標楷體" pitchFamily="65" charset="-120"/>
                <a:ea typeface="標楷體" pitchFamily="65" charset="-120"/>
              </a:rPr>
              <a:t>，</a:t>
            </a:r>
            <a:r>
              <a:rPr lang="zh-TW" altLang="en-US" sz="3000"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惟不應減少學習總節數</a:t>
            </a:r>
            <a:r>
              <a:rPr lang="zh-TW" altLang="en-US" sz="3000" dirty="0">
                <a:solidFill>
                  <a:srgbClr val="FF0000"/>
                </a:solidFill>
                <a:latin typeface="標楷體" pitchFamily="65" charset="-120"/>
                <a:ea typeface="標楷體" pitchFamily="65" charset="-120"/>
              </a:rPr>
              <a:t>。特殊教育班課程規劃需經學校特殊教育推行委員會審議通過，並送學校課程發展委員會通過後實施</a:t>
            </a:r>
            <a:r>
              <a:rPr lang="zh-TW" altLang="en-US" sz="3000" dirty="0">
                <a:latin typeface="標楷體" pitchFamily="65" charset="-120"/>
                <a:ea typeface="標楷體" pitchFamily="65" charset="-120"/>
              </a:rPr>
              <a:t>；體育班、科學班及依藝術教育法設立之藝術才能班課程規劃應送學校課程發展委員會審議。</a:t>
            </a:r>
            <a:r>
              <a:rPr lang="zh-TW" altLang="en-US" sz="3000" dirty="0">
                <a:solidFill>
                  <a:srgbClr val="FF0000"/>
                </a:solidFill>
                <a:latin typeface="標楷體" pitchFamily="65" charset="-120"/>
                <a:ea typeface="標楷體" pitchFamily="65" charset="-120"/>
              </a:rPr>
              <a:t>特殊類型教育課程綱要或實施規範，參照「十二年國民基本教育課程綱要總綱」，由中央主管機關另行訂定之</a:t>
            </a:r>
            <a:r>
              <a:rPr lang="zh-TW" altLang="en-US" sz="3000" dirty="0">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62907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itchFamily="65" charset="-120"/>
                <a:ea typeface="標楷體" pitchFamily="65" charset="-120"/>
              </a:rPr>
              <a:t>十二年國教課綱下特殊教育學生的</a:t>
            </a:r>
            <a:r>
              <a:rPr lang="zh-TW" altLang="en-US" dirty="0" smtClean="0">
                <a:latin typeface="標楷體" pitchFamily="65" charset="-120"/>
                <a:ea typeface="標楷體" pitchFamily="65" charset="-120"/>
              </a:rPr>
              <a:t>課程</a:t>
            </a:r>
            <a:endParaRPr lang="zh-TW" altLang="en-US" dirty="0">
              <a:latin typeface="標楷體" pitchFamily="65" charset="-120"/>
              <a:ea typeface="標楷體" pitchFamily="65" charset="-120"/>
            </a:endParaRPr>
          </a:p>
        </p:txBody>
      </p:sp>
      <p:sp>
        <p:nvSpPr>
          <p:cNvPr id="4" name="內容版面配置區 2"/>
          <p:cNvSpPr txBox="1">
            <a:spLocks/>
          </p:cNvSpPr>
          <p:nvPr/>
        </p:nvSpPr>
        <p:spPr>
          <a:xfrm>
            <a:off x="2479630" y="2147821"/>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zh-TW" altLang="en-US" sz="2800" dirty="0"/>
          </a:p>
        </p:txBody>
      </p:sp>
      <p:sp>
        <p:nvSpPr>
          <p:cNvPr id="5" name="矩形 4"/>
          <p:cNvSpPr/>
          <p:nvPr/>
        </p:nvSpPr>
        <p:spPr>
          <a:xfrm>
            <a:off x="2654904" y="2077029"/>
            <a:ext cx="2790912" cy="1008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普通教育</a:t>
            </a:r>
            <a:endParaRPr lang="zh-TW"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矩形 5"/>
          <p:cNvSpPr/>
          <p:nvPr/>
        </p:nvSpPr>
        <p:spPr>
          <a:xfrm>
            <a:off x="4113668" y="2869117"/>
            <a:ext cx="2664296" cy="23762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普通教育課程調整</a:t>
            </a:r>
            <a:endParaRPr lang="zh-TW"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矩形 6"/>
          <p:cNvSpPr/>
          <p:nvPr/>
        </p:nvSpPr>
        <p:spPr>
          <a:xfrm>
            <a:off x="7899442" y="2869117"/>
            <a:ext cx="2664296" cy="23762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特殊需求課程</a:t>
            </a:r>
            <a:endParaRPr lang="zh-TW"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加號 7"/>
          <p:cNvSpPr/>
          <p:nvPr/>
        </p:nvSpPr>
        <p:spPr>
          <a:xfrm>
            <a:off x="6993988" y="3805221"/>
            <a:ext cx="648072" cy="648072"/>
          </a:xfrm>
          <a:prstGeom prst="math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9500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itchFamily="65" charset="-120"/>
                <a:ea typeface="標楷體" pitchFamily="65" charset="-120"/>
              </a:rPr>
              <a:t>特殊需求領域課程</a:t>
            </a:r>
          </a:p>
        </p:txBody>
      </p:sp>
      <p:sp>
        <p:nvSpPr>
          <p:cNvPr id="3" name="內容版面配置區 2"/>
          <p:cNvSpPr>
            <a:spLocks noGrp="1"/>
          </p:cNvSpPr>
          <p:nvPr>
            <p:ph idx="1"/>
          </p:nvPr>
        </p:nvSpPr>
        <p:spPr>
          <a:xfrm>
            <a:off x="2575960" y="1722783"/>
            <a:ext cx="8915400" cy="3777622"/>
          </a:xfrm>
        </p:spPr>
        <p:txBody>
          <a:bodyPr>
            <a:normAutofit fontScale="92500"/>
          </a:bodyPr>
          <a:lstStyle/>
          <a:p>
            <a:r>
              <a:rPr lang="zh-TW" altLang="en-US" sz="2800" dirty="0" smtClean="0">
                <a:latin typeface="標楷體" pitchFamily="65" charset="-120"/>
                <a:ea typeface="標楷體" pitchFamily="65" charset="-120"/>
              </a:rPr>
              <a:t> 「</a:t>
            </a:r>
            <a:r>
              <a:rPr lang="zh-TW" altLang="en-US" sz="2800" dirty="0">
                <a:latin typeface="標楷體" pitchFamily="65" charset="-120"/>
                <a:ea typeface="標楷體" pitchFamily="65" charset="-120"/>
              </a:rPr>
              <a:t>特殊需求領域課程」專指依照下列特殊教育及特殊類型班級學生的學習需求所安排之課程：</a:t>
            </a:r>
          </a:p>
          <a:p>
            <a:pPr marL="0" indent="0">
              <a:buNone/>
            </a:pPr>
            <a:r>
              <a:rPr lang="en-US" altLang="zh-TW" sz="2800" dirty="0">
                <a:latin typeface="標楷體" pitchFamily="65" charset="-120"/>
                <a:ea typeface="標楷體" pitchFamily="65" charset="-120"/>
              </a:rPr>
              <a:t>A.</a:t>
            </a:r>
            <a:r>
              <a:rPr lang="zh-TW" altLang="en-US" sz="2800" dirty="0">
                <a:solidFill>
                  <a:srgbClr val="FF0000"/>
                </a:solidFill>
                <a:latin typeface="標楷體" pitchFamily="65" charset="-120"/>
                <a:ea typeface="標楷體" pitchFamily="65" charset="-120"/>
              </a:rPr>
              <a:t>特殊教育學生</a:t>
            </a:r>
            <a:r>
              <a:rPr lang="zh-TW" altLang="en-US" sz="2800" dirty="0">
                <a:latin typeface="標楷體" pitchFamily="65" charset="-120"/>
                <a:ea typeface="標楷體" pitchFamily="65" charset="-120"/>
              </a:rPr>
              <a:t>（含安置在不同教育情境中的身心障礙或資賦優異學生）其特殊學習需求，經專業評估後，提供</a:t>
            </a:r>
            <a:r>
              <a:rPr lang="zh-TW" altLang="en-US" sz="2800" dirty="0">
                <a:solidFill>
                  <a:srgbClr val="FF0000"/>
                </a:solidFill>
                <a:latin typeface="標楷體" pitchFamily="65" charset="-120"/>
                <a:ea typeface="標楷體" pitchFamily="65" charset="-120"/>
              </a:rPr>
              <a:t>生活管理、社會技巧、學習策略、職業教育、溝通訓練、點字、定向行動、功能性動作訓練、輔助科技應用、創造力、領導才能、情意發展、獨立研究</a:t>
            </a:r>
            <a:r>
              <a:rPr lang="zh-TW" altLang="en-US" sz="2800" dirty="0">
                <a:latin typeface="標楷體" pitchFamily="65" charset="-120"/>
                <a:ea typeface="標楷體" pitchFamily="65" charset="-120"/>
              </a:rPr>
              <a:t>或專長領域等特殊需求領域課程。</a:t>
            </a:r>
          </a:p>
          <a:p>
            <a:pPr marL="0" indent="0">
              <a:buNone/>
            </a:pPr>
            <a:r>
              <a:rPr lang="en-US" altLang="zh-TW" sz="2800" dirty="0">
                <a:latin typeface="標楷體" pitchFamily="65" charset="-120"/>
                <a:ea typeface="標楷體" pitchFamily="65" charset="-120"/>
              </a:rPr>
              <a:t>B.</a:t>
            </a:r>
            <a:r>
              <a:rPr lang="zh-TW" altLang="en-US" sz="2800" dirty="0">
                <a:latin typeface="標楷體" pitchFamily="65" charset="-120"/>
                <a:ea typeface="標楷體" pitchFamily="65" charset="-120"/>
              </a:rPr>
              <a:t>特殊類型班級學生依專長發展所需，提供專長領域課程</a:t>
            </a:r>
            <a:r>
              <a:rPr lang="zh-TW" altLang="en-US" dirty="0"/>
              <a:t>。</a:t>
            </a:r>
          </a:p>
          <a:p>
            <a:endParaRPr lang="zh-TW" altLang="en-US" dirty="0"/>
          </a:p>
        </p:txBody>
      </p:sp>
    </p:spTree>
    <p:extLst>
      <p:ext uri="{BB962C8B-B14F-4D97-AF65-F5344CB8AC3E}">
        <p14:creationId xmlns:p14="http://schemas.microsoft.com/office/powerpoint/2010/main" val="1332387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solidFill>
                  <a:schemeClr val="tx1"/>
                </a:solidFill>
                <a:latin typeface="標楷體" pitchFamily="65" charset="-120"/>
                <a:ea typeface="標楷體" pitchFamily="65" charset="-120"/>
              </a:rPr>
              <a:t>特殊</a:t>
            </a:r>
            <a:r>
              <a:rPr lang="zh-TW" altLang="en-US" dirty="0" smtClean="0">
                <a:solidFill>
                  <a:schemeClr val="tx1"/>
                </a:solidFill>
                <a:latin typeface="標楷體" pitchFamily="65" charset="-120"/>
                <a:ea typeface="標楷體" pitchFamily="65" charset="-120"/>
              </a:rPr>
              <a:t>需求領域課程哪裡去</a:t>
            </a:r>
            <a:r>
              <a:rPr lang="zh-TW" altLang="en-US" dirty="0">
                <a:solidFill>
                  <a:schemeClr val="tx1"/>
                </a:solidFill>
                <a:latin typeface="標楷體" pitchFamily="65" charset="-120"/>
                <a:ea typeface="標楷體" pitchFamily="65" charset="-120"/>
              </a:rPr>
              <a:t>了？</a:t>
            </a:r>
            <a:br>
              <a:rPr lang="zh-TW" altLang="en-US" dirty="0">
                <a:solidFill>
                  <a:schemeClr val="tx1"/>
                </a:solidFill>
                <a:latin typeface="標楷體" pitchFamily="65" charset="-120"/>
                <a:ea typeface="標楷體" pitchFamily="65" charset="-120"/>
              </a:rPr>
            </a:br>
            <a:endParaRPr lang="zh-TW" altLang="en-US"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endParaRPr lang="zh-TW" altLang="en-US"/>
          </a:p>
        </p:txBody>
      </p:sp>
      <p:pic>
        <p:nvPicPr>
          <p:cNvPr id="3075" name="Picture 3" descr="C:\Users\pc\Dropbox\00瓊慧業務資料\108年瓊慧業務資料\03十二年國民基本教育課綱\未命名.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834" y="2124928"/>
            <a:ext cx="854551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36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04915" y="1166191"/>
            <a:ext cx="8915400" cy="4458231"/>
          </a:xfrm>
        </p:spPr>
        <p:txBody>
          <a:bodyPr>
            <a:normAutofit fontScale="85000" lnSpcReduction="10000"/>
          </a:bodyPr>
          <a:lstStyle/>
          <a:p>
            <a:r>
              <a:rPr lang="zh-TW" altLang="en-US" sz="2800" dirty="0" smtClean="0">
                <a:latin typeface="標楷體" pitchFamily="65" charset="-120"/>
                <a:ea typeface="標楷體" pitchFamily="65" charset="-120"/>
              </a:rPr>
              <a:t>配合</a:t>
            </a:r>
            <a:r>
              <a:rPr lang="zh-TW" altLang="en-US" sz="2800" dirty="0">
                <a:latin typeface="標楷體" pitchFamily="65" charset="-120"/>
                <a:ea typeface="標楷體" pitchFamily="65" charset="-120"/>
              </a:rPr>
              <a:t>十二年國教課綱之規定，學校課程計畫中須納入與全校身心障礙學生課程相關之內容</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lnSpc>
                <a:spcPct val="80000"/>
              </a:lnSpc>
            </a:pPr>
            <a:r>
              <a:rPr lang="zh-TW" altLang="zh-TW" sz="2800" dirty="0">
                <a:solidFill>
                  <a:srgbClr val="000099"/>
                </a:solidFill>
                <a:latin typeface="標楷體" panose="03000509000000000000" pitchFamily="65" charset="-120"/>
                <a:ea typeface="標楷體" panose="03000509000000000000" pitchFamily="65" charset="-120"/>
              </a:rPr>
              <a:t>嘉義縣108學年度課程計畫架構~將特教元素融入</a:t>
            </a:r>
          </a:p>
          <a:p>
            <a:pPr marL="0" indent="0">
              <a:lnSpc>
                <a:spcPct val="80000"/>
              </a:lnSpc>
              <a:buNone/>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學校基本資料</a:t>
            </a:r>
            <a:r>
              <a:rPr lang="zh-TW" altLang="zh-TW" sz="2800" dirty="0" smtClean="0">
                <a:latin typeface="標楷體" panose="03000509000000000000" pitchFamily="65" charset="-120"/>
                <a:ea typeface="標楷體" panose="03000509000000000000" pitchFamily="65" charset="-120"/>
              </a:rPr>
              <a:t>(</a:t>
            </a:r>
            <a:r>
              <a:rPr lang="zh-TW" altLang="en-US" sz="2800" dirty="0" smtClean="0">
                <a:solidFill>
                  <a:schemeClr val="accent2"/>
                </a:solidFill>
                <a:latin typeface="標楷體" panose="03000509000000000000" pitchFamily="65" charset="-120"/>
                <a:ea typeface="標楷體" panose="03000509000000000000" pitchFamily="65" charset="-120"/>
              </a:rPr>
              <a:t>含特教</a:t>
            </a:r>
            <a:r>
              <a:rPr lang="zh-TW" altLang="zh-TW" sz="2800" dirty="0" smtClean="0">
                <a:solidFill>
                  <a:schemeClr val="accent2"/>
                </a:solidFill>
                <a:latin typeface="標楷體" panose="03000509000000000000" pitchFamily="65" charset="-120"/>
                <a:ea typeface="標楷體" panose="03000509000000000000" pitchFamily="65" charset="-120"/>
              </a:rPr>
              <a:t>班級</a:t>
            </a:r>
            <a:r>
              <a:rPr lang="zh-TW" altLang="zh-TW" sz="2800" dirty="0">
                <a:solidFill>
                  <a:schemeClr val="accent2"/>
                </a:solidFill>
                <a:latin typeface="標楷體" panose="03000509000000000000" pitchFamily="65" charset="-120"/>
                <a:ea typeface="標楷體" panose="03000509000000000000" pitchFamily="65" charset="-120"/>
              </a:rPr>
              <a:t>數</a:t>
            </a:r>
            <a:r>
              <a:rPr lang="zh-TW" altLang="zh-TW" sz="2800" dirty="0" smtClean="0">
                <a:solidFill>
                  <a:schemeClr val="accent2"/>
                </a:solidFill>
                <a:latin typeface="標楷體" panose="03000509000000000000" pitchFamily="65" charset="-120"/>
                <a:ea typeface="標楷體" panose="03000509000000000000" pitchFamily="65" charset="-120"/>
              </a:rPr>
              <a:t>、</a:t>
            </a:r>
            <a:r>
              <a:rPr lang="zh-TW" altLang="en-US" sz="2800" dirty="0" smtClean="0">
                <a:solidFill>
                  <a:schemeClr val="accent2"/>
                </a:solidFill>
                <a:latin typeface="標楷體" panose="03000509000000000000" pitchFamily="65" charset="-120"/>
                <a:ea typeface="標楷體" panose="03000509000000000000" pitchFamily="65" charset="-120"/>
              </a:rPr>
              <a:t>特教</a:t>
            </a:r>
            <a:r>
              <a:rPr lang="zh-TW" altLang="zh-TW" sz="2800" dirty="0" smtClean="0">
                <a:solidFill>
                  <a:schemeClr val="accent2"/>
                </a:solidFill>
                <a:latin typeface="標楷體" panose="03000509000000000000" pitchFamily="65" charset="-120"/>
                <a:ea typeface="標楷體" panose="03000509000000000000" pitchFamily="65" charset="-120"/>
              </a:rPr>
              <a:t>學生</a:t>
            </a:r>
            <a:r>
              <a:rPr lang="zh-TW" altLang="zh-TW" sz="2800" dirty="0">
                <a:solidFill>
                  <a:schemeClr val="accent2"/>
                </a:solidFill>
                <a:latin typeface="標楷體" panose="03000509000000000000" pitchFamily="65" charset="-120"/>
                <a:ea typeface="標楷體" panose="03000509000000000000" pitchFamily="65" charset="-120"/>
              </a:rPr>
              <a:t>數</a:t>
            </a:r>
            <a:r>
              <a:rPr lang="zh-TW" altLang="zh-TW" sz="2800" dirty="0">
                <a:latin typeface="標楷體" panose="03000509000000000000" pitchFamily="65" charset="-120"/>
                <a:ea typeface="標楷體" panose="03000509000000000000" pitchFamily="65" charset="-120"/>
              </a:rPr>
              <a:t>)</a:t>
            </a:r>
          </a:p>
          <a:p>
            <a:pPr marL="0" indent="0">
              <a:lnSpc>
                <a:spcPct val="80000"/>
              </a:lnSpc>
              <a:buNone/>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學校背景分析</a:t>
            </a:r>
            <a:r>
              <a:rPr lang="zh-TW" altLang="zh-TW" sz="2800" dirty="0" smtClean="0">
                <a:solidFill>
                  <a:schemeClr val="accent2"/>
                </a:solidFill>
                <a:latin typeface="標楷體" panose="03000509000000000000" pitchFamily="65" charset="-120"/>
                <a:ea typeface="標楷體" panose="03000509000000000000" pitchFamily="65" charset="-120"/>
              </a:rPr>
              <a:t>（含</a:t>
            </a:r>
            <a:r>
              <a:rPr lang="zh-TW" altLang="zh-TW" sz="2800" dirty="0">
                <a:solidFill>
                  <a:schemeClr val="accent2"/>
                </a:solidFill>
                <a:latin typeface="標楷體" panose="03000509000000000000" pitchFamily="65" charset="-120"/>
                <a:ea typeface="標楷體" panose="03000509000000000000" pitchFamily="65" charset="-120"/>
              </a:rPr>
              <a:t>特殊教育-身障及資優類、</a:t>
            </a:r>
            <a:r>
              <a:rPr lang="zh-TW" altLang="zh-TW" sz="2800" dirty="0" smtClean="0">
                <a:solidFill>
                  <a:schemeClr val="accent2"/>
                </a:solidFill>
                <a:latin typeface="標楷體" panose="03000509000000000000" pitchFamily="65" charset="-120"/>
                <a:ea typeface="標楷體" panose="03000509000000000000" pitchFamily="65" charset="-120"/>
              </a:rPr>
              <a:t>藝術</a:t>
            </a:r>
            <a:r>
              <a:rPr lang="zh-TW" altLang="zh-TW" sz="2800" dirty="0">
                <a:solidFill>
                  <a:schemeClr val="accent2"/>
                </a:solidFill>
                <a:latin typeface="標楷體" panose="03000509000000000000" pitchFamily="65" charset="-120"/>
                <a:ea typeface="標楷體" panose="03000509000000000000" pitchFamily="65" charset="-120"/>
              </a:rPr>
              <a:t>才能班）</a:t>
            </a:r>
          </a:p>
          <a:p>
            <a:pPr marL="0" indent="0">
              <a:lnSpc>
                <a:spcPct val="80000"/>
              </a:lnSpc>
              <a:buNone/>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學校社區資源特色調查與運用﹙如人力、物力</a:t>
            </a:r>
            <a:r>
              <a:rPr lang="zh-TW" altLang="zh-TW" sz="2800" dirty="0" smtClean="0">
                <a:latin typeface="標楷體" panose="03000509000000000000" pitchFamily="65" charset="-120"/>
                <a:ea typeface="標楷體" panose="03000509000000000000" pitchFamily="65" charset="-120"/>
              </a:rPr>
              <a:t>、環境</a:t>
            </a:r>
            <a:r>
              <a:rPr lang="zh-TW" altLang="zh-TW" sz="2800" dirty="0">
                <a:latin typeface="標楷體" panose="03000509000000000000" pitchFamily="65" charset="-120"/>
                <a:ea typeface="標楷體" panose="03000509000000000000" pitchFamily="65" charset="-120"/>
              </a:rPr>
              <a:t>…等</a:t>
            </a:r>
            <a:r>
              <a:rPr lang="zh-TW" altLang="zh-TW" sz="2800" dirty="0" smtClean="0">
                <a:latin typeface="標楷體" panose="03000509000000000000" pitchFamily="65" charset="-120"/>
                <a:ea typeface="標楷體" panose="03000509000000000000" pitchFamily="65" charset="-120"/>
              </a:rPr>
              <a:t>資</a:t>
            </a:r>
            <a:endParaRPr lang="en-US" altLang="zh-TW" sz="2800" dirty="0" smtClean="0">
              <a:latin typeface="標楷體" panose="03000509000000000000" pitchFamily="65" charset="-120"/>
              <a:ea typeface="標楷體" panose="03000509000000000000" pitchFamily="65" charset="-120"/>
            </a:endParaRPr>
          </a:p>
          <a:p>
            <a:pPr marL="0" indent="0">
              <a:lnSpc>
                <a:spcPct val="80000"/>
              </a:lnSpc>
              <a:buNone/>
            </a:pPr>
            <a:r>
              <a:rPr lang="en-US" altLang="zh-TW"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源﹚</a:t>
            </a:r>
            <a:r>
              <a:rPr lang="zh-TW" altLang="zh-TW" sz="2800" dirty="0" smtClean="0">
                <a:solidFill>
                  <a:schemeClr val="accent2"/>
                </a:solidFill>
                <a:latin typeface="標楷體" panose="03000509000000000000" pitchFamily="65" charset="-120"/>
                <a:ea typeface="標楷體" panose="03000509000000000000" pitchFamily="65" charset="-120"/>
              </a:rPr>
              <a:t>（含特殊教育</a:t>
            </a:r>
            <a:r>
              <a:rPr lang="zh-TW" altLang="zh-TW" sz="2800" dirty="0">
                <a:solidFill>
                  <a:schemeClr val="accent2"/>
                </a:solidFill>
                <a:latin typeface="標楷體" panose="03000509000000000000" pitchFamily="65" charset="-120"/>
                <a:ea typeface="標楷體" panose="03000509000000000000" pitchFamily="65" charset="-120"/>
              </a:rPr>
              <a:t>-身障及資優類</a:t>
            </a:r>
            <a:r>
              <a:rPr lang="zh-TW" altLang="zh-TW" sz="2800" dirty="0" smtClean="0">
                <a:solidFill>
                  <a:schemeClr val="accent2"/>
                </a:solidFill>
                <a:latin typeface="標楷體" panose="03000509000000000000" pitchFamily="65" charset="-120"/>
                <a:ea typeface="標楷體" panose="03000509000000000000" pitchFamily="65" charset="-120"/>
              </a:rPr>
              <a:t>、藝術</a:t>
            </a:r>
            <a:r>
              <a:rPr lang="zh-TW" altLang="zh-TW" sz="2800" dirty="0">
                <a:solidFill>
                  <a:schemeClr val="accent2"/>
                </a:solidFill>
                <a:latin typeface="標楷體" panose="03000509000000000000" pitchFamily="65" charset="-120"/>
                <a:ea typeface="標楷體" panose="03000509000000000000" pitchFamily="65" charset="-120"/>
              </a:rPr>
              <a:t>才能班）</a:t>
            </a:r>
          </a:p>
          <a:p>
            <a:pPr marL="0" indent="0">
              <a:lnSpc>
                <a:spcPct val="80000"/>
              </a:lnSpc>
              <a:buNone/>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四</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校本</a:t>
            </a:r>
            <a:r>
              <a:rPr lang="zh-TW" altLang="zh-TW" sz="2800" dirty="0" smtClean="0">
                <a:latin typeface="標楷體" panose="03000509000000000000" pitchFamily="65" charset="-120"/>
                <a:ea typeface="標楷體" panose="03000509000000000000" pitchFamily="65" charset="-120"/>
              </a:rPr>
              <a:t>課程</a:t>
            </a:r>
            <a:r>
              <a:rPr lang="zh-TW" altLang="zh-TW" sz="2800" dirty="0" smtClean="0">
                <a:solidFill>
                  <a:schemeClr val="accent2"/>
                </a:solidFill>
                <a:latin typeface="標楷體" panose="03000509000000000000" pitchFamily="65" charset="-120"/>
                <a:ea typeface="標楷體" panose="03000509000000000000" pitchFamily="65" charset="-120"/>
              </a:rPr>
              <a:t>（</a:t>
            </a:r>
            <a:r>
              <a:rPr lang="zh-TW" altLang="en-US" sz="2800" dirty="0" smtClean="0">
                <a:solidFill>
                  <a:schemeClr val="accent2"/>
                </a:solidFill>
                <a:latin typeface="標楷體" panose="03000509000000000000" pitchFamily="65" charset="-120"/>
                <a:ea typeface="標楷體" panose="03000509000000000000" pitchFamily="65" charset="-120"/>
              </a:rPr>
              <a:t>身障學生、資優學生</a:t>
            </a:r>
            <a:r>
              <a:rPr lang="en-US" altLang="zh-TW" sz="2800" dirty="0" smtClean="0">
                <a:solidFill>
                  <a:schemeClr val="accent2"/>
                </a:solidFill>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a:p>
            <a:pPr marL="0" indent="0">
              <a:lnSpc>
                <a:spcPct val="80000"/>
              </a:lnSpc>
              <a:buNone/>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五</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學習節數分配表</a:t>
            </a:r>
            <a:r>
              <a:rPr lang="zh-TW" altLang="zh-TW" sz="2800" dirty="0">
                <a:solidFill>
                  <a:schemeClr val="accent2"/>
                </a:solidFill>
                <a:latin typeface="標楷體" panose="03000509000000000000" pitchFamily="65" charset="-120"/>
                <a:ea typeface="標楷體" panose="03000509000000000000" pitchFamily="65" charset="-120"/>
              </a:rPr>
              <a:t>(</a:t>
            </a:r>
            <a:r>
              <a:rPr lang="zh-TW" altLang="zh-TW" sz="2800" dirty="0">
                <a:solidFill>
                  <a:srgbClr val="7030A0"/>
                </a:solidFill>
                <a:latin typeface="標楷體" panose="03000509000000000000" pitchFamily="65" charset="-120"/>
                <a:ea typeface="標楷體" panose="03000509000000000000" pitchFamily="65" charset="-120"/>
              </a:rPr>
              <a:t>特教班</a:t>
            </a:r>
            <a:r>
              <a:rPr lang="zh-TW" altLang="zh-TW" sz="2800" dirty="0">
                <a:solidFill>
                  <a:schemeClr val="accent2"/>
                </a:solidFill>
                <a:latin typeface="標楷體" panose="03000509000000000000" pitchFamily="65" charset="-120"/>
                <a:ea typeface="標楷體" panose="03000509000000000000" pitchFamily="65" charset="-120"/>
              </a:rPr>
              <a:t>學生課程節數分配表、</a:t>
            </a:r>
            <a:r>
              <a:rPr lang="zh-TW" altLang="zh-TW" sz="2800" dirty="0">
                <a:solidFill>
                  <a:srgbClr val="7030A0"/>
                </a:solidFill>
                <a:latin typeface="標楷體" panose="03000509000000000000" pitchFamily="65" charset="-120"/>
                <a:ea typeface="標楷體" panose="03000509000000000000" pitchFamily="65" charset="-120"/>
              </a:rPr>
              <a:t>資源班</a:t>
            </a:r>
            <a:r>
              <a:rPr lang="zh-TW" altLang="zh-TW" sz="2800" dirty="0" smtClean="0">
                <a:solidFill>
                  <a:schemeClr val="accent2"/>
                </a:solidFill>
                <a:latin typeface="標楷體" panose="03000509000000000000" pitchFamily="65" charset="-120"/>
                <a:ea typeface="標楷體" panose="03000509000000000000" pitchFamily="65" charset="-120"/>
              </a:rPr>
              <a:t>學生課</a:t>
            </a:r>
            <a:endParaRPr lang="en-US" altLang="zh-TW" sz="2800" dirty="0" smtClean="0">
              <a:solidFill>
                <a:schemeClr val="accent2"/>
              </a:solidFill>
              <a:latin typeface="標楷體" panose="03000509000000000000" pitchFamily="65" charset="-120"/>
              <a:ea typeface="標楷體" panose="03000509000000000000" pitchFamily="65" charset="-120"/>
            </a:endParaRPr>
          </a:p>
          <a:p>
            <a:pPr marL="0" indent="0">
              <a:lnSpc>
                <a:spcPct val="80000"/>
              </a:lnSpc>
              <a:buNone/>
            </a:pPr>
            <a:r>
              <a:rPr lang="en-US" altLang="zh-TW" sz="2800" dirty="0">
                <a:solidFill>
                  <a:schemeClr val="accent2"/>
                </a:solidFill>
                <a:latin typeface="標楷體" panose="03000509000000000000" pitchFamily="65" charset="-120"/>
                <a:ea typeface="標楷體" panose="03000509000000000000" pitchFamily="65" charset="-120"/>
              </a:rPr>
              <a:t> </a:t>
            </a:r>
            <a:r>
              <a:rPr lang="en-US" altLang="zh-TW" sz="2800" dirty="0" smtClean="0">
                <a:solidFill>
                  <a:schemeClr val="accent2"/>
                </a:solidFill>
                <a:latin typeface="標楷體" panose="03000509000000000000" pitchFamily="65" charset="-120"/>
                <a:ea typeface="標楷體" panose="03000509000000000000" pitchFamily="65" charset="-120"/>
              </a:rPr>
              <a:t>   </a:t>
            </a:r>
            <a:r>
              <a:rPr lang="zh-TW" altLang="zh-TW" sz="2800" dirty="0" smtClean="0">
                <a:solidFill>
                  <a:schemeClr val="accent2"/>
                </a:solidFill>
                <a:latin typeface="標楷體" panose="03000509000000000000" pitchFamily="65" charset="-120"/>
                <a:ea typeface="標楷體" panose="03000509000000000000" pitchFamily="65" charset="-120"/>
              </a:rPr>
              <a:t>程</a:t>
            </a:r>
            <a:r>
              <a:rPr lang="zh-TW" altLang="zh-TW" sz="2800" dirty="0">
                <a:solidFill>
                  <a:schemeClr val="accent2"/>
                </a:solidFill>
                <a:latin typeface="標楷體" panose="03000509000000000000" pitchFamily="65" charset="-120"/>
                <a:ea typeface="標楷體" panose="03000509000000000000" pitchFamily="65" charset="-120"/>
              </a:rPr>
              <a:t>節數分配表、身障學生接受</a:t>
            </a:r>
            <a:r>
              <a:rPr lang="zh-TW" altLang="zh-TW" sz="2800" dirty="0">
                <a:solidFill>
                  <a:srgbClr val="7030A0"/>
                </a:solidFill>
                <a:latin typeface="標楷體" panose="03000509000000000000" pitchFamily="65" charset="-120"/>
                <a:ea typeface="標楷體" panose="03000509000000000000" pitchFamily="65" charset="-120"/>
              </a:rPr>
              <a:t>巡迴輔導</a:t>
            </a:r>
            <a:r>
              <a:rPr lang="zh-TW" altLang="zh-TW" sz="2800" dirty="0">
                <a:solidFill>
                  <a:schemeClr val="accent2"/>
                </a:solidFill>
                <a:latin typeface="標楷體" panose="03000509000000000000" pitchFamily="65" charset="-120"/>
                <a:ea typeface="標楷體" panose="03000509000000000000" pitchFamily="65" charset="-120"/>
              </a:rPr>
              <a:t>節數、資賦</a:t>
            </a:r>
            <a:r>
              <a:rPr lang="zh-TW" altLang="zh-TW" sz="2800" dirty="0" smtClean="0">
                <a:solidFill>
                  <a:schemeClr val="accent2"/>
                </a:solidFill>
                <a:latin typeface="標楷體" panose="03000509000000000000" pitchFamily="65" charset="-120"/>
                <a:ea typeface="標楷體" panose="03000509000000000000" pitchFamily="65" charset="-120"/>
              </a:rPr>
              <a:t>優異學生</a:t>
            </a:r>
            <a:endParaRPr lang="en-US" altLang="zh-TW" sz="2800" dirty="0" smtClean="0">
              <a:solidFill>
                <a:schemeClr val="accent2"/>
              </a:solidFill>
              <a:latin typeface="標楷體" panose="03000509000000000000" pitchFamily="65" charset="-120"/>
              <a:ea typeface="標楷體" panose="03000509000000000000" pitchFamily="65" charset="-120"/>
            </a:endParaRPr>
          </a:p>
          <a:p>
            <a:pPr marL="0" indent="0">
              <a:lnSpc>
                <a:spcPct val="80000"/>
              </a:lnSpc>
              <a:buNone/>
            </a:pPr>
            <a:r>
              <a:rPr lang="en-US" altLang="zh-TW" sz="2800" dirty="0">
                <a:solidFill>
                  <a:schemeClr val="accent2"/>
                </a:solidFill>
                <a:latin typeface="標楷體" panose="03000509000000000000" pitchFamily="65" charset="-120"/>
                <a:ea typeface="標楷體" panose="03000509000000000000" pitchFamily="65" charset="-120"/>
              </a:rPr>
              <a:t> </a:t>
            </a:r>
            <a:r>
              <a:rPr lang="en-US" altLang="zh-TW" sz="2800" dirty="0" smtClean="0">
                <a:solidFill>
                  <a:schemeClr val="accent2"/>
                </a:solidFill>
                <a:latin typeface="標楷體" panose="03000509000000000000" pitchFamily="65" charset="-120"/>
                <a:ea typeface="標楷體" panose="03000509000000000000" pitchFamily="65" charset="-120"/>
              </a:rPr>
              <a:t>   </a:t>
            </a:r>
            <a:r>
              <a:rPr lang="zh-TW" altLang="zh-TW" sz="2800" dirty="0" smtClean="0">
                <a:solidFill>
                  <a:schemeClr val="accent2"/>
                </a:solidFill>
                <a:latin typeface="標楷體" panose="03000509000000000000" pitchFamily="65" charset="-120"/>
                <a:ea typeface="標楷體" panose="03000509000000000000" pitchFamily="65" charset="-120"/>
              </a:rPr>
              <a:t>接受</a:t>
            </a:r>
            <a:r>
              <a:rPr lang="zh-TW" altLang="zh-TW" sz="2800" dirty="0">
                <a:solidFill>
                  <a:srgbClr val="7030A0"/>
                </a:solidFill>
                <a:latin typeface="標楷體" panose="03000509000000000000" pitchFamily="65" charset="-120"/>
                <a:ea typeface="標楷體" panose="03000509000000000000" pitchFamily="65" charset="-120"/>
              </a:rPr>
              <a:t>巡迴輔導</a:t>
            </a:r>
            <a:r>
              <a:rPr lang="zh-TW" altLang="zh-TW" sz="2800" dirty="0">
                <a:solidFill>
                  <a:schemeClr val="accent2"/>
                </a:solidFill>
                <a:latin typeface="標楷體" panose="03000509000000000000" pitchFamily="65" charset="-120"/>
                <a:ea typeface="標楷體" panose="03000509000000000000" pitchFamily="65" charset="-120"/>
              </a:rPr>
              <a:t>節數)</a:t>
            </a:r>
          </a:p>
          <a:p>
            <a:pPr marL="0" indent="0">
              <a:buNone/>
            </a:pPr>
            <a:endParaRPr lang="zh-TW" altLang="en-US" sz="2800" dirty="0">
              <a:latin typeface="標楷體" pitchFamily="65" charset="-120"/>
              <a:ea typeface="標楷體" pitchFamily="65" charset="-120"/>
            </a:endParaRPr>
          </a:p>
        </p:txBody>
      </p:sp>
      <p:sp>
        <p:nvSpPr>
          <p:cNvPr id="4" name="標題 1"/>
          <p:cNvSpPr>
            <a:spLocks noGrp="1"/>
          </p:cNvSpPr>
          <p:nvPr>
            <p:ph type="title"/>
          </p:nvPr>
        </p:nvSpPr>
        <p:spPr>
          <a:xfrm>
            <a:off x="2659780" y="385571"/>
            <a:ext cx="8911687" cy="1280890"/>
          </a:xfrm>
        </p:spPr>
        <p:txBody>
          <a:bodyPr/>
          <a:lstStyle/>
          <a:p>
            <a:pPr algn="ctr"/>
            <a:r>
              <a:rPr lang="zh-TW" altLang="en-US" dirty="0" smtClean="0">
                <a:latin typeface="標楷體" pitchFamily="65" charset="-120"/>
                <a:ea typeface="標楷體" pitchFamily="65" charset="-120"/>
              </a:rPr>
              <a:t>只有一份學校課程計畫</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93453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2616475" y="385571"/>
            <a:ext cx="8911687" cy="1280890"/>
          </a:xfrm>
        </p:spPr>
        <p:txBody>
          <a:bodyPr/>
          <a:lstStyle/>
          <a:p>
            <a:pPr algn="ctr"/>
            <a:r>
              <a:rPr lang="zh-TW" altLang="en-US" dirty="0" smtClean="0">
                <a:latin typeface="標楷體" pitchFamily="65" charset="-120"/>
                <a:ea typeface="標楷體" pitchFamily="65" charset="-120"/>
              </a:rPr>
              <a:t>只有一份學校課程計畫</a:t>
            </a:r>
            <a:endParaRPr lang="zh-TW" altLang="en-US" dirty="0">
              <a:latin typeface="標楷體" pitchFamily="65" charset="-120"/>
              <a:ea typeface="標楷體" pitchFamily="65" charset="-120"/>
            </a:endParaRPr>
          </a:p>
        </p:txBody>
      </p:sp>
      <p:sp>
        <p:nvSpPr>
          <p:cNvPr id="4" name="內容版面配置區 2"/>
          <p:cNvSpPr>
            <a:spLocks noGrp="1"/>
          </p:cNvSpPr>
          <p:nvPr>
            <p:ph idx="1"/>
          </p:nvPr>
        </p:nvSpPr>
        <p:spPr>
          <a:xfrm>
            <a:off x="2604915" y="1166191"/>
            <a:ext cx="8915400" cy="4458231"/>
          </a:xfrm>
        </p:spPr>
        <p:txBody>
          <a:bodyPr>
            <a:normAutofit/>
          </a:bodyPr>
          <a:lstStyle/>
          <a:p>
            <a:pPr marL="0" inden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六</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學習領域</a:t>
            </a:r>
            <a:r>
              <a:rPr lang="zh-TW" altLang="zh-TW" sz="2400" dirty="0">
                <a:solidFill>
                  <a:schemeClr val="accent2"/>
                </a:solidFill>
                <a:latin typeface="標楷體" panose="03000509000000000000" pitchFamily="65" charset="-120"/>
                <a:ea typeface="標楷體" panose="03000509000000000000" pitchFamily="65" charset="-120"/>
              </a:rPr>
              <a:t>(特殊類型教育集中式特教班○○領域○○</a:t>
            </a:r>
            <a:r>
              <a:rPr lang="zh-TW" altLang="zh-TW" sz="2400" dirty="0" smtClean="0">
                <a:solidFill>
                  <a:schemeClr val="accent2"/>
                </a:solidFill>
                <a:latin typeface="標楷體" panose="03000509000000000000" pitchFamily="65" charset="-120"/>
                <a:ea typeface="標楷體" panose="03000509000000000000" pitchFamily="65" charset="-120"/>
              </a:rPr>
              <a:t>科教學計</a:t>
            </a:r>
            <a:endParaRPr lang="en-US" altLang="zh-TW" sz="2400" dirty="0" smtClean="0">
              <a:solidFill>
                <a:schemeClr val="accent2"/>
              </a:solidFill>
              <a:latin typeface="標楷體" panose="03000509000000000000" pitchFamily="65" charset="-120"/>
              <a:ea typeface="標楷體" panose="03000509000000000000" pitchFamily="65" charset="-120"/>
            </a:endParaRPr>
          </a:p>
          <a:p>
            <a:pPr marL="0" indent="0">
              <a:buNone/>
            </a:pPr>
            <a:r>
              <a:rPr lang="en-US" altLang="zh-TW" sz="2400" dirty="0">
                <a:solidFill>
                  <a:schemeClr val="accent2"/>
                </a:solidFill>
                <a:latin typeface="標楷體" panose="03000509000000000000" pitchFamily="65" charset="-120"/>
                <a:ea typeface="標楷體" panose="03000509000000000000" pitchFamily="65" charset="-120"/>
              </a:rPr>
              <a:t> </a:t>
            </a:r>
            <a:r>
              <a:rPr lang="en-US" altLang="zh-TW" sz="2400" dirty="0" smtClean="0">
                <a:solidFill>
                  <a:schemeClr val="accent2"/>
                </a:solidFill>
                <a:latin typeface="標楷體" panose="03000509000000000000" pitchFamily="65" charset="-120"/>
                <a:ea typeface="標楷體" panose="03000509000000000000" pitchFamily="65" charset="-120"/>
              </a:rPr>
              <a:t>   </a:t>
            </a:r>
            <a:r>
              <a:rPr lang="zh-TW" altLang="zh-TW" sz="2400" dirty="0" smtClean="0">
                <a:solidFill>
                  <a:schemeClr val="accent2"/>
                </a:solidFill>
                <a:latin typeface="標楷體" panose="03000509000000000000" pitchFamily="65" charset="-120"/>
                <a:ea typeface="標楷體" panose="03000509000000000000" pitchFamily="65" charset="-120"/>
              </a:rPr>
              <a:t>畫</a:t>
            </a:r>
            <a:r>
              <a:rPr lang="zh-TW" altLang="zh-TW" sz="2400" dirty="0">
                <a:solidFill>
                  <a:schemeClr val="accent2"/>
                </a:solidFill>
                <a:latin typeface="標楷體" panose="03000509000000000000" pitchFamily="65" charset="-120"/>
                <a:ea typeface="標楷體" panose="03000509000000000000" pitchFamily="65" charset="-120"/>
              </a:rPr>
              <a:t>表、資源班資源班○○領域課程調整教學計畫表</a:t>
            </a:r>
            <a:r>
              <a:rPr lang="zh-TW" altLang="zh-TW" sz="2400" dirty="0" smtClean="0">
                <a:solidFill>
                  <a:schemeClr val="accent2"/>
                </a:solidFill>
                <a:latin typeface="標楷體" panose="03000509000000000000" pitchFamily="65" charset="-120"/>
                <a:ea typeface="標楷體" panose="03000509000000000000" pitchFamily="65" charset="-120"/>
              </a:rPr>
              <a:t>、身</a:t>
            </a:r>
            <a:r>
              <a:rPr lang="zh-TW" altLang="zh-TW" sz="2400" dirty="0">
                <a:solidFill>
                  <a:schemeClr val="accent2"/>
                </a:solidFill>
                <a:latin typeface="標楷體" panose="03000509000000000000" pitchFamily="65" charset="-120"/>
                <a:ea typeface="標楷體" panose="03000509000000000000" pitchFamily="65" charset="-120"/>
              </a:rPr>
              <a:t>障</a:t>
            </a:r>
            <a:r>
              <a:rPr lang="zh-TW" altLang="zh-TW" sz="2400" dirty="0" smtClean="0">
                <a:solidFill>
                  <a:schemeClr val="accent2"/>
                </a:solidFill>
                <a:latin typeface="標楷體" panose="03000509000000000000" pitchFamily="65" charset="-120"/>
                <a:ea typeface="標楷體" panose="03000509000000000000" pitchFamily="65" charset="-120"/>
              </a:rPr>
              <a:t>類</a:t>
            </a:r>
            <a:endParaRPr lang="en-US" altLang="zh-TW" sz="2400" dirty="0" smtClean="0">
              <a:solidFill>
                <a:schemeClr val="accent2"/>
              </a:solidFill>
              <a:latin typeface="標楷體" panose="03000509000000000000" pitchFamily="65" charset="-120"/>
              <a:ea typeface="標楷體" panose="03000509000000000000" pitchFamily="65" charset="-120"/>
            </a:endParaRPr>
          </a:p>
          <a:p>
            <a:pPr marL="0" indent="0">
              <a:buNone/>
            </a:pPr>
            <a:r>
              <a:rPr lang="en-US" altLang="zh-TW" sz="2400" dirty="0">
                <a:solidFill>
                  <a:schemeClr val="accent2"/>
                </a:solidFill>
                <a:latin typeface="標楷體" panose="03000509000000000000" pitchFamily="65" charset="-120"/>
                <a:ea typeface="標楷體" panose="03000509000000000000" pitchFamily="65" charset="-120"/>
              </a:rPr>
              <a:t> </a:t>
            </a:r>
            <a:r>
              <a:rPr lang="en-US" altLang="zh-TW" sz="2400" dirty="0" smtClean="0">
                <a:solidFill>
                  <a:schemeClr val="accent2"/>
                </a:solidFill>
                <a:latin typeface="標楷體" panose="03000509000000000000" pitchFamily="65" charset="-120"/>
                <a:ea typeface="標楷體" panose="03000509000000000000" pitchFamily="65" charset="-120"/>
              </a:rPr>
              <a:t>   </a:t>
            </a:r>
            <a:r>
              <a:rPr lang="zh-TW" altLang="zh-TW" sz="2400" dirty="0" smtClean="0">
                <a:solidFill>
                  <a:schemeClr val="accent2"/>
                </a:solidFill>
                <a:latin typeface="標楷體" panose="03000509000000000000" pitchFamily="65" charset="-120"/>
                <a:ea typeface="標楷體" panose="03000509000000000000" pitchFamily="65" charset="-120"/>
              </a:rPr>
              <a:t>學生</a:t>
            </a:r>
            <a:r>
              <a:rPr lang="zh-TW" altLang="zh-TW" sz="2400" dirty="0">
                <a:solidFill>
                  <a:schemeClr val="accent2"/>
                </a:solidFill>
                <a:latin typeface="標楷體" panose="03000509000000000000" pitchFamily="65" charset="-120"/>
                <a:ea typeface="標楷體" panose="03000509000000000000" pitchFamily="65" charset="-120"/>
              </a:rPr>
              <a:t>接受巡迴輔導○○領域○○科教學計畫</a:t>
            </a:r>
            <a:r>
              <a:rPr lang="zh-TW" altLang="zh-TW" sz="2400" dirty="0" smtClean="0">
                <a:solidFill>
                  <a:schemeClr val="accent2"/>
                </a:solidFill>
                <a:latin typeface="標楷體" panose="03000509000000000000" pitchFamily="65" charset="-120"/>
                <a:ea typeface="標楷體" panose="03000509000000000000" pitchFamily="65" charset="-120"/>
              </a:rPr>
              <a:t>表</a:t>
            </a:r>
            <a:r>
              <a:rPr lang="zh-TW" altLang="en-US" sz="2400" dirty="0" smtClean="0">
                <a:solidFill>
                  <a:schemeClr val="accent2"/>
                </a:solidFill>
                <a:latin typeface="標楷體" panose="03000509000000000000" pitchFamily="65" charset="-120"/>
                <a:ea typeface="標楷體" panose="03000509000000000000" pitchFamily="65" charset="-120"/>
              </a:rPr>
              <a:t>、</a:t>
            </a:r>
            <a:r>
              <a:rPr lang="zh-TW" altLang="zh-TW" sz="2400" dirty="0">
                <a:solidFill>
                  <a:schemeClr val="accent2"/>
                </a:solidFill>
                <a:latin typeface="標楷體" panose="03000509000000000000" pitchFamily="65" charset="-120"/>
                <a:ea typeface="標楷體" panose="03000509000000000000" pitchFamily="65" charset="-120"/>
              </a:rPr>
              <a:t>藝術才能</a:t>
            </a:r>
            <a:r>
              <a:rPr lang="zh-TW" altLang="zh-TW" sz="2400" dirty="0" smtClean="0">
                <a:solidFill>
                  <a:schemeClr val="accent2"/>
                </a:solidFill>
                <a:latin typeface="標楷體" panose="03000509000000000000" pitchFamily="65" charset="-120"/>
                <a:ea typeface="標楷體" panose="03000509000000000000" pitchFamily="65" charset="-120"/>
              </a:rPr>
              <a:t>班</a:t>
            </a:r>
            <a:endParaRPr lang="en-US" altLang="zh-TW" sz="2400" dirty="0">
              <a:solidFill>
                <a:schemeClr val="accent2"/>
              </a:solidFill>
              <a:latin typeface="標楷體" panose="03000509000000000000" pitchFamily="65" charset="-120"/>
              <a:ea typeface="標楷體" panose="03000509000000000000" pitchFamily="65" charset="-120"/>
            </a:endParaRPr>
          </a:p>
          <a:p>
            <a:pPr marL="0" indent="0">
              <a:buNone/>
            </a:pPr>
            <a:r>
              <a:rPr lang="zh-TW" altLang="en-US" sz="2400" dirty="0" smtClean="0">
                <a:solidFill>
                  <a:schemeClr val="accent2"/>
                </a:solidFill>
                <a:latin typeface="標楷體" panose="03000509000000000000" pitchFamily="65" charset="-120"/>
                <a:ea typeface="標楷體" panose="03000509000000000000" pitchFamily="65" charset="-120"/>
              </a:rPr>
              <a:t>    </a:t>
            </a:r>
            <a:r>
              <a:rPr lang="zh-TW" altLang="zh-TW" sz="2400" dirty="0" smtClean="0">
                <a:solidFill>
                  <a:schemeClr val="accent2"/>
                </a:solidFill>
                <a:latin typeface="標楷體" panose="03000509000000000000" pitchFamily="65" charset="-120"/>
                <a:ea typeface="標楷體" panose="03000509000000000000" pitchFamily="65" charset="-120"/>
              </a:rPr>
              <a:t>○○班課程</a:t>
            </a:r>
            <a:r>
              <a:rPr lang="zh-TW" altLang="zh-TW" sz="2400" dirty="0">
                <a:solidFill>
                  <a:schemeClr val="accent2"/>
                </a:solidFill>
                <a:latin typeface="標楷體" panose="03000509000000000000" pitchFamily="65" charset="-120"/>
                <a:ea typeface="標楷體" panose="03000509000000000000" pitchFamily="65" charset="-120"/>
              </a:rPr>
              <a:t>模組)</a:t>
            </a:r>
          </a:p>
          <a:p>
            <a:pPr marL="0" inden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七</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彈性學習領域</a:t>
            </a:r>
            <a:r>
              <a:rPr lang="zh-TW" altLang="zh-TW" sz="2400" dirty="0">
                <a:solidFill>
                  <a:schemeClr val="accent2"/>
                </a:solidFill>
                <a:latin typeface="標楷體" panose="03000509000000000000" pitchFamily="65" charset="-120"/>
                <a:ea typeface="標楷體" panose="03000509000000000000" pitchFamily="65" charset="-120"/>
              </a:rPr>
              <a:t>(特殊需求領域課程教學計畫表)</a:t>
            </a:r>
          </a:p>
          <a:p>
            <a:pPr marL="0" indent="0">
              <a:buNone/>
            </a:pP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1767699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巡迴輔導課程規劃：學生學習節數</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由接受服務學校填寫</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589212" y="1905000"/>
            <a:ext cx="8915400" cy="4006222"/>
          </a:xfrm>
        </p:spPr>
        <p:txBody>
          <a:bodyPr/>
          <a:lstStyle/>
          <a:p>
            <a:r>
              <a:rPr lang="zh-TW" altLang="zh-TW" dirty="0">
                <a:latin typeface="標楷體" panose="03000509000000000000" pitchFamily="65" charset="-120"/>
                <a:ea typeface="標楷體" panose="03000509000000000000" pitchFamily="65" charset="-120"/>
              </a:rPr>
              <a:t>身障學生接受巡迴輔導節</a:t>
            </a:r>
            <a:r>
              <a:rPr lang="zh-TW" altLang="zh-TW" dirty="0" smtClean="0">
                <a:latin typeface="標楷體" panose="03000509000000000000" pitchFamily="65" charset="-120"/>
                <a:ea typeface="標楷體" panose="03000509000000000000" pitchFamily="65" charset="-120"/>
              </a:rPr>
              <a:t>數</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r>
              <a:rPr lang="zh-TW" altLang="zh-TW" dirty="0" smtClean="0">
                <a:latin typeface="標楷體" panose="03000509000000000000" pitchFamily="65" charset="-120"/>
                <a:ea typeface="標楷體" panose="03000509000000000000" pitchFamily="65" charset="-120"/>
              </a:rPr>
              <a:t>資</a:t>
            </a:r>
            <a:r>
              <a:rPr lang="zh-TW" altLang="zh-TW" dirty="0">
                <a:latin typeface="標楷體" panose="03000509000000000000" pitchFamily="65" charset="-120"/>
                <a:ea typeface="標楷體" panose="03000509000000000000" pitchFamily="65" charset="-120"/>
              </a:rPr>
              <a:t>賦優異學生接受巡迴輔導節數</a:t>
            </a:r>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940163292"/>
              </p:ext>
            </p:extLst>
          </p:nvPr>
        </p:nvGraphicFramePr>
        <p:xfrm>
          <a:off x="2753114" y="2246090"/>
          <a:ext cx="7840980" cy="1879600"/>
        </p:xfrm>
        <a:graphic>
          <a:graphicData uri="http://schemas.openxmlformats.org/drawingml/2006/table">
            <a:tbl>
              <a:tblPr firstRow="1" firstCol="1" bandRow="1">
                <a:tableStyleId>{21E4AEA4-8DFA-4A89-87EB-49C32662AFE0}</a:tableStyleId>
              </a:tblPr>
              <a:tblGrid>
                <a:gridCol w="1816735">
                  <a:extLst>
                    <a:ext uri="{9D8B030D-6E8A-4147-A177-3AD203B41FA5}">
                      <a16:colId xmlns:a16="http://schemas.microsoft.com/office/drawing/2014/main" xmlns="" val="20000"/>
                    </a:ext>
                  </a:extLst>
                </a:gridCol>
                <a:gridCol w="810260">
                  <a:extLst>
                    <a:ext uri="{9D8B030D-6E8A-4147-A177-3AD203B41FA5}">
                      <a16:colId xmlns:a16="http://schemas.microsoft.com/office/drawing/2014/main" xmlns="" val="20001"/>
                    </a:ext>
                  </a:extLst>
                </a:gridCol>
                <a:gridCol w="629920">
                  <a:extLst>
                    <a:ext uri="{9D8B030D-6E8A-4147-A177-3AD203B41FA5}">
                      <a16:colId xmlns:a16="http://schemas.microsoft.com/office/drawing/2014/main" xmlns="" val="20002"/>
                    </a:ext>
                  </a:extLst>
                </a:gridCol>
                <a:gridCol w="723900">
                  <a:extLst>
                    <a:ext uri="{9D8B030D-6E8A-4147-A177-3AD203B41FA5}">
                      <a16:colId xmlns:a16="http://schemas.microsoft.com/office/drawing/2014/main" xmlns="" val="20003"/>
                    </a:ext>
                  </a:extLst>
                </a:gridCol>
                <a:gridCol w="626110">
                  <a:extLst>
                    <a:ext uri="{9D8B030D-6E8A-4147-A177-3AD203B41FA5}">
                      <a16:colId xmlns:a16="http://schemas.microsoft.com/office/drawing/2014/main" xmlns="" val="20004"/>
                    </a:ext>
                  </a:extLst>
                </a:gridCol>
                <a:gridCol w="723900">
                  <a:extLst>
                    <a:ext uri="{9D8B030D-6E8A-4147-A177-3AD203B41FA5}">
                      <a16:colId xmlns:a16="http://schemas.microsoft.com/office/drawing/2014/main" xmlns="" val="20005"/>
                    </a:ext>
                  </a:extLst>
                </a:gridCol>
                <a:gridCol w="833755">
                  <a:extLst>
                    <a:ext uri="{9D8B030D-6E8A-4147-A177-3AD203B41FA5}">
                      <a16:colId xmlns:a16="http://schemas.microsoft.com/office/drawing/2014/main" xmlns="" val="20006"/>
                    </a:ext>
                  </a:extLst>
                </a:gridCol>
                <a:gridCol w="838200">
                  <a:extLst>
                    <a:ext uri="{9D8B030D-6E8A-4147-A177-3AD203B41FA5}">
                      <a16:colId xmlns:a16="http://schemas.microsoft.com/office/drawing/2014/main" xmlns="" val="20007"/>
                    </a:ext>
                  </a:extLst>
                </a:gridCol>
                <a:gridCol w="838200">
                  <a:extLst>
                    <a:ext uri="{9D8B030D-6E8A-4147-A177-3AD203B41FA5}">
                      <a16:colId xmlns:a16="http://schemas.microsoft.com/office/drawing/2014/main" xmlns="" val="20008"/>
                    </a:ext>
                  </a:extLst>
                </a:gridCol>
              </a:tblGrid>
              <a:tr h="544518">
                <a:tc rowSpan="3">
                  <a:txBody>
                    <a:bodyPr/>
                    <a:lstStyle/>
                    <a:p>
                      <a:pPr>
                        <a:lnSpc>
                          <a:spcPts val="2500"/>
                        </a:lnSpc>
                        <a:spcAft>
                          <a:spcPts val="0"/>
                        </a:spcAft>
                      </a:pPr>
                      <a:r>
                        <a:rPr lang="zh-TW" sz="1400" b="0" kern="100" dirty="0">
                          <a:effectLst/>
                          <a:latin typeface="標楷體" panose="03000509000000000000" pitchFamily="65" charset="-120"/>
                          <a:ea typeface="標楷體" panose="03000509000000000000" pitchFamily="65" charset="-120"/>
                        </a:rPr>
                        <a:t>　</a:t>
                      </a:r>
                      <a:r>
                        <a:rPr lang="en-US" sz="1400" b="0" kern="100" dirty="0">
                          <a:effectLst/>
                          <a:latin typeface="標楷體" panose="03000509000000000000" pitchFamily="65" charset="-120"/>
                          <a:ea typeface="標楷體" panose="03000509000000000000" pitchFamily="65" charset="-120"/>
                        </a:rPr>
                        <a:t>     </a:t>
                      </a:r>
                      <a:r>
                        <a:rPr lang="zh-TW" sz="1400" b="0" kern="100" dirty="0" smtClean="0">
                          <a:effectLst/>
                          <a:latin typeface="標楷體" panose="03000509000000000000" pitchFamily="65" charset="-120"/>
                          <a:ea typeface="標楷體" panose="03000509000000000000" pitchFamily="65" charset="-120"/>
                        </a:rPr>
                        <a:t>領域</a:t>
                      </a:r>
                    </a:p>
                    <a:p>
                      <a:pPr>
                        <a:lnSpc>
                          <a:spcPts val="2500"/>
                        </a:lnSpc>
                        <a:spcAft>
                          <a:spcPts val="0"/>
                        </a:spcAft>
                      </a:pPr>
                      <a:r>
                        <a:rPr lang="en-US" sz="1400" b="0" kern="100" dirty="0" smtClean="0">
                          <a:effectLst/>
                          <a:latin typeface="標楷體" panose="03000509000000000000" pitchFamily="65" charset="-120"/>
                          <a:ea typeface="標楷體" panose="03000509000000000000" pitchFamily="65" charset="-120"/>
                        </a:rPr>
                        <a:t> </a:t>
                      </a:r>
                      <a:endParaRPr lang="zh-TW" sz="1400" b="0" kern="100" dirty="0" smtClean="0">
                        <a:effectLst/>
                        <a:latin typeface="標楷體" panose="03000509000000000000" pitchFamily="65" charset="-120"/>
                        <a:ea typeface="標楷體" panose="03000509000000000000" pitchFamily="65" charset="-120"/>
                      </a:endParaRPr>
                    </a:p>
                    <a:p>
                      <a:pPr>
                        <a:lnSpc>
                          <a:spcPts val="2500"/>
                        </a:lnSpc>
                        <a:spcAft>
                          <a:spcPts val="0"/>
                        </a:spcAft>
                      </a:pPr>
                      <a:r>
                        <a:rPr lang="zh-TW" sz="1400" b="0" kern="100" dirty="0" smtClean="0">
                          <a:effectLst/>
                          <a:latin typeface="標楷體" panose="03000509000000000000" pitchFamily="65" charset="-120"/>
                          <a:ea typeface="標楷體" panose="03000509000000000000" pitchFamily="65" charset="-120"/>
                        </a:rPr>
                        <a:t>學生</a:t>
                      </a:r>
                      <a:r>
                        <a:rPr lang="zh-TW" sz="1400" b="0" kern="100" dirty="0">
                          <a:effectLst/>
                          <a:latin typeface="標楷體" panose="03000509000000000000" pitchFamily="65" charset="-120"/>
                          <a:ea typeface="標楷體" panose="03000509000000000000" pitchFamily="65" charset="-120"/>
                        </a:rPr>
                        <a:t>姓名</a:t>
                      </a:r>
                      <a:r>
                        <a:rPr lang="en-US" sz="1400" b="0" kern="100" dirty="0">
                          <a:effectLst/>
                          <a:latin typeface="標楷體" panose="03000509000000000000" pitchFamily="65" charset="-120"/>
                          <a:ea typeface="標楷體" panose="03000509000000000000" pitchFamily="65" charset="-120"/>
                        </a:rPr>
                        <a:t>/</a:t>
                      </a:r>
                      <a:r>
                        <a:rPr lang="zh-TW" sz="1400" b="0" kern="100" dirty="0">
                          <a:effectLst/>
                          <a:latin typeface="標楷體" panose="03000509000000000000" pitchFamily="65" charset="-120"/>
                          <a:ea typeface="標楷體" panose="03000509000000000000" pitchFamily="65" charset="-120"/>
                        </a:rPr>
                        <a:t>年級</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gridSpan="4">
                  <a:txBody>
                    <a:bodyPr/>
                    <a:lstStyle/>
                    <a:p>
                      <a:pPr algn="ctr">
                        <a:lnSpc>
                          <a:spcPts val="2500"/>
                        </a:lnSpc>
                        <a:spcAft>
                          <a:spcPts val="0"/>
                        </a:spcAft>
                      </a:pPr>
                      <a:r>
                        <a:rPr lang="zh-TW" sz="1400" b="0" kern="100" dirty="0">
                          <a:effectLst/>
                          <a:latin typeface="標楷體" panose="03000509000000000000" pitchFamily="65" charset="-120"/>
                          <a:ea typeface="標楷體" panose="03000509000000000000" pitchFamily="65" charset="-120"/>
                        </a:rPr>
                        <a:t>領域學習課程</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ts val="2500"/>
                        </a:lnSpc>
                        <a:spcAft>
                          <a:spcPts val="0"/>
                        </a:spcAft>
                      </a:pPr>
                      <a:r>
                        <a:rPr lang="zh-TW" sz="1400" b="0" kern="100">
                          <a:effectLst/>
                          <a:latin typeface="標楷體" panose="03000509000000000000" pitchFamily="65" charset="-120"/>
                          <a:ea typeface="標楷體" panose="03000509000000000000" pitchFamily="65" charset="-120"/>
                        </a:rPr>
                        <a:t>彈性學習課程</a:t>
                      </a:r>
                      <a:r>
                        <a:rPr lang="en-US" sz="1400" b="0" kern="100">
                          <a:effectLst/>
                          <a:latin typeface="標楷體" panose="03000509000000000000" pitchFamily="65" charset="-120"/>
                          <a:ea typeface="標楷體" panose="03000509000000000000" pitchFamily="65" charset="-120"/>
                        </a:rPr>
                        <a:t>-</a:t>
                      </a:r>
                      <a:r>
                        <a:rPr lang="zh-TW" sz="1400" b="0" kern="100">
                          <a:effectLst/>
                          <a:latin typeface="標楷體" panose="03000509000000000000" pitchFamily="65" charset="-120"/>
                          <a:ea typeface="標楷體" panose="03000509000000000000" pitchFamily="65" charset="-120"/>
                        </a:rPr>
                        <a:t>特殊需求領域</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hMerge="1">
                  <a:txBody>
                    <a:bodyPr/>
                    <a:lstStyle/>
                    <a:p>
                      <a:endParaRPr lang="zh-TW" altLang="en-US"/>
                    </a:p>
                  </a:txBody>
                  <a:tcPr/>
                </a:tc>
                <a:tc>
                  <a:txBody>
                    <a:bodyPr/>
                    <a:lstStyle/>
                    <a:p>
                      <a:pPr algn="ctr">
                        <a:lnSpc>
                          <a:spcPts val="1600"/>
                        </a:lnSpc>
                        <a:spcAft>
                          <a:spcPts val="0"/>
                        </a:spcAft>
                      </a:pPr>
                      <a:r>
                        <a:rPr lang="zh-TW" sz="1400" b="0" kern="0">
                          <a:effectLst/>
                          <a:latin typeface="標楷體" panose="03000509000000000000" pitchFamily="65" charset="-120"/>
                          <a:ea typeface="標楷體" panose="03000509000000000000" pitchFamily="65" charset="-120"/>
                        </a:rPr>
                        <a:t>特推會審議通過日期</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extLst>
                  <a:ext uri="{0D108BD9-81ED-4DB2-BD59-A6C34878D82A}">
                    <a16:rowId xmlns:a16="http://schemas.microsoft.com/office/drawing/2014/main" xmlns="" val="10000"/>
                  </a:ext>
                </a:extLst>
              </a:tr>
              <a:tr h="283603">
                <a:tc vMerge="1">
                  <a:txBody>
                    <a:bodyPr/>
                    <a:lstStyle/>
                    <a:p>
                      <a:endParaRPr lang="zh-TW" altLang="en-US"/>
                    </a:p>
                  </a:txBody>
                  <a:tcPr/>
                </a:tc>
                <a:tc gridSpan="2">
                  <a:txBody>
                    <a:bodyPr/>
                    <a:lstStyle/>
                    <a:p>
                      <a:pPr algn="ct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gridSpan="2">
                  <a:txBody>
                    <a:bodyPr/>
                    <a:lstStyle/>
                    <a:p>
                      <a:pPr algn="ct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rowSpan="2">
                  <a:txBody>
                    <a:bodyPr/>
                    <a:lstStyle/>
                    <a:p>
                      <a:pPr algn="ct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rowSpan="2">
                  <a:txBody>
                    <a:bodyPr/>
                    <a:lstStyle/>
                    <a:p>
                      <a:pPr algn="ct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rowSpan="2">
                  <a:txBody>
                    <a:bodyPr/>
                    <a:lstStyle/>
                    <a:p>
                      <a:pPr algn="ct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rowSpan="4">
                  <a:txBody>
                    <a:bodyPr/>
                    <a:lstStyle/>
                    <a:p>
                      <a:pPr algn="ct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extLst>
                  <a:ext uri="{0D108BD9-81ED-4DB2-BD59-A6C34878D82A}">
                    <a16:rowId xmlns:a16="http://schemas.microsoft.com/office/drawing/2014/main" xmlns="" val="10001"/>
                  </a:ext>
                </a:extLst>
              </a:tr>
              <a:tr h="283603">
                <a:tc vMerge="1">
                  <a:txBody>
                    <a:bodyPr/>
                    <a:lstStyle/>
                    <a:p>
                      <a:endParaRPr lang="zh-TW" altLang="en-US"/>
                    </a:p>
                  </a:txBody>
                  <a:tcPr/>
                </a:tc>
                <a:tc>
                  <a:txBody>
                    <a:bodyPr/>
                    <a:lstStyle/>
                    <a:p>
                      <a:pPr algn="ctr">
                        <a:lnSpc>
                          <a:spcPts val="2500"/>
                        </a:lnSpc>
                        <a:spcAft>
                          <a:spcPts val="0"/>
                        </a:spcAft>
                      </a:pPr>
                      <a:r>
                        <a:rPr lang="zh-TW" sz="1400" b="0" kern="100">
                          <a:effectLst/>
                          <a:latin typeface="標楷體" panose="03000509000000000000" pitchFamily="65" charset="-120"/>
                          <a:ea typeface="標楷體" panose="03000509000000000000" pitchFamily="65" charset="-120"/>
                        </a:rPr>
                        <a:t>抽離</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gn="ctr">
                        <a:lnSpc>
                          <a:spcPts val="2500"/>
                        </a:lnSpc>
                        <a:spcAft>
                          <a:spcPts val="0"/>
                        </a:spcAft>
                      </a:pPr>
                      <a:r>
                        <a:rPr lang="zh-TW" sz="1400" b="0" kern="100">
                          <a:effectLst/>
                          <a:latin typeface="標楷體" panose="03000509000000000000" pitchFamily="65" charset="-120"/>
                          <a:ea typeface="標楷體" panose="03000509000000000000" pitchFamily="65" charset="-120"/>
                        </a:rPr>
                        <a:t>外加</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gn="ctr">
                        <a:lnSpc>
                          <a:spcPts val="2500"/>
                        </a:lnSpc>
                        <a:spcAft>
                          <a:spcPts val="0"/>
                        </a:spcAft>
                      </a:pPr>
                      <a:r>
                        <a:rPr lang="zh-TW" sz="1400" b="0" kern="100">
                          <a:effectLst/>
                          <a:latin typeface="標楷體" panose="03000509000000000000" pitchFamily="65" charset="-120"/>
                          <a:ea typeface="標楷體" panose="03000509000000000000" pitchFamily="65" charset="-120"/>
                        </a:rPr>
                        <a:t>抽離</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gn="ctr">
                        <a:lnSpc>
                          <a:spcPts val="2500"/>
                        </a:lnSpc>
                        <a:spcAft>
                          <a:spcPts val="0"/>
                        </a:spcAft>
                      </a:pPr>
                      <a:r>
                        <a:rPr lang="zh-TW" sz="1400" b="0" kern="100" dirty="0">
                          <a:effectLst/>
                          <a:latin typeface="標楷體" panose="03000509000000000000" pitchFamily="65" charset="-120"/>
                          <a:ea typeface="標楷體" panose="03000509000000000000" pitchFamily="65" charset="-120"/>
                        </a:rPr>
                        <a:t>外加</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283603">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vMerge="1">
                  <a:txBody>
                    <a:bodyPr/>
                    <a:lstStyle/>
                    <a:p>
                      <a:endParaRPr lang="zh-TW" altLang="en-US"/>
                    </a:p>
                  </a:txBody>
                  <a:tcPr/>
                </a:tc>
                <a:extLst>
                  <a:ext uri="{0D108BD9-81ED-4DB2-BD59-A6C34878D82A}">
                    <a16:rowId xmlns:a16="http://schemas.microsoft.com/office/drawing/2014/main" xmlns="" val="10003"/>
                  </a:ext>
                </a:extLst>
              </a:tr>
              <a:tr h="283603">
                <a:tc>
                  <a:txBody>
                    <a:bodyPr/>
                    <a:lstStyle/>
                    <a:p>
                      <a:pPr>
                        <a:lnSpc>
                          <a:spcPts val="2500"/>
                        </a:lnSpc>
                        <a:spcAft>
                          <a:spcPts val="0"/>
                        </a:spcAft>
                      </a:pPr>
                      <a:r>
                        <a:rPr lang="en-US" sz="1200" kern="100" dirty="0">
                          <a:effectLst/>
                        </a:rPr>
                        <a:t> </a:t>
                      </a:r>
                      <a:endParaRPr lang="zh-TW" sz="1200" kern="100" dirty="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dirty="0">
                          <a:effectLst/>
                        </a:rPr>
                        <a:t> </a:t>
                      </a:r>
                      <a:endParaRPr lang="zh-TW" sz="1200" kern="100" dirty="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dirty="0">
                          <a:effectLst/>
                        </a:rPr>
                        <a:t> </a:t>
                      </a:r>
                      <a:endParaRPr lang="zh-TW" sz="1200" kern="100" dirty="0">
                        <a:effectLst/>
                        <a:latin typeface="Roman PS"/>
                        <a:ea typeface="新細明體" panose="02020500000000000000" pitchFamily="18" charset="-120"/>
                        <a:cs typeface="Roman PS"/>
                      </a:endParaRPr>
                    </a:p>
                  </a:txBody>
                  <a:tcPr marL="68580" marR="68580" marT="0" marB="0"/>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365999127"/>
              </p:ext>
            </p:extLst>
          </p:nvPr>
        </p:nvGraphicFramePr>
        <p:xfrm>
          <a:off x="2753114" y="4722361"/>
          <a:ext cx="7840980" cy="1879600"/>
        </p:xfrm>
        <a:graphic>
          <a:graphicData uri="http://schemas.openxmlformats.org/drawingml/2006/table">
            <a:tbl>
              <a:tblPr firstRow="1" firstCol="1" bandRow="1">
                <a:tableStyleId>{5C22544A-7EE6-4342-B048-85BDC9FD1C3A}</a:tableStyleId>
              </a:tblPr>
              <a:tblGrid>
                <a:gridCol w="1816735">
                  <a:extLst>
                    <a:ext uri="{9D8B030D-6E8A-4147-A177-3AD203B41FA5}">
                      <a16:colId xmlns:a16="http://schemas.microsoft.com/office/drawing/2014/main" xmlns="" val="20000"/>
                    </a:ext>
                  </a:extLst>
                </a:gridCol>
                <a:gridCol w="810260">
                  <a:extLst>
                    <a:ext uri="{9D8B030D-6E8A-4147-A177-3AD203B41FA5}">
                      <a16:colId xmlns:a16="http://schemas.microsoft.com/office/drawing/2014/main" xmlns="" val="20001"/>
                    </a:ext>
                  </a:extLst>
                </a:gridCol>
                <a:gridCol w="629920">
                  <a:extLst>
                    <a:ext uri="{9D8B030D-6E8A-4147-A177-3AD203B41FA5}">
                      <a16:colId xmlns:a16="http://schemas.microsoft.com/office/drawing/2014/main" xmlns="" val="20002"/>
                    </a:ext>
                  </a:extLst>
                </a:gridCol>
                <a:gridCol w="723900">
                  <a:extLst>
                    <a:ext uri="{9D8B030D-6E8A-4147-A177-3AD203B41FA5}">
                      <a16:colId xmlns:a16="http://schemas.microsoft.com/office/drawing/2014/main" xmlns="" val="20003"/>
                    </a:ext>
                  </a:extLst>
                </a:gridCol>
                <a:gridCol w="626110">
                  <a:extLst>
                    <a:ext uri="{9D8B030D-6E8A-4147-A177-3AD203B41FA5}">
                      <a16:colId xmlns:a16="http://schemas.microsoft.com/office/drawing/2014/main" xmlns="" val="20004"/>
                    </a:ext>
                  </a:extLst>
                </a:gridCol>
                <a:gridCol w="723900">
                  <a:extLst>
                    <a:ext uri="{9D8B030D-6E8A-4147-A177-3AD203B41FA5}">
                      <a16:colId xmlns:a16="http://schemas.microsoft.com/office/drawing/2014/main" xmlns="" val="20005"/>
                    </a:ext>
                  </a:extLst>
                </a:gridCol>
                <a:gridCol w="833755">
                  <a:extLst>
                    <a:ext uri="{9D8B030D-6E8A-4147-A177-3AD203B41FA5}">
                      <a16:colId xmlns:a16="http://schemas.microsoft.com/office/drawing/2014/main" xmlns="" val="20006"/>
                    </a:ext>
                  </a:extLst>
                </a:gridCol>
                <a:gridCol w="838200">
                  <a:extLst>
                    <a:ext uri="{9D8B030D-6E8A-4147-A177-3AD203B41FA5}">
                      <a16:colId xmlns:a16="http://schemas.microsoft.com/office/drawing/2014/main" xmlns="" val="20007"/>
                    </a:ext>
                  </a:extLst>
                </a:gridCol>
                <a:gridCol w="838200">
                  <a:extLst>
                    <a:ext uri="{9D8B030D-6E8A-4147-A177-3AD203B41FA5}">
                      <a16:colId xmlns:a16="http://schemas.microsoft.com/office/drawing/2014/main" xmlns="" val="20008"/>
                    </a:ext>
                  </a:extLst>
                </a:gridCol>
              </a:tblGrid>
              <a:tr h="375920">
                <a:tc rowSpan="3">
                  <a:txBody>
                    <a:bodyPr/>
                    <a:lstStyle/>
                    <a:p>
                      <a:pPr>
                        <a:lnSpc>
                          <a:spcPts val="2500"/>
                        </a:lnSpc>
                        <a:spcAft>
                          <a:spcPts val="0"/>
                        </a:spcAft>
                      </a:pPr>
                      <a:r>
                        <a:rPr lang="zh-TW" sz="1400" b="0" kern="100" dirty="0">
                          <a:effectLst/>
                          <a:latin typeface="標楷體" panose="03000509000000000000" pitchFamily="65" charset="-120"/>
                          <a:ea typeface="標楷體" panose="03000509000000000000" pitchFamily="65" charset="-120"/>
                        </a:rPr>
                        <a:t>　</a:t>
                      </a:r>
                      <a:r>
                        <a:rPr lang="en-US" sz="1400" b="0" kern="100" dirty="0">
                          <a:effectLst/>
                          <a:latin typeface="標楷體" panose="03000509000000000000" pitchFamily="65" charset="-120"/>
                          <a:ea typeface="標楷體" panose="03000509000000000000" pitchFamily="65" charset="-120"/>
                        </a:rPr>
                        <a:t>     </a:t>
                      </a:r>
                      <a:r>
                        <a:rPr lang="zh-TW" sz="1400" b="0" kern="100" dirty="0">
                          <a:effectLst/>
                          <a:latin typeface="標楷體" panose="03000509000000000000" pitchFamily="65" charset="-120"/>
                          <a:ea typeface="標楷體" panose="03000509000000000000" pitchFamily="65" charset="-120"/>
                        </a:rPr>
                        <a:t>領域</a:t>
                      </a:r>
                    </a:p>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endParaRPr>
                    </a:p>
                    <a:p>
                      <a:pPr>
                        <a:lnSpc>
                          <a:spcPts val="2500"/>
                        </a:lnSpc>
                        <a:spcAft>
                          <a:spcPts val="0"/>
                        </a:spcAft>
                      </a:pPr>
                      <a:r>
                        <a:rPr lang="zh-TW" sz="1400" b="0" kern="100" dirty="0">
                          <a:effectLst/>
                          <a:latin typeface="標楷體" panose="03000509000000000000" pitchFamily="65" charset="-120"/>
                          <a:ea typeface="標楷體" panose="03000509000000000000" pitchFamily="65" charset="-120"/>
                        </a:rPr>
                        <a:t>學生姓名</a:t>
                      </a:r>
                      <a:r>
                        <a:rPr lang="en-US" sz="1400" b="0" kern="100" dirty="0">
                          <a:effectLst/>
                          <a:latin typeface="標楷體" panose="03000509000000000000" pitchFamily="65" charset="-120"/>
                          <a:ea typeface="標楷體" panose="03000509000000000000" pitchFamily="65" charset="-120"/>
                        </a:rPr>
                        <a:t>/</a:t>
                      </a:r>
                      <a:r>
                        <a:rPr lang="zh-TW" sz="1400" b="0" kern="100" dirty="0">
                          <a:effectLst/>
                          <a:latin typeface="標楷體" panose="03000509000000000000" pitchFamily="65" charset="-120"/>
                          <a:ea typeface="標楷體" panose="03000509000000000000" pitchFamily="65" charset="-120"/>
                        </a:rPr>
                        <a:t>年級</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gridSpan="4">
                  <a:txBody>
                    <a:bodyPr/>
                    <a:lstStyle/>
                    <a:p>
                      <a:pPr algn="ctr">
                        <a:lnSpc>
                          <a:spcPts val="2500"/>
                        </a:lnSpc>
                        <a:spcAft>
                          <a:spcPts val="0"/>
                        </a:spcAft>
                      </a:pPr>
                      <a:r>
                        <a:rPr lang="zh-TW" sz="1400" b="0" kern="100" dirty="0">
                          <a:effectLst/>
                          <a:latin typeface="標楷體" panose="03000509000000000000" pitchFamily="65" charset="-120"/>
                          <a:ea typeface="標楷體" panose="03000509000000000000" pitchFamily="65" charset="-120"/>
                        </a:rPr>
                        <a:t>領域學習課程</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ts val="2500"/>
                        </a:lnSpc>
                        <a:spcAft>
                          <a:spcPts val="0"/>
                        </a:spcAft>
                      </a:pPr>
                      <a:r>
                        <a:rPr lang="zh-TW" sz="1400" b="0" kern="100">
                          <a:effectLst/>
                          <a:latin typeface="標楷體" panose="03000509000000000000" pitchFamily="65" charset="-120"/>
                          <a:ea typeface="標楷體" panose="03000509000000000000" pitchFamily="65" charset="-120"/>
                        </a:rPr>
                        <a:t>彈性學習課程</a:t>
                      </a:r>
                      <a:r>
                        <a:rPr lang="en-US" sz="1400" b="0" kern="100">
                          <a:effectLst/>
                          <a:latin typeface="標楷體" panose="03000509000000000000" pitchFamily="65" charset="-120"/>
                          <a:ea typeface="標楷體" panose="03000509000000000000" pitchFamily="65" charset="-120"/>
                        </a:rPr>
                        <a:t>-</a:t>
                      </a:r>
                      <a:r>
                        <a:rPr lang="zh-TW" sz="1400" b="0" kern="100">
                          <a:effectLst/>
                          <a:latin typeface="標楷體" panose="03000509000000000000" pitchFamily="65" charset="-120"/>
                          <a:ea typeface="標楷體" panose="03000509000000000000" pitchFamily="65" charset="-120"/>
                        </a:rPr>
                        <a:t>特殊需求領域</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hMerge="1">
                  <a:txBody>
                    <a:bodyPr/>
                    <a:lstStyle/>
                    <a:p>
                      <a:endParaRPr lang="zh-TW" altLang="en-US"/>
                    </a:p>
                  </a:txBody>
                  <a:tcPr/>
                </a:tc>
                <a:tc>
                  <a:txBody>
                    <a:bodyPr/>
                    <a:lstStyle/>
                    <a:p>
                      <a:pPr algn="ctr">
                        <a:lnSpc>
                          <a:spcPts val="1600"/>
                        </a:lnSpc>
                        <a:spcAft>
                          <a:spcPts val="0"/>
                        </a:spcAft>
                      </a:pPr>
                      <a:r>
                        <a:rPr lang="zh-TW" sz="1400" b="0" kern="0">
                          <a:effectLst/>
                          <a:latin typeface="標楷體" panose="03000509000000000000" pitchFamily="65" charset="-120"/>
                          <a:ea typeface="標楷體" panose="03000509000000000000" pitchFamily="65" charset="-120"/>
                        </a:rPr>
                        <a:t>特推會審議通過日期</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extLst>
                  <a:ext uri="{0D108BD9-81ED-4DB2-BD59-A6C34878D82A}">
                    <a16:rowId xmlns:a16="http://schemas.microsoft.com/office/drawing/2014/main" xmlns="" val="10000"/>
                  </a:ext>
                </a:extLst>
              </a:tr>
              <a:tr h="0">
                <a:tc vMerge="1">
                  <a:txBody>
                    <a:bodyPr/>
                    <a:lstStyle/>
                    <a:p>
                      <a:endParaRPr lang="zh-TW" altLang="en-US"/>
                    </a:p>
                  </a:txBody>
                  <a:tcPr/>
                </a:tc>
                <a:tc gridSpan="2">
                  <a:txBody>
                    <a:bodyPr/>
                    <a:lstStyle/>
                    <a:p>
                      <a:pPr algn="ct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gridSpan="2">
                  <a:txBody>
                    <a:bodyPr/>
                    <a:lstStyle/>
                    <a:p>
                      <a:pPr algn="ct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hMerge="1">
                  <a:txBody>
                    <a:bodyPr/>
                    <a:lstStyle/>
                    <a:p>
                      <a:endParaRPr lang="zh-TW" altLang="en-US"/>
                    </a:p>
                  </a:txBody>
                  <a:tcPr/>
                </a:tc>
                <a:tc rowSpan="2">
                  <a:txBody>
                    <a:bodyPr/>
                    <a:lstStyle/>
                    <a:p>
                      <a:pPr algn="ct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rowSpan="2">
                  <a:txBody>
                    <a:bodyPr/>
                    <a:lstStyle/>
                    <a:p>
                      <a:pPr algn="ct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rowSpan="2">
                  <a:txBody>
                    <a:bodyPr/>
                    <a:lstStyle/>
                    <a:p>
                      <a:pPr algn="ct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rowSpan="4">
                  <a:txBody>
                    <a:bodyPr/>
                    <a:lstStyle/>
                    <a:p>
                      <a:pPr algn="ct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extLst>
                  <a:ext uri="{0D108BD9-81ED-4DB2-BD59-A6C34878D82A}">
                    <a16:rowId xmlns:a16="http://schemas.microsoft.com/office/drawing/2014/main" xmlns="" val="10001"/>
                  </a:ext>
                </a:extLst>
              </a:tr>
              <a:tr h="0">
                <a:tc vMerge="1">
                  <a:txBody>
                    <a:bodyPr/>
                    <a:lstStyle/>
                    <a:p>
                      <a:endParaRPr lang="zh-TW" altLang="en-US"/>
                    </a:p>
                  </a:txBody>
                  <a:tcPr/>
                </a:tc>
                <a:tc>
                  <a:txBody>
                    <a:bodyPr/>
                    <a:lstStyle/>
                    <a:p>
                      <a:pPr algn="ctr">
                        <a:lnSpc>
                          <a:spcPts val="2500"/>
                        </a:lnSpc>
                        <a:spcAft>
                          <a:spcPts val="0"/>
                        </a:spcAft>
                      </a:pPr>
                      <a:r>
                        <a:rPr lang="zh-TW" sz="1400" b="0" kern="100" dirty="0">
                          <a:effectLst/>
                          <a:latin typeface="標楷體" panose="03000509000000000000" pitchFamily="65" charset="-120"/>
                          <a:ea typeface="標楷體" panose="03000509000000000000" pitchFamily="65" charset="-120"/>
                        </a:rPr>
                        <a:t>抽離</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gn="ctr">
                        <a:lnSpc>
                          <a:spcPts val="2500"/>
                        </a:lnSpc>
                        <a:spcAft>
                          <a:spcPts val="0"/>
                        </a:spcAft>
                      </a:pPr>
                      <a:r>
                        <a:rPr lang="zh-TW" sz="1400" b="0" kern="100" dirty="0">
                          <a:effectLst/>
                          <a:latin typeface="標楷體" panose="03000509000000000000" pitchFamily="65" charset="-120"/>
                          <a:ea typeface="標楷體" panose="03000509000000000000" pitchFamily="65" charset="-120"/>
                        </a:rPr>
                        <a:t>外加</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gn="ctr">
                        <a:lnSpc>
                          <a:spcPts val="2500"/>
                        </a:lnSpc>
                        <a:spcAft>
                          <a:spcPts val="0"/>
                        </a:spcAft>
                      </a:pPr>
                      <a:r>
                        <a:rPr lang="zh-TW" sz="1400" b="0" kern="100" dirty="0">
                          <a:effectLst/>
                          <a:latin typeface="標楷體" panose="03000509000000000000" pitchFamily="65" charset="-120"/>
                          <a:ea typeface="標楷體" panose="03000509000000000000" pitchFamily="65" charset="-120"/>
                        </a:rPr>
                        <a:t>抽離</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gn="ctr">
                        <a:lnSpc>
                          <a:spcPts val="2500"/>
                        </a:lnSpc>
                        <a:spcAft>
                          <a:spcPts val="0"/>
                        </a:spcAft>
                      </a:pPr>
                      <a:r>
                        <a:rPr lang="zh-TW" sz="1400" b="0" kern="100" dirty="0">
                          <a:effectLst/>
                          <a:latin typeface="標楷體" panose="03000509000000000000" pitchFamily="65" charset="-120"/>
                          <a:ea typeface="標楷體" panose="03000509000000000000" pitchFamily="65" charset="-120"/>
                        </a:rPr>
                        <a:t>外加</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0">
                <a:tc>
                  <a:txBody>
                    <a:bodyPr/>
                    <a:lstStyle/>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a:effectLst/>
                          <a:latin typeface="標楷體" panose="03000509000000000000" pitchFamily="65" charset="-120"/>
                          <a:ea typeface="標楷體" panose="03000509000000000000" pitchFamily="65" charset="-120"/>
                        </a:rPr>
                        <a:t> </a:t>
                      </a:r>
                      <a:endParaRPr lang="zh-TW" sz="1400" b="0" kern="10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a:txBody>
                    <a:bodyPr/>
                    <a:lstStyle/>
                    <a:p>
                      <a:pPr>
                        <a:lnSpc>
                          <a:spcPts val="2500"/>
                        </a:lnSpc>
                        <a:spcAft>
                          <a:spcPts val="0"/>
                        </a:spcAft>
                      </a:pPr>
                      <a:r>
                        <a:rPr lang="en-US" sz="1400" b="0" kern="100" dirty="0">
                          <a:effectLst/>
                          <a:latin typeface="標楷體" panose="03000509000000000000" pitchFamily="65" charset="-120"/>
                          <a:ea typeface="標楷體" panose="03000509000000000000" pitchFamily="65" charset="-120"/>
                        </a:rPr>
                        <a:t> </a:t>
                      </a:r>
                      <a:endParaRPr lang="zh-TW" sz="1400" b="0" kern="100" dirty="0">
                        <a:effectLst/>
                        <a:latin typeface="標楷體" panose="03000509000000000000" pitchFamily="65" charset="-120"/>
                        <a:ea typeface="標楷體" panose="03000509000000000000" pitchFamily="65" charset="-120"/>
                        <a:cs typeface="Roman PS"/>
                      </a:endParaRPr>
                    </a:p>
                  </a:txBody>
                  <a:tcPr marL="68580" marR="68580" marT="0" marB="0"/>
                </a:tc>
                <a:tc vMerge="1">
                  <a:txBody>
                    <a:bodyPr/>
                    <a:lstStyle/>
                    <a:p>
                      <a:endParaRPr lang="zh-TW" altLang="en-US"/>
                    </a:p>
                  </a:txBody>
                  <a:tcPr/>
                </a:tc>
                <a:extLst>
                  <a:ext uri="{0D108BD9-81ED-4DB2-BD59-A6C34878D82A}">
                    <a16:rowId xmlns:a16="http://schemas.microsoft.com/office/drawing/2014/main" xmlns="" val="10003"/>
                  </a:ext>
                </a:extLst>
              </a:tr>
              <a:tr h="0">
                <a:tc>
                  <a:txBody>
                    <a:bodyPr/>
                    <a:lstStyle/>
                    <a:p>
                      <a:pPr>
                        <a:lnSpc>
                          <a:spcPts val="2500"/>
                        </a:lnSpc>
                        <a:spcAft>
                          <a:spcPts val="0"/>
                        </a:spcAft>
                      </a:pPr>
                      <a:r>
                        <a:rPr lang="en-US" sz="1200" kern="100" dirty="0">
                          <a:effectLst/>
                        </a:rPr>
                        <a:t> </a:t>
                      </a:r>
                      <a:endParaRPr lang="zh-TW" sz="1200" kern="100" dirty="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a:effectLst/>
                        </a:rPr>
                        <a:t> </a:t>
                      </a:r>
                      <a:endParaRPr lang="zh-TW" sz="1200" kern="10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dirty="0">
                          <a:effectLst/>
                        </a:rPr>
                        <a:t> </a:t>
                      </a:r>
                      <a:endParaRPr lang="zh-TW" sz="1200" kern="100" dirty="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dirty="0">
                          <a:effectLst/>
                        </a:rPr>
                        <a:t> </a:t>
                      </a:r>
                      <a:endParaRPr lang="zh-TW" sz="1200" kern="100" dirty="0">
                        <a:effectLst/>
                        <a:latin typeface="Roman PS"/>
                        <a:ea typeface="新細明體" panose="02020500000000000000" pitchFamily="18" charset="-120"/>
                        <a:cs typeface="Roman PS"/>
                      </a:endParaRPr>
                    </a:p>
                  </a:txBody>
                  <a:tcPr marL="68580" marR="68580" marT="0" marB="0"/>
                </a:tc>
                <a:tc>
                  <a:txBody>
                    <a:bodyPr/>
                    <a:lstStyle/>
                    <a:p>
                      <a:pPr>
                        <a:lnSpc>
                          <a:spcPts val="2500"/>
                        </a:lnSpc>
                        <a:spcAft>
                          <a:spcPts val="0"/>
                        </a:spcAft>
                      </a:pPr>
                      <a:r>
                        <a:rPr lang="en-US" sz="1200" kern="100" dirty="0">
                          <a:effectLst/>
                        </a:rPr>
                        <a:t> </a:t>
                      </a:r>
                      <a:endParaRPr lang="zh-TW" sz="1200" kern="100" dirty="0">
                        <a:effectLst/>
                        <a:latin typeface="Roman PS"/>
                        <a:ea typeface="新細明體" panose="02020500000000000000" pitchFamily="18" charset="-120"/>
                        <a:cs typeface="Roman PS"/>
                      </a:endParaRPr>
                    </a:p>
                  </a:txBody>
                  <a:tcPr marL="68580" marR="68580" marT="0" marB="0"/>
                </a:tc>
                <a:tc vMerge="1">
                  <a:txBody>
                    <a:bodyPr/>
                    <a:lstStyle/>
                    <a:p>
                      <a:endParaRPr lang="zh-TW" alt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27005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0777" y="624110"/>
            <a:ext cx="9813835" cy="1280890"/>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特教學生</a:t>
            </a:r>
            <a:r>
              <a:rPr lang="zh-TW" altLang="en-US" dirty="0" smtClean="0">
                <a:latin typeface="標楷體" panose="03000509000000000000" pitchFamily="65" charset="-120"/>
                <a:ea typeface="標楷體" panose="03000509000000000000" pitchFamily="65" charset="-120"/>
              </a:rPr>
              <a:t>巡迴</a:t>
            </a:r>
            <a:r>
              <a:rPr lang="zh-TW" altLang="en-US" dirty="0">
                <a:latin typeface="標楷體" panose="03000509000000000000" pitchFamily="65" charset="-120"/>
                <a:ea typeface="標楷體" panose="03000509000000000000" pitchFamily="65" charset="-120"/>
              </a:rPr>
              <a:t>輔導課程規劃</a:t>
            </a:r>
            <a:r>
              <a:rPr lang="zh-TW" altLang="en-US" dirty="0" smtClean="0">
                <a:latin typeface="標楷體" panose="03000509000000000000" pitchFamily="65" charset="-120"/>
                <a:ea typeface="標楷體" panose="03000509000000000000" pitchFamily="65" charset="-120"/>
              </a:rPr>
              <a:t>：教學計畫表</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由巡迴輔導老師提供個案學校→學校課發會審查</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endParaRPr>
          </a:p>
        </p:txBody>
      </p:sp>
      <p:sp>
        <p:nvSpPr>
          <p:cNvPr id="3" name="內容版面配置區 2"/>
          <p:cNvSpPr>
            <a:spLocks noGrp="1"/>
          </p:cNvSpPr>
          <p:nvPr>
            <p:ph idx="1"/>
          </p:nvPr>
        </p:nvSpPr>
        <p:spPr>
          <a:xfrm>
            <a:off x="898434" y="2055962"/>
            <a:ext cx="3846094" cy="3777622"/>
          </a:xfrm>
        </p:spPr>
        <p:txBody>
          <a:bodyPr/>
          <a:lstStyle/>
          <a:p>
            <a:r>
              <a:rPr lang="zh-TW" altLang="en-US" dirty="0" smtClean="0"/>
              <a:t>領域課程→</a:t>
            </a:r>
            <a:endParaRPr lang="zh-TW" altLang="en-US" dirty="0"/>
          </a:p>
        </p:txBody>
      </p:sp>
      <p:graphicFrame>
        <p:nvGraphicFramePr>
          <p:cNvPr id="9" name="物件 8"/>
          <p:cNvGraphicFramePr>
            <a:graphicFrameLocks noChangeAspect="1"/>
          </p:cNvGraphicFramePr>
          <p:nvPr>
            <p:extLst>
              <p:ext uri="{D42A27DB-BD31-4B8C-83A1-F6EECF244321}">
                <p14:modId xmlns:p14="http://schemas.microsoft.com/office/powerpoint/2010/main" val="1713929044"/>
              </p:ext>
            </p:extLst>
          </p:nvPr>
        </p:nvGraphicFramePr>
        <p:xfrm>
          <a:off x="2743199" y="1896824"/>
          <a:ext cx="8971473" cy="4774152"/>
        </p:xfrm>
        <a:graphic>
          <a:graphicData uri="http://schemas.openxmlformats.org/presentationml/2006/ole">
            <mc:AlternateContent xmlns:mc="http://schemas.openxmlformats.org/markup-compatibility/2006">
              <mc:Choice xmlns:v="urn:schemas-microsoft-com:vml" Requires="v">
                <p:oleObj spid="_x0000_s1042" name="文件" r:id="rId4" imgW="9999352" imgH="5320577" progId="Word.Document.12">
                  <p:embed/>
                </p:oleObj>
              </mc:Choice>
              <mc:Fallback>
                <p:oleObj name="文件" r:id="rId4" imgW="9999352" imgH="5320577" progId="Word.Document.12">
                  <p:embed/>
                  <p:pic>
                    <p:nvPicPr>
                      <p:cNvPr id="0" name=""/>
                      <p:cNvPicPr/>
                      <p:nvPr/>
                    </p:nvPicPr>
                    <p:blipFill>
                      <a:blip r:embed="rId5"/>
                      <a:stretch>
                        <a:fillRect/>
                      </a:stretch>
                    </p:blipFill>
                    <p:spPr>
                      <a:xfrm>
                        <a:off x="2743199" y="1896824"/>
                        <a:ext cx="8971473" cy="4774152"/>
                      </a:xfrm>
                      <a:prstGeom prst="rect">
                        <a:avLst/>
                      </a:prstGeom>
                    </p:spPr>
                  </p:pic>
                </p:oleObj>
              </mc:Fallback>
            </mc:AlternateContent>
          </a:graphicData>
        </a:graphic>
      </p:graphicFrame>
    </p:spTree>
    <p:extLst>
      <p:ext uri="{BB962C8B-B14F-4D97-AF65-F5344CB8AC3E}">
        <p14:creationId xmlns:p14="http://schemas.microsoft.com/office/powerpoint/2010/main" val="174466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567"/>
          <p:cNvPicPr preferRelativeResize="0">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673100" y="60563"/>
            <a:ext cx="6388100" cy="6797437"/>
          </a:xfrm>
          <a:prstGeom prst="rect">
            <a:avLst/>
          </a:prstGeom>
        </p:spPr>
      </p:pic>
      <p:sp>
        <p:nvSpPr>
          <p:cNvPr id="3" name="矩形 2"/>
          <p:cNvSpPr/>
          <p:nvPr/>
        </p:nvSpPr>
        <p:spPr>
          <a:xfrm>
            <a:off x="5816600" y="60563"/>
            <a:ext cx="6146800" cy="3323987"/>
          </a:xfrm>
          <a:prstGeom prst="rect">
            <a:avLst/>
          </a:prstGeom>
        </p:spPr>
        <p:txBody>
          <a:bodyPr wrap="square">
            <a:spAutoFit/>
          </a:bodyPr>
          <a:lstStyle/>
          <a:p>
            <a:r>
              <a:rPr lang="zh-TW" altLang="en-US" sz="3200" b="1" dirty="0">
                <a:solidFill>
                  <a:srgbClr val="6600CC"/>
                </a:solidFill>
                <a:latin typeface="微軟正黑體" pitchFamily="34" charset="-120"/>
              </a:rPr>
              <a:t>校訂（彈性學習）</a:t>
            </a:r>
            <a:r>
              <a:rPr lang="zh-TW" altLang="en-US" sz="3200" b="1" dirty="0" smtClean="0">
                <a:solidFill>
                  <a:srgbClr val="6600CC"/>
                </a:solidFill>
                <a:latin typeface="微軟正黑體" pitchFamily="34" charset="-120"/>
              </a:rPr>
              <a:t>課程</a:t>
            </a:r>
            <a:r>
              <a:rPr lang="en-US" altLang="zh-TW" sz="3200" b="1" dirty="0">
                <a:latin typeface="微軟正黑體" pitchFamily="34" charset="-120"/>
              </a:rPr>
              <a:t/>
            </a:r>
            <a:br>
              <a:rPr lang="en-US" altLang="zh-TW" sz="3200" b="1" dirty="0">
                <a:latin typeface="微軟正黑體" pitchFamily="34" charset="-120"/>
              </a:rPr>
            </a:br>
            <a:r>
              <a:rPr lang="zh-TW" altLang="en-US" sz="3200" b="1" dirty="0">
                <a:latin typeface="微軟正黑體" pitchFamily="34" charset="-120"/>
              </a:rPr>
              <a:t>由</a:t>
            </a:r>
            <a:r>
              <a:rPr lang="zh-TW" altLang="en-US" sz="3200" b="1" dirty="0">
                <a:solidFill>
                  <a:srgbClr val="FF0000"/>
                </a:solidFill>
                <a:latin typeface="微軟正黑體" pitchFamily="34" charset="-120"/>
              </a:rPr>
              <a:t>學校安排</a:t>
            </a:r>
            <a:r>
              <a:rPr lang="en-US" altLang="zh-TW" sz="3200" b="1" dirty="0">
                <a:solidFill>
                  <a:srgbClr val="FF0000"/>
                </a:solidFill>
                <a:latin typeface="微軟正黑體" pitchFamily="34" charset="-120"/>
              </a:rPr>
              <a:t/>
            </a:r>
            <a:br>
              <a:rPr lang="en-US" altLang="zh-TW" sz="3200" b="1" dirty="0">
                <a:solidFill>
                  <a:srgbClr val="FF0000"/>
                </a:solidFill>
                <a:latin typeface="微軟正黑體" pitchFamily="34" charset="-120"/>
              </a:rPr>
            </a:br>
            <a:r>
              <a:rPr lang="zh-TW" altLang="en-US" sz="3200" b="1" dirty="0">
                <a:latin typeface="微軟正黑體" pitchFamily="34" charset="-120"/>
              </a:rPr>
              <a:t>提供跨領域、多元、生活化課程</a:t>
            </a:r>
            <a:r>
              <a:rPr lang="en-US" altLang="zh-TW" sz="3200" b="1" dirty="0">
                <a:latin typeface="微軟正黑體" pitchFamily="34" charset="-120"/>
              </a:rPr>
              <a:t/>
            </a:r>
            <a:br>
              <a:rPr lang="en-US" altLang="zh-TW" sz="3200" b="1" dirty="0">
                <a:latin typeface="微軟正黑體" pitchFamily="34" charset="-120"/>
              </a:rPr>
            </a:br>
            <a:r>
              <a:rPr lang="zh-TW" altLang="en-US" sz="3200" b="1" dirty="0">
                <a:latin typeface="微軟正黑體" pitchFamily="34" charset="-120"/>
              </a:rPr>
              <a:t>功能：</a:t>
            </a:r>
            <a:r>
              <a:rPr lang="en-US" altLang="zh-TW" sz="3200" b="1" dirty="0">
                <a:latin typeface="微軟正黑體" pitchFamily="34" charset="-120"/>
              </a:rPr>
              <a:t/>
            </a:r>
            <a:br>
              <a:rPr lang="en-US" altLang="zh-TW" sz="3200" b="1" dirty="0">
                <a:latin typeface="微軟正黑體" pitchFamily="34" charset="-120"/>
              </a:rPr>
            </a:br>
            <a:r>
              <a:rPr lang="zh-TW" altLang="en-US" sz="3200" b="1" dirty="0">
                <a:latin typeface="微軟正黑體" pitchFamily="34" charset="-120"/>
              </a:rPr>
              <a:t>形塑學校</a:t>
            </a:r>
            <a:r>
              <a:rPr lang="zh-TW" altLang="en-US" sz="3200" b="1" dirty="0">
                <a:solidFill>
                  <a:srgbClr val="FF0000"/>
                </a:solidFill>
                <a:latin typeface="微軟正黑體" pitchFamily="34" charset="-120"/>
              </a:rPr>
              <a:t>願景</a:t>
            </a:r>
            <a:r>
              <a:rPr lang="en-US" altLang="zh-TW" sz="3200" b="1" dirty="0">
                <a:solidFill>
                  <a:srgbClr val="FF0000"/>
                </a:solidFill>
                <a:latin typeface="微軟正黑體" pitchFamily="34" charset="-120"/>
              </a:rPr>
              <a:t/>
            </a:r>
            <a:br>
              <a:rPr lang="en-US" altLang="zh-TW" sz="3200" b="1" dirty="0">
                <a:solidFill>
                  <a:srgbClr val="FF0000"/>
                </a:solidFill>
                <a:latin typeface="微軟正黑體" pitchFamily="34" charset="-120"/>
              </a:rPr>
            </a:br>
            <a:r>
              <a:rPr lang="zh-TW" altLang="en-US" sz="3200" b="1" dirty="0">
                <a:latin typeface="微軟正黑體" pitchFamily="34" charset="-120"/>
              </a:rPr>
              <a:t>提供學生</a:t>
            </a:r>
            <a:r>
              <a:rPr lang="zh-TW" altLang="en-US" sz="3200" b="1" dirty="0">
                <a:solidFill>
                  <a:srgbClr val="FF0000"/>
                </a:solidFill>
                <a:latin typeface="微軟正黑體" pitchFamily="34" charset="-120"/>
              </a:rPr>
              <a:t>適性發展</a:t>
            </a:r>
            <a:r>
              <a:rPr lang="zh-TW" altLang="en-US" sz="3200" b="1" dirty="0">
                <a:latin typeface="微軟正黑體" pitchFamily="34" charset="-120"/>
              </a:rPr>
              <a:t>機會</a:t>
            </a:r>
            <a:r>
              <a:rPr lang="zh-TW" altLang="en-US" b="1" dirty="0">
                <a:latin typeface="微軟正黑體" pitchFamily="34" charset="-120"/>
              </a:rPr>
              <a:t/>
            </a:r>
            <a:br>
              <a:rPr lang="zh-TW" altLang="en-US" b="1" dirty="0">
                <a:latin typeface="微軟正黑體" pitchFamily="34" charset="-120"/>
              </a:rPr>
            </a:br>
            <a:endParaRPr lang="zh-TW" altLang="en-US" dirty="0"/>
          </a:p>
        </p:txBody>
      </p:sp>
      <p:sp>
        <p:nvSpPr>
          <p:cNvPr id="4" name="矩形 3"/>
          <p:cNvSpPr/>
          <p:nvPr/>
        </p:nvSpPr>
        <p:spPr>
          <a:xfrm>
            <a:off x="5816600" y="3678332"/>
            <a:ext cx="6299200" cy="3277820"/>
          </a:xfrm>
          <a:prstGeom prst="rect">
            <a:avLst/>
          </a:prstGeom>
        </p:spPr>
        <p:txBody>
          <a:bodyPr wrap="square">
            <a:spAutoFit/>
          </a:bodyPr>
          <a:lstStyle/>
          <a:p>
            <a:pPr>
              <a:defRPr/>
            </a:pPr>
            <a:r>
              <a:rPr lang="zh-TW" altLang="en-US" sz="3200" b="1" dirty="0">
                <a:solidFill>
                  <a:schemeClr val="accent2">
                    <a:lumMod val="50000"/>
                  </a:schemeClr>
                </a:solidFill>
                <a:latin typeface="微軟正黑體" panose="020B0604030504040204" pitchFamily="34" charset="-120"/>
              </a:rPr>
              <a:t>部定（領域學習）課程</a:t>
            </a:r>
          </a:p>
          <a:p>
            <a:pPr>
              <a:lnSpc>
                <a:spcPts val="1800"/>
              </a:lnSpc>
              <a:defRPr/>
            </a:pPr>
            <a:endParaRPr lang="en-US" altLang="zh-TW" sz="3200" b="1" dirty="0">
              <a:latin typeface="微軟正黑體" panose="020B0604030504040204" pitchFamily="34" charset="-120"/>
            </a:endParaRPr>
          </a:p>
          <a:p>
            <a:pPr>
              <a:defRPr/>
            </a:pPr>
            <a:r>
              <a:rPr lang="zh-TW" altLang="en-US" sz="3200" b="1" dirty="0">
                <a:latin typeface="微軟正黑體" panose="020B0604030504040204" pitchFamily="34" charset="-120"/>
              </a:rPr>
              <a:t>由</a:t>
            </a:r>
            <a:r>
              <a:rPr lang="zh-TW" altLang="en-US" sz="3200" b="1" dirty="0">
                <a:solidFill>
                  <a:srgbClr val="FF0000"/>
                </a:solidFill>
                <a:latin typeface="微軟正黑體" panose="020B0604030504040204" pitchFamily="34" charset="-120"/>
              </a:rPr>
              <a:t>國家統一規定</a:t>
            </a:r>
            <a:endParaRPr lang="en-US" altLang="zh-TW" sz="3200" b="1" dirty="0">
              <a:solidFill>
                <a:srgbClr val="FF0000"/>
              </a:solidFill>
              <a:latin typeface="微軟正黑體" panose="020B0604030504040204" pitchFamily="34" charset="-120"/>
            </a:endParaRPr>
          </a:p>
          <a:p>
            <a:pPr>
              <a:defRPr/>
            </a:pPr>
            <a:r>
              <a:rPr lang="zh-TW" altLang="en-US" sz="3200" b="1" dirty="0">
                <a:latin typeface="微軟正黑體" panose="020B0604030504040204" pitchFamily="34" charset="-120"/>
              </a:rPr>
              <a:t>不同學習階段間注重</a:t>
            </a:r>
            <a:r>
              <a:rPr lang="zh-TW" altLang="en-US" sz="3200" b="1" dirty="0">
                <a:solidFill>
                  <a:srgbClr val="FF0000"/>
                </a:solidFill>
                <a:latin typeface="微軟正黑體" panose="020B0604030504040204" pitchFamily="34" charset="-120"/>
              </a:rPr>
              <a:t>縱向連貫</a:t>
            </a:r>
            <a:endParaRPr lang="en-US" altLang="zh-TW" sz="3200" b="1" dirty="0">
              <a:solidFill>
                <a:srgbClr val="FF0000"/>
              </a:solidFill>
              <a:latin typeface="微軟正黑體" panose="020B0604030504040204" pitchFamily="34" charset="-120"/>
            </a:endParaRPr>
          </a:p>
          <a:p>
            <a:pPr>
              <a:defRPr/>
            </a:pPr>
            <a:r>
              <a:rPr lang="zh-TW" altLang="en-US" sz="3200" b="1" dirty="0">
                <a:latin typeface="微軟正黑體" panose="020B0604030504040204" pitchFamily="34" charset="-120"/>
              </a:rPr>
              <a:t>不同領域（科目）間注重</a:t>
            </a:r>
            <a:r>
              <a:rPr lang="zh-TW" altLang="en-US" sz="3200" b="1" dirty="0">
                <a:solidFill>
                  <a:srgbClr val="FF0000"/>
                </a:solidFill>
                <a:latin typeface="微軟正黑體" panose="020B0604030504040204" pitchFamily="34" charset="-120"/>
              </a:rPr>
              <a:t>橫向統整</a:t>
            </a:r>
            <a:endParaRPr lang="en-US" altLang="zh-TW" sz="3200" b="1" dirty="0">
              <a:solidFill>
                <a:srgbClr val="FF0000"/>
              </a:solidFill>
              <a:latin typeface="微軟正黑體" panose="020B0604030504040204" pitchFamily="34" charset="-120"/>
            </a:endParaRPr>
          </a:p>
          <a:p>
            <a:pPr>
              <a:defRPr/>
            </a:pPr>
            <a:r>
              <a:rPr lang="zh-TW" altLang="en-US" sz="3200" b="1" dirty="0">
                <a:latin typeface="微軟正黑體" panose="020B0604030504040204" pitchFamily="34" charset="-120"/>
              </a:rPr>
              <a:t>功能：</a:t>
            </a:r>
            <a:endParaRPr lang="en-US" altLang="zh-TW" sz="3200" b="1" dirty="0">
              <a:latin typeface="微軟正黑體" panose="020B0604030504040204" pitchFamily="34" charset="-120"/>
            </a:endParaRPr>
          </a:p>
          <a:p>
            <a:pPr>
              <a:defRPr/>
            </a:pPr>
            <a:r>
              <a:rPr lang="zh-TW" altLang="en-US" sz="3200" b="1" dirty="0">
                <a:latin typeface="微軟正黑體" panose="020B0604030504040204" pitchFamily="34" charset="-120"/>
              </a:rPr>
              <a:t>深植</a:t>
            </a:r>
            <a:r>
              <a:rPr lang="zh-TW" altLang="en-US" sz="3200" b="1" dirty="0">
                <a:solidFill>
                  <a:srgbClr val="FF0000"/>
                </a:solidFill>
                <a:latin typeface="微軟正黑體" panose="020B0604030504040204" pitchFamily="34" charset="-120"/>
              </a:rPr>
              <a:t>基本學力</a:t>
            </a:r>
            <a:endParaRPr lang="zh-TW" altLang="en-US" sz="3200" b="1" dirty="0">
              <a:latin typeface="微軟正黑體" panose="020B0604030504040204" pitchFamily="34" charset="-120"/>
            </a:endParaRPr>
          </a:p>
        </p:txBody>
      </p:sp>
    </p:spTree>
    <p:extLst>
      <p:ext uri="{BB962C8B-B14F-4D97-AF65-F5344CB8AC3E}">
        <p14:creationId xmlns:p14="http://schemas.microsoft.com/office/powerpoint/2010/main" val="170556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6271" y="201415"/>
            <a:ext cx="9813835" cy="1280890"/>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特教學生</a:t>
            </a:r>
            <a:r>
              <a:rPr lang="zh-TW" altLang="en-US" dirty="0" smtClean="0">
                <a:latin typeface="標楷體" panose="03000509000000000000" pitchFamily="65" charset="-120"/>
                <a:ea typeface="標楷體" panose="03000509000000000000" pitchFamily="65" charset="-120"/>
              </a:rPr>
              <a:t>巡迴</a:t>
            </a:r>
            <a:r>
              <a:rPr lang="zh-TW" altLang="en-US" dirty="0">
                <a:latin typeface="標楷體" panose="03000509000000000000" pitchFamily="65" charset="-120"/>
                <a:ea typeface="標楷體" panose="03000509000000000000" pitchFamily="65" charset="-120"/>
              </a:rPr>
              <a:t>輔導課程規劃</a:t>
            </a:r>
            <a:r>
              <a:rPr lang="zh-TW" altLang="en-US" dirty="0" smtClean="0">
                <a:latin typeface="標楷體" panose="03000509000000000000" pitchFamily="65" charset="-120"/>
                <a:ea typeface="標楷體" panose="03000509000000000000" pitchFamily="65" charset="-120"/>
              </a:rPr>
              <a:t>：教學計畫表</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solidFill>
                  <a:srgbClr val="7030A0"/>
                </a:solidFill>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由巡迴輔導老師提供個案學校→學校課發會審查</a:t>
            </a:r>
            <a:r>
              <a:rPr lang="en-US" altLang="zh-TW" dirty="0" smtClean="0">
                <a:solidFill>
                  <a:srgbClr val="7030A0"/>
                </a:solidFill>
                <a:latin typeface="標楷體" panose="03000509000000000000" pitchFamily="65" charset="-120"/>
                <a:ea typeface="標楷體" panose="03000509000000000000" pitchFamily="65" charset="-120"/>
              </a:rPr>
              <a:t>)</a:t>
            </a:r>
            <a:endParaRPr lang="zh-TW" altLang="en-US" dirty="0">
              <a:solidFill>
                <a:srgbClr val="7030A0"/>
              </a:solidFill>
            </a:endParaRPr>
          </a:p>
        </p:txBody>
      </p:sp>
      <p:sp>
        <p:nvSpPr>
          <p:cNvPr id="3" name="內容版面配置區 2"/>
          <p:cNvSpPr>
            <a:spLocks noGrp="1"/>
          </p:cNvSpPr>
          <p:nvPr>
            <p:ph idx="1"/>
          </p:nvPr>
        </p:nvSpPr>
        <p:spPr>
          <a:xfrm>
            <a:off x="898434" y="2055962"/>
            <a:ext cx="2301966" cy="3777622"/>
          </a:xfrm>
        </p:spPr>
        <p:txBody>
          <a:bodyPr/>
          <a:lstStyle/>
          <a:p>
            <a:r>
              <a:rPr lang="zh-TW" altLang="en-US" dirty="0" smtClean="0"/>
              <a:t>特殊需求課程→</a:t>
            </a:r>
            <a:endParaRPr lang="zh-TW" altLang="en-US" dirty="0"/>
          </a:p>
        </p:txBody>
      </p:sp>
      <p:graphicFrame>
        <p:nvGraphicFramePr>
          <p:cNvPr id="5" name="物件 4"/>
          <p:cNvGraphicFramePr>
            <a:graphicFrameLocks noChangeAspect="1"/>
          </p:cNvGraphicFramePr>
          <p:nvPr>
            <p:extLst>
              <p:ext uri="{D42A27DB-BD31-4B8C-83A1-F6EECF244321}">
                <p14:modId xmlns:p14="http://schemas.microsoft.com/office/powerpoint/2010/main" val="1653679425"/>
              </p:ext>
            </p:extLst>
          </p:nvPr>
        </p:nvGraphicFramePr>
        <p:xfrm>
          <a:off x="2950054" y="1423358"/>
          <a:ext cx="8928520" cy="5166355"/>
        </p:xfrm>
        <a:graphic>
          <a:graphicData uri="http://schemas.openxmlformats.org/presentationml/2006/ole">
            <mc:AlternateContent xmlns:mc="http://schemas.openxmlformats.org/markup-compatibility/2006">
              <mc:Choice xmlns:v="urn:schemas-microsoft-com:vml" Requires="v">
                <p:oleObj spid="_x0000_s2066" name="文件" r:id="rId4" imgW="9922661" imgH="6323766" progId="Word.Document.12">
                  <p:embed/>
                </p:oleObj>
              </mc:Choice>
              <mc:Fallback>
                <p:oleObj name="文件" r:id="rId4" imgW="9922661" imgH="6323766" progId="Word.Document.12">
                  <p:embed/>
                  <p:pic>
                    <p:nvPicPr>
                      <p:cNvPr id="0" name=""/>
                      <p:cNvPicPr/>
                      <p:nvPr/>
                    </p:nvPicPr>
                    <p:blipFill>
                      <a:blip r:embed="rId5"/>
                      <a:stretch>
                        <a:fillRect/>
                      </a:stretch>
                    </p:blipFill>
                    <p:spPr>
                      <a:xfrm>
                        <a:off x="2950054" y="1423358"/>
                        <a:ext cx="8928520" cy="5166355"/>
                      </a:xfrm>
                      <a:prstGeom prst="rect">
                        <a:avLst/>
                      </a:prstGeom>
                    </p:spPr>
                  </p:pic>
                </p:oleObj>
              </mc:Fallback>
            </mc:AlternateContent>
          </a:graphicData>
        </a:graphic>
      </p:graphicFrame>
    </p:spTree>
    <p:extLst>
      <p:ext uri="{BB962C8B-B14F-4D97-AF65-F5344CB8AC3E}">
        <p14:creationId xmlns:p14="http://schemas.microsoft.com/office/powerpoint/2010/main" val="102154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巡迴</a:t>
            </a:r>
            <a:r>
              <a:rPr lang="zh-TW" altLang="en-US" dirty="0" smtClean="0">
                <a:latin typeface="標楷體" panose="03000509000000000000" pitchFamily="65" charset="-120"/>
                <a:ea typeface="標楷體" panose="03000509000000000000" pitchFamily="65" charset="-120"/>
              </a:rPr>
              <a:t>輔導行政配合</a:t>
            </a:r>
            <a:r>
              <a:rPr lang="zh-TW" altLang="en-US" dirty="0">
                <a:latin typeface="標楷體" panose="03000509000000000000" pitchFamily="65" charset="-120"/>
                <a:ea typeface="標楷體" panose="03000509000000000000" pitchFamily="65" charset="-120"/>
              </a:rPr>
              <a:t>事項</a:t>
            </a:r>
            <a:endParaRPr lang="zh-TW" altLang="en-US" dirty="0"/>
          </a:p>
        </p:txBody>
      </p:sp>
      <p:sp>
        <p:nvSpPr>
          <p:cNvPr id="3" name="內容版面配置區 2"/>
          <p:cNvSpPr>
            <a:spLocks noGrp="1"/>
          </p:cNvSpPr>
          <p:nvPr>
            <p:ph idx="1"/>
          </p:nvPr>
        </p:nvSpPr>
        <p:spPr>
          <a:xfrm>
            <a:off x="2589212" y="2133600"/>
            <a:ext cx="9211724" cy="3777622"/>
          </a:xfrm>
        </p:spPr>
        <p:txBody>
          <a:bodyPr>
            <a:normAutofit/>
          </a:bodyPr>
          <a:lstStyle/>
          <a:p>
            <a:r>
              <a:rPr lang="zh-TW" altLang="en-US" sz="2400" dirty="0" smtClean="0">
                <a:solidFill>
                  <a:srgbClr val="7030A0"/>
                </a:solidFill>
                <a:latin typeface="標楷體" panose="03000509000000000000" pitchFamily="65" charset="-120"/>
                <a:ea typeface="標楷體" panose="03000509000000000000" pitchFamily="65" charset="-120"/>
              </a:rPr>
              <a:t>排課原則</a:t>
            </a:r>
            <a:endParaRPr lang="en-US" altLang="zh-TW" sz="2400" dirty="0" smtClean="0">
              <a:solidFill>
                <a:srgbClr val="7030A0"/>
              </a:solidFill>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視</a:t>
            </a:r>
            <a:r>
              <a:rPr lang="zh-TW" altLang="en-US" sz="2400" dirty="0">
                <a:latin typeface="標楷體" panose="03000509000000000000" pitchFamily="65" charset="-120"/>
                <a:ea typeface="標楷體" panose="03000509000000000000" pitchFamily="65" charset="-120"/>
              </a:rPr>
              <a:t>學生個別差異與特殊需求，可採</a:t>
            </a:r>
            <a:r>
              <a:rPr lang="zh-TW" altLang="en-US" sz="2400" dirty="0">
                <a:solidFill>
                  <a:srgbClr val="C00000"/>
                </a:solidFill>
                <a:latin typeface="標楷體" panose="03000509000000000000" pitchFamily="65" charset="-120"/>
                <a:ea typeface="標楷體" panose="03000509000000000000" pitchFamily="65" charset="-120"/>
              </a:rPr>
              <a:t>抽離</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外加</a:t>
            </a:r>
            <a:r>
              <a:rPr lang="zh-TW" altLang="en-US" sz="2400" dirty="0">
                <a:latin typeface="標楷體" panose="03000509000000000000" pitchFamily="65" charset="-120"/>
                <a:ea typeface="標楷體" panose="03000509000000000000" pitchFamily="65" charset="-120"/>
              </a:rPr>
              <a:t>及</a:t>
            </a:r>
            <a:r>
              <a:rPr lang="zh-TW" altLang="en-US" sz="2400" dirty="0">
                <a:solidFill>
                  <a:srgbClr val="C00000"/>
                </a:solidFill>
                <a:latin typeface="標楷體" panose="03000509000000000000" pitchFamily="65" charset="-120"/>
                <a:ea typeface="標楷體" panose="03000509000000000000" pitchFamily="65" charset="-120"/>
              </a:rPr>
              <a:t>入班支援教學</a:t>
            </a:r>
            <a:r>
              <a:rPr lang="zh-TW" altLang="en-US" sz="2400" dirty="0" smtClean="0">
                <a:latin typeface="標楷體" panose="03000509000000000000" pitchFamily="65" charset="-120"/>
                <a:ea typeface="標楷體" panose="03000509000000000000" pitchFamily="65" charset="-120"/>
              </a:rPr>
              <a:t>等</a:t>
            </a:r>
            <a:r>
              <a:rPr lang="zh-TW" altLang="en-US" sz="2400" dirty="0" smtClean="0"/>
              <a:t>。</a:t>
            </a:r>
            <a:endParaRPr lang="zh-TW" altLang="en-US" sz="2400" dirty="0"/>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抽離課程：</a:t>
            </a:r>
            <a:r>
              <a:rPr lang="zh-TW" altLang="en-US" sz="2400" dirty="0" smtClean="0">
                <a:solidFill>
                  <a:srgbClr val="FF0000"/>
                </a:solidFill>
                <a:latin typeface="標楷體" panose="03000509000000000000" pitchFamily="65" charset="-120"/>
                <a:ea typeface="標楷體" panose="03000509000000000000" pitchFamily="65" charset="-120"/>
              </a:rPr>
              <a:t>抽離</a:t>
            </a:r>
            <a:r>
              <a:rPr lang="zh-TW" altLang="zh-TW" sz="2400" dirty="0" smtClean="0">
                <a:solidFill>
                  <a:srgbClr val="FF0000"/>
                </a:solidFill>
                <a:latin typeface="標楷體" panose="03000509000000000000" pitchFamily="65" charset="-120"/>
                <a:ea typeface="標楷體" panose="03000509000000000000" pitchFamily="65" charset="-120"/>
              </a:rPr>
              <a:t>原</a:t>
            </a:r>
            <a:r>
              <a:rPr lang="zh-TW" altLang="zh-TW" sz="2400" dirty="0">
                <a:solidFill>
                  <a:srgbClr val="FF0000"/>
                </a:solidFill>
                <a:latin typeface="標楷體" panose="03000509000000000000" pitchFamily="65" charset="-120"/>
                <a:ea typeface="標楷體" panose="03000509000000000000" pitchFamily="65" charset="-120"/>
              </a:rPr>
              <a:t>班該領域上課</a:t>
            </a:r>
            <a:r>
              <a:rPr lang="zh-TW" altLang="zh-TW" sz="2400" dirty="0" smtClean="0">
                <a:solidFill>
                  <a:srgbClr val="FF0000"/>
                </a:solidFill>
                <a:latin typeface="標楷體" panose="03000509000000000000" pitchFamily="65" charset="-120"/>
                <a:ea typeface="標楷體" panose="03000509000000000000" pitchFamily="65" charset="-120"/>
              </a:rPr>
              <a:t>時間</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如：原班數學課抽離上數</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學課</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。請安排</a:t>
            </a:r>
            <a:r>
              <a:rPr lang="zh-TW" altLang="en-US" sz="2400" dirty="0" smtClean="0">
                <a:solidFill>
                  <a:srgbClr val="C00000"/>
                </a:solidFill>
                <a:latin typeface="標楷體" panose="03000509000000000000" pitchFamily="65" charset="-120"/>
                <a:ea typeface="標楷體" panose="03000509000000000000" pitchFamily="65" charset="-120"/>
              </a:rPr>
              <a:t>合宜場地</a:t>
            </a:r>
            <a:r>
              <a:rPr lang="zh-TW" altLang="en-US" sz="2400" dirty="0" smtClean="0">
                <a:latin typeface="標楷體" panose="03000509000000000000" pitchFamily="65" charset="-120"/>
                <a:ea typeface="標楷體" panose="03000509000000000000" pitchFamily="65" charset="-120"/>
              </a:rPr>
              <a:t>進行。</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2.</a:t>
            </a:r>
            <a:r>
              <a:rPr lang="zh-TW" altLang="en-US" sz="2400" dirty="0" smtClean="0">
                <a:latin typeface="標楷體" panose="03000509000000000000" pitchFamily="65" charset="-120"/>
                <a:ea typeface="標楷體" panose="03000509000000000000" pitchFamily="65" charset="-120"/>
              </a:rPr>
              <a:t>外加課程：</a:t>
            </a:r>
            <a:r>
              <a:rPr lang="zh-TW" altLang="zh-TW" sz="2400" dirty="0">
                <a:latin typeface="標楷體" panose="03000509000000000000" pitchFamily="65" charset="-120"/>
                <a:ea typeface="標楷體" panose="03000509000000000000" pitchFamily="65" charset="-120"/>
              </a:rPr>
              <a:t>指利用學生非原領域上課</a:t>
            </a:r>
            <a:r>
              <a:rPr lang="zh-TW" altLang="zh-TW" sz="2400" dirty="0" smtClean="0">
                <a:latin typeface="標楷體" panose="03000509000000000000" pitchFamily="65" charset="-120"/>
                <a:ea typeface="標楷體" panose="03000509000000000000" pitchFamily="65" charset="-120"/>
              </a:rPr>
              <a:t>時間</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如：</a:t>
            </a:r>
            <a:r>
              <a:rPr lang="zh-TW" altLang="zh-TW" sz="2400" dirty="0" smtClean="0">
                <a:latin typeface="標楷體" panose="03000509000000000000" pitchFamily="65" charset="-120"/>
                <a:ea typeface="標楷體" panose="03000509000000000000" pitchFamily="65" charset="-120"/>
              </a:rPr>
              <a:t>早</a:t>
            </a:r>
            <a:r>
              <a:rPr lang="zh-TW" altLang="zh-TW" sz="2400" dirty="0">
                <a:latin typeface="標楷體" panose="03000509000000000000" pitchFamily="65" charset="-120"/>
                <a:ea typeface="標楷體" panose="03000509000000000000" pitchFamily="65" charset="-120"/>
              </a:rPr>
              <a:t>自修、</a:t>
            </a:r>
            <a:r>
              <a:rPr lang="zh-TW" altLang="zh-TW" sz="2400" dirty="0" smtClean="0">
                <a:solidFill>
                  <a:srgbClr val="FF0000"/>
                </a:solidFill>
                <a:latin typeface="標楷體" panose="03000509000000000000" pitchFamily="65" charset="-120"/>
                <a:ea typeface="標楷體" panose="03000509000000000000" pitchFamily="65" charset="-120"/>
              </a:rPr>
              <a:t>彈性</a:t>
            </a:r>
            <a:r>
              <a:rPr lang="zh-TW" altLang="en-US" sz="2400" dirty="0" smtClean="0">
                <a:solidFill>
                  <a:srgbClr val="FF0000"/>
                </a:solidFill>
                <a:latin typeface="標楷體" panose="03000509000000000000" pitchFamily="65" charset="-120"/>
                <a:ea typeface="標楷體" panose="03000509000000000000" pitchFamily="65" charset="-120"/>
              </a:rPr>
              <a:t>學</a:t>
            </a:r>
            <a:endParaRPr lang="en-US" altLang="zh-TW" sz="2400"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2400" dirty="0">
                <a:solidFill>
                  <a:srgbClr val="FF0000"/>
                </a:solidFill>
                <a:latin typeface="標楷體" panose="03000509000000000000" pitchFamily="65" charset="-120"/>
                <a:ea typeface="標楷體" panose="03000509000000000000" pitchFamily="65" charset="-120"/>
              </a:rPr>
              <a:t> </a:t>
            </a:r>
            <a:r>
              <a:rPr lang="zh-TW" altLang="en-US" sz="2400" dirty="0" smtClean="0">
                <a:solidFill>
                  <a:srgbClr val="FF0000"/>
                </a:solidFill>
                <a:latin typeface="標楷體" panose="03000509000000000000" pitchFamily="65" charset="-120"/>
                <a:ea typeface="標楷體" panose="03000509000000000000" pitchFamily="65" charset="-120"/>
              </a:rPr>
              <a:t>  習</a:t>
            </a:r>
            <a:r>
              <a:rPr lang="zh-TW" altLang="zh-TW" sz="2400" dirty="0" smtClean="0">
                <a:solidFill>
                  <a:srgbClr val="FF0000"/>
                </a:solidFill>
                <a:latin typeface="標楷體" panose="03000509000000000000" pitchFamily="65" charset="-120"/>
                <a:ea typeface="標楷體" panose="03000509000000000000" pitchFamily="65" charset="-120"/>
              </a:rPr>
              <a:t>課程</a:t>
            </a:r>
            <a:r>
              <a:rPr lang="zh-TW" altLang="zh-TW" sz="2400" dirty="0">
                <a:latin typeface="標楷體" panose="03000509000000000000" pitchFamily="65" charset="-120"/>
                <a:ea typeface="標楷體" panose="03000509000000000000" pitchFamily="65" charset="-120"/>
              </a:rPr>
              <a:t>、導師時間、班</a:t>
            </a:r>
            <a:r>
              <a:rPr lang="zh-TW" altLang="zh-TW" sz="2400" dirty="0" smtClean="0">
                <a:latin typeface="標楷體" panose="03000509000000000000" pitchFamily="65" charset="-120"/>
                <a:ea typeface="標楷體" panose="03000509000000000000" pitchFamily="65" charset="-120"/>
              </a:rPr>
              <a:t>週會</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請安排</a:t>
            </a:r>
            <a:r>
              <a:rPr lang="zh-TW" altLang="en-US" sz="2400" dirty="0">
                <a:solidFill>
                  <a:srgbClr val="C00000"/>
                </a:solidFill>
                <a:latin typeface="標楷體" panose="03000509000000000000" pitchFamily="65" charset="-120"/>
                <a:ea typeface="標楷體" panose="03000509000000000000" pitchFamily="65" charset="-120"/>
              </a:rPr>
              <a:t>合宜場地</a:t>
            </a:r>
            <a:r>
              <a:rPr lang="zh-TW" altLang="en-US" sz="2400" dirty="0">
                <a:latin typeface="標楷體" panose="03000509000000000000" pitchFamily="65" charset="-120"/>
                <a:ea typeface="標楷體" panose="03000509000000000000" pitchFamily="65" charset="-120"/>
              </a:rPr>
              <a:t>進行</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入班支援教學：建議學校若班級人數少，可採此方式進行。</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24949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5116" y="557849"/>
            <a:ext cx="8911687" cy="1280890"/>
          </a:xfrm>
        </p:spPr>
        <p:txBody>
          <a:bodyPr/>
          <a:lstStyle/>
          <a:p>
            <a:pPr algn="ctr"/>
            <a:r>
              <a:rPr lang="en-US" altLang="zh-TW" dirty="0" smtClean="0">
                <a:solidFill>
                  <a:schemeClr val="tx1"/>
                </a:solidFill>
                <a:latin typeface="標楷體" pitchFamily="65" charset="-120"/>
                <a:ea typeface="標楷體" pitchFamily="65" charset="-120"/>
              </a:rPr>
              <a:t>IEP</a:t>
            </a:r>
            <a:r>
              <a:rPr lang="zh-TW" altLang="en-US" dirty="0" smtClean="0">
                <a:solidFill>
                  <a:schemeClr val="tx1"/>
                </a:solidFill>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IGP</a:t>
            </a:r>
            <a:r>
              <a:rPr lang="zh-TW" altLang="en-US" dirty="0" smtClean="0">
                <a:solidFill>
                  <a:schemeClr val="tx1"/>
                </a:solidFill>
                <a:latin typeface="標楷體" pitchFamily="65" charset="-120"/>
                <a:ea typeface="標楷體" pitchFamily="65" charset="-120"/>
              </a:rPr>
              <a:t>與課程運作</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矩形 3"/>
          <p:cNvSpPr/>
          <p:nvPr/>
        </p:nvSpPr>
        <p:spPr>
          <a:xfrm>
            <a:off x="3760794" y="1590176"/>
            <a:ext cx="2200871" cy="995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latin typeface="標楷體" pitchFamily="65" charset="-120"/>
                <a:ea typeface="標楷體" pitchFamily="65" charset="-120"/>
              </a:rPr>
              <a:t>召開</a:t>
            </a:r>
            <a:r>
              <a:rPr lang="en-US" altLang="zh-TW" dirty="0" smtClean="0">
                <a:solidFill>
                  <a:schemeClr val="bg1"/>
                </a:solidFill>
                <a:latin typeface="標楷體" pitchFamily="65" charset="-120"/>
                <a:ea typeface="標楷體" pitchFamily="65" charset="-120"/>
              </a:rPr>
              <a:t>IEP</a:t>
            </a:r>
            <a:r>
              <a:rPr lang="zh-TW" altLang="en-US" dirty="0" smtClean="0">
                <a:solidFill>
                  <a:schemeClr val="bg1"/>
                </a:solidFill>
                <a:latin typeface="標楷體" pitchFamily="65" charset="-120"/>
                <a:ea typeface="標楷體" pitchFamily="65" charset="-120"/>
              </a:rPr>
              <a:t>、</a:t>
            </a:r>
            <a:r>
              <a:rPr lang="en-US" altLang="zh-TW" dirty="0" smtClean="0">
                <a:solidFill>
                  <a:schemeClr val="bg1"/>
                </a:solidFill>
                <a:latin typeface="標楷體" pitchFamily="65" charset="-120"/>
                <a:ea typeface="標楷體" pitchFamily="65" charset="-120"/>
              </a:rPr>
              <a:t>IGP</a:t>
            </a:r>
            <a:r>
              <a:rPr lang="zh-TW" altLang="en-US" dirty="0" smtClean="0">
                <a:solidFill>
                  <a:schemeClr val="bg1"/>
                </a:solidFill>
                <a:latin typeface="標楷體" pitchFamily="65" charset="-120"/>
                <a:ea typeface="標楷體" pitchFamily="65" charset="-120"/>
              </a:rPr>
              <a:t>會議確定</a:t>
            </a:r>
            <a:r>
              <a:rPr lang="en-US" altLang="zh-TW" dirty="0" smtClean="0">
                <a:solidFill>
                  <a:schemeClr val="bg1"/>
                </a:solidFill>
                <a:latin typeface="標楷體" pitchFamily="65" charset="-120"/>
                <a:ea typeface="標楷體" pitchFamily="65" charset="-120"/>
              </a:rPr>
              <a:t>IEP</a:t>
            </a:r>
            <a:r>
              <a:rPr lang="zh-TW" altLang="en-US" dirty="0">
                <a:solidFill>
                  <a:schemeClr val="bg1"/>
                </a:solidFill>
                <a:latin typeface="標楷體" pitchFamily="65" charset="-120"/>
                <a:ea typeface="標楷體" pitchFamily="65" charset="-120"/>
              </a:rPr>
              <a:t> 、</a:t>
            </a:r>
            <a:r>
              <a:rPr lang="en-US" altLang="zh-TW" dirty="0">
                <a:solidFill>
                  <a:schemeClr val="bg1"/>
                </a:solidFill>
                <a:latin typeface="標楷體" pitchFamily="65" charset="-120"/>
                <a:ea typeface="標楷體" pitchFamily="65" charset="-120"/>
              </a:rPr>
              <a:t>IGP</a:t>
            </a:r>
            <a:r>
              <a:rPr lang="zh-TW" altLang="en-US" dirty="0" smtClean="0">
                <a:solidFill>
                  <a:schemeClr val="bg1"/>
                </a:solidFill>
                <a:latin typeface="標楷體" pitchFamily="65" charset="-120"/>
                <a:ea typeface="標楷體" pitchFamily="65" charset="-120"/>
              </a:rPr>
              <a:t>內容</a:t>
            </a:r>
            <a:endParaRPr lang="zh-TW" altLang="en-US" dirty="0">
              <a:solidFill>
                <a:schemeClr val="bg1"/>
              </a:solidFill>
              <a:latin typeface="標楷體" pitchFamily="65" charset="-120"/>
              <a:ea typeface="標楷體" pitchFamily="65" charset="-120"/>
            </a:endParaRPr>
          </a:p>
        </p:txBody>
      </p:sp>
      <p:sp>
        <p:nvSpPr>
          <p:cNvPr id="5" name="矩形 4"/>
          <p:cNvSpPr/>
          <p:nvPr/>
        </p:nvSpPr>
        <p:spPr>
          <a:xfrm>
            <a:off x="3760794" y="3101664"/>
            <a:ext cx="2200871" cy="9954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solidFill>
                  <a:schemeClr val="bg1"/>
                </a:solidFill>
                <a:latin typeface="標楷體" pitchFamily="65" charset="-120"/>
                <a:ea typeface="標楷體" pitchFamily="65" charset="-120"/>
              </a:rPr>
              <a:t>統整全校特教生</a:t>
            </a:r>
            <a:r>
              <a:rPr lang="en-US" altLang="zh-TW" dirty="0" smtClean="0">
                <a:solidFill>
                  <a:schemeClr val="bg1"/>
                </a:solidFill>
                <a:latin typeface="標楷體" pitchFamily="65" charset="-120"/>
                <a:ea typeface="標楷體" pitchFamily="65" charset="-120"/>
              </a:rPr>
              <a:t>IEP</a:t>
            </a:r>
            <a:r>
              <a:rPr lang="zh-TW" altLang="en-US" dirty="0" smtClean="0">
                <a:solidFill>
                  <a:schemeClr val="bg1"/>
                </a:solidFill>
                <a:latin typeface="標楷體" pitchFamily="65" charset="-120"/>
                <a:ea typeface="標楷體" pitchFamily="65" charset="-120"/>
              </a:rPr>
              <a:t>、</a:t>
            </a:r>
            <a:r>
              <a:rPr lang="en-US" altLang="zh-TW" dirty="0" smtClean="0">
                <a:solidFill>
                  <a:schemeClr val="bg1"/>
                </a:solidFill>
                <a:latin typeface="標楷體" pitchFamily="65" charset="-120"/>
                <a:ea typeface="標楷體" pitchFamily="65" charset="-120"/>
              </a:rPr>
              <a:t>IGP</a:t>
            </a:r>
            <a:r>
              <a:rPr lang="zh-TW" altLang="en-US" dirty="0" smtClean="0">
                <a:solidFill>
                  <a:schemeClr val="bg1"/>
                </a:solidFill>
                <a:latin typeface="標楷體" pitchFamily="65" charset="-120"/>
                <a:ea typeface="標楷體" pitchFamily="65" charset="-120"/>
              </a:rPr>
              <a:t>課程規劃與服務需求</a:t>
            </a:r>
            <a:endParaRPr lang="zh-TW" altLang="en-US" dirty="0">
              <a:solidFill>
                <a:schemeClr val="bg1"/>
              </a:solidFill>
              <a:latin typeface="標楷體" pitchFamily="65" charset="-120"/>
              <a:ea typeface="標楷體" pitchFamily="65" charset="-120"/>
            </a:endParaRPr>
          </a:p>
        </p:txBody>
      </p:sp>
      <p:sp>
        <p:nvSpPr>
          <p:cNvPr id="6" name="矩形 5"/>
          <p:cNvSpPr/>
          <p:nvPr/>
        </p:nvSpPr>
        <p:spPr>
          <a:xfrm>
            <a:off x="3775411" y="4809493"/>
            <a:ext cx="2200871" cy="9954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dirty="0" smtClean="0">
                <a:solidFill>
                  <a:schemeClr val="bg1"/>
                </a:solidFill>
                <a:latin typeface="標楷體" pitchFamily="65" charset="-120"/>
                <a:ea typeface="標楷體" pitchFamily="65" charset="-120"/>
              </a:rPr>
              <a:t>特推會審議</a:t>
            </a:r>
            <a:endParaRPr lang="zh-TW" altLang="en-US" dirty="0">
              <a:solidFill>
                <a:schemeClr val="bg1"/>
              </a:solidFill>
              <a:latin typeface="標楷體" pitchFamily="65" charset="-120"/>
              <a:ea typeface="標楷體" pitchFamily="65" charset="-120"/>
            </a:endParaRPr>
          </a:p>
        </p:txBody>
      </p:sp>
      <p:sp>
        <p:nvSpPr>
          <p:cNvPr id="7" name="矩形 6"/>
          <p:cNvSpPr/>
          <p:nvPr/>
        </p:nvSpPr>
        <p:spPr>
          <a:xfrm>
            <a:off x="6896111" y="1396038"/>
            <a:ext cx="2787017" cy="1108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latin typeface="標楷體" pitchFamily="65" charset="-120"/>
                <a:ea typeface="標楷體" pitchFamily="65" charset="-120"/>
              </a:rPr>
              <a:t>特殊教育課程纳入學校課程計畫送課</a:t>
            </a:r>
            <a:r>
              <a:rPr lang="zh-TW" altLang="en-US" dirty="0">
                <a:solidFill>
                  <a:schemeClr val="bg1"/>
                </a:solidFill>
                <a:latin typeface="標楷體" pitchFamily="65" charset="-120"/>
                <a:ea typeface="標楷體" pitchFamily="65" charset="-120"/>
              </a:rPr>
              <a:t>發會審議</a:t>
            </a:r>
          </a:p>
        </p:txBody>
      </p:sp>
      <p:sp>
        <p:nvSpPr>
          <p:cNvPr id="8" name="矩形 7"/>
          <p:cNvSpPr/>
          <p:nvPr/>
        </p:nvSpPr>
        <p:spPr>
          <a:xfrm>
            <a:off x="6896111" y="3147552"/>
            <a:ext cx="2787017" cy="1075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bg1"/>
                </a:solidFill>
                <a:latin typeface="標楷體" pitchFamily="65" charset="-120"/>
                <a:ea typeface="標楷體" pitchFamily="65" charset="-120"/>
              </a:rPr>
              <a:t>教務處協助排課</a:t>
            </a:r>
            <a:endParaRPr lang="en-US" altLang="zh-TW" dirty="0" smtClean="0">
              <a:solidFill>
                <a:schemeClr val="bg1"/>
              </a:solidFill>
              <a:latin typeface="標楷體" pitchFamily="65" charset="-120"/>
              <a:ea typeface="標楷體" pitchFamily="65" charset="-120"/>
            </a:endParaRPr>
          </a:p>
          <a:p>
            <a:r>
              <a:rPr lang="zh-TW" altLang="en-US" dirty="0" smtClean="0">
                <a:solidFill>
                  <a:schemeClr val="bg1"/>
                </a:solidFill>
                <a:latin typeface="標楷體" pitchFamily="65" charset="-120"/>
                <a:ea typeface="標楷體" pitchFamily="65" charset="-120"/>
              </a:rPr>
              <a:t>提供支持服務</a:t>
            </a:r>
            <a:endParaRPr lang="en-US" altLang="zh-TW" dirty="0" smtClean="0">
              <a:solidFill>
                <a:schemeClr val="bg1"/>
              </a:solidFill>
              <a:latin typeface="標楷體" pitchFamily="65" charset="-120"/>
              <a:ea typeface="標楷體" pitchFamily="65" charset="-120"/>
            </a:endParaRPr>
          </a:p>
          <a:p>
            <a:r>
              <a:rPr lang="zh-TW" altLang="en-US" dirty="0">
                <a:solidFill>
                  <a:schemeClr val="bg1"/>
                </a:solidFill>
                <a:latin typeface="標楷體" pitchFamily="65" charset="-120"/>
                <a:ea typeface="標楷體" pitchFamily="65" charset="-120"/>
              </a:rPr>
              <a:t>執行課程與教學</a:t>
            </a:r>
          </a:p>
        </p:txBody>
      </p:sp>
      <p:sp>
        <p:nvSpPr>
          <p:cNvPr id="9" name="矩形 8"/>
          <p:cNvSpPr/>
          <p:nvPr/>
        </p:nvSpPr>
        <p:spPr>
          <a:xfrm>
            <a:off x="6939574" y="4779980"/>
            <a:ext cx="2787017" cy="884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latin typeface="標楷體" pitchFamily="65" charset="-120"/>
                <a:ea typeface="標楷體" pitchFamily="65" charset="-120"/>
              </a:rPr>
              <a:t>期末</a:t>
            </a:r>
            <a:r>
              <a:rPr lang="en-US" altLang="zh-TW" dirty="0" smtClean="0">
                <a:solidFill>
                  <a:schemeClr val="bg1"/>
                </a:solidFill>
                <a:latin typeface="標楷體" pitchFamily="65" charset="-120"/>
                <a:ea typeface="標楷體" pitchFamily="65" charset="-120"/>
              </a:rPr>
              <a:t>IEP</a:t>
            </a:r>
            <a:r>
              <a:rPr lang="zh-TW" altLang="en-US" dirty="0" smtClean="0">
                <a:solidFill>
                  <a:schemeClr val="bg1"/>
                </a:solidFill>
                <a:latin typeface="標楷體" pitchFamily="65" charset="-120"/>
                <a:ea typeface="標楷體" pitchFamily="65" charset="-120"/>
              </a:rPr>
              <a:t>、</a:t>
            </a:r>
            <a:r>
              <a:rPr lang="en-US" altLang="zh-TW" dirty="0" smtClean="0">
                <a:solidFill>
                  <a:schemeClr val="bg1"/>
                </a:solidFill>
                <a:latin typeface="標楷體" pitchFamily="65" charset="-120"/>
                <a:ea typeface="標楷體" pitchFamily="65" charset="-120"/>
              </a:rPr>
              <a:t>IGP</a:t>
            </a:r>
            <a:r>
              <a:rPr lang="zh-TW" altLang="en-US" dirty="0" smtClean="0">
                <a:solidFill>
                  <a:schemeClr val="bg1"/>
                </a:solidFill>
                <a:latin typeface="標楷體" pitchFamily="65" charset="-120"/>
                <a:ea typeface="標楷體" pitchFamily="65" charset="-120"/>
              </a:rPr>
              <a:t>檢討</a:t>
            </a:r>
            <a:endParaRPr lang="zh-TW" altLang="en-US" dirty="0">
              <a:solidFill>
                <a:schemeClr val="bg1"/>
              </a:solidFill>
              <a:latin typeface="標楷體" pitchFamily="65" charset="-120"/>
              <a:ea typeface="標楷體" pitchFamily="65" charset="-120"/>
            </a:endParaRPr>
          </a:p>
        </p:txBody>
      </p:sp>
      <p:sp>
        <p:nvSpPr>
          <p:cNvPr id="10" name="向下箭號 9"/>
          <p:cNvSpPr/>
          <p:nvPr/>
        </p:nvSpPr>
        <p:spPr>
          <a:xfrm>
            <a:off x="4710078" y="2628758"/>
            <a:ext cx="331538" cy="457311"/>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向下箭號 10"/>
          <p:cNvSpPr/>
          <p:nvPr/>
        </p:nvSpPr>
        <p:spPr>
          <a:xfrm>
            <a:off x="4669893" y="4223213"/>
            <a:ext cx="331538" cy="45731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2" name="向下箭號 11"/>
          <p:cNvSpPr/>
          <p:nvPr/>
        </p:nvSpPr>
        <p:spPr>
          <a:xfrm>
            <a:off x="8113803" y="2573406"/>
            <a:ext cx="331538" cy="45731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3" name="向下箭號 12"/>
          <p:cNvSpPr/>
          <p:nvPr/>
        </p:nvSpPr>
        <p:spPr>
          <a:xfrm>
            <a:off x="8123850" y="4316320"/>
            <a:ext cx="331538" cy="45731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cxnSp>
        <p:nvCxnSpPr>
          <p:cNvPr id="14" name="肘形接點 13"/>
          <p:cNvCxnSpPr/>
          <p:nvPr/>
        </p:nvCxnSpPr>
        <p:spPr>
          <a:xfrm flipV="1">
            <a:off x="5961662" y="2095039"/>
            <a:ext cx="934447" cy="3334956"/>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15" name="矩形 14"/>
          <p:cNvSpPr/>
          <p:nvPr/>
        </p:nvSpPr>
        <p:spPr>
          <a:xfrm>
            <a:off x="10055840" y="1498376"/>
            <a:ext cx="1959457" cy="937026"/>
          </a:xfrm>
          <a:prstGeom prst="rect">
            <a:avLst/>
          </a:prstGeom>
          <a:solidFill>
            <a:srgbClr val="00B0F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bg1"/>
                </a:solidFill>
                <a:latin typeface="標楷體" pitchFamily="65" charset="-120"/>
                <a:ea typeface="標楷體" pitchFamily="65" charset="-120"/>
              </a:rPr>
              <a:t>課發會成員包含特殊需求領域課程之教師</a:t>
            </a:r>
            <a:endParaRPr lang="zh-TW" altLang="en-US" dirty="0">
              <a:solidFill>
                <a:schemeClr val="bg1"/>
              </a:solidFill>
              <a:latin typeface="標楷體" pitchFamily="65" charset="-120"/>
              <a:ea typeface="標楷體" pitchFamily="65" charset="-120"/>
            </a:endParaRPr>
          </a:p>
        </p:txBody>
      </p:sp>
      <p:sp>
        <p:nvSpPr>
          <p:cNvPr id="18" name="向左箭號 17"/>
          <p:cNvSpPr/>
          <p:nvPr/>
        </p:nvSpPr>
        <p:spPr>
          <a:xfrm>
            <a:off x="9726591" y="1950191"/>
            <a:ext cx="285786" cy="183409"/>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19" name="矩形 18"/>
          <p:cNvSpPr/>
          <p:nvPr/>
        </p:nvSpPr>
        <p:spPr>
          <a:xfrm>
            <a:off x="1353159" y="3130877"/>
            <a:ext cx="1959457" cy="937026"/>
          </a:xfrm>
          <a:prstGeom prst="rect">
            <a:avLst/>
          </a:prstGeom>
          <a:solidFill>
            <a:srgbClr val="00B0F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latin typeface="標楷體" panose="03000509000000000000" pitchFamily="65" charset="-120"/>
                <a:ea typeface="標楷體" panose="03000509000000000000" pitchFamily="65" charset="-120"/>
              </a:rPr>
              <a:t>嘉義縣特教資訊網→填報系統→需求填報</a:t>
            </a:r>
            <a:endParaRPr lang="zh-TW" altLang="en-US" dirty="0">
              <a:solidFill>
                <a:schemeClr val="bg1"/>
              </a:solidFill>
              <a:latin typeface="標楷體" pitchFamily="65" charset="-120"/>
              <a:ea typeface="標楷體" pitchFamily="65" charset="-120"/>
            </a:endParaRPr>
          </a:p>
        </p:txBody>
      </p:sp>
      <p:sp>
        <p:nvSpPr>
          <p:cNvPr id="20" name="向右箭號 19"/>
          <p:cNvSpPr/>
          <p:nvPr/>
        </p:nvSpPr>
        <p:spPr>
          <a:xfrm>
            <a:off x="3381555" y="3519577"/>
            <a:ext cx="335774" cy="24294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66954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dirty="0">
                <a:solidFill>
                  <a:schemeClr val="tx1">
                    <a:lumMod val="75000"/>
                    <a:lumOff val="25000"/>
                  </a:schemeClr>
                </a:solidFill>
                <a:latin typeface="標楷體" pitchFamily="65" charset="-120"/>
                <a:ea typeface="標楷體" pitchFamily="65" charset="-120"/>
              </a:rPr>
              <a:t>統整全校特教生</a:t>
            </a:r>
            <a:r>
              <a:rPr lang="en-US" altLang="zh-TW" dirty="0" smtClean="0">
                <a:solidFill>
                  <a:schemeClr val="tx1">
                    <a:lumMod val="75000"/>
                    <a:lumOff val="25000"/>
                  </a:schemeClr>
                </a:solidFill>
                <a:latin typeface="標楷體" pitchFamily="65" charset="-120"/>
                <a:ea typeface="標楷體" pitchFamily="65" charset="-120"/>
              </a:rPr>
              <a:t>IEP</a:t>
            </a:r>
            <a:r>
              <a:rPr lang="zh-TW" altLang="en-US" dirty="0" smtClean="0">
                <a:solidFill>
                  <a:schemeClr val="tx1">
                    <a:lumMod val="75000"/>
                    <a:lumOff val="25000"/>
                  </a:schemeClr>
                </a:solidFill>
                <a:latin typeface="標楷體" pitchFamily="65" charset="-120"/>
                <a:ea typeface="標楷體" pitchFamily="65" charset="-120"/>
              </a:rPr>
              <a:t>、</a:t>
            </a:r>
            <a:r>
              <a:rPr lang="en-US" altLang="zh-TW" dirty="0" smtClean="0">
                <a:solidFill>
                  <a:schemeClr val="tx1">
                    <a:lumMod val="75000"/>
                    <a:lumOff val="25000"/>
                  </a:schemeClr>
                </a:solidFill>
                <a:latin typeface="標楷體" pitchFamily="65" charset="-120"/>
                <a:ea typeface="標楷體" pitchFamily="65" charset="-120"/>
              </a:rPr>
              <a:t>IGP</a:t>
            </a:r>
            <a:r>
              <a:rPr lang="zh-TW" altLang="en-US" dirty="0" smtClean="0">
                <a:solidFill>
                  <a:schemeClr val="tx1">
                    <a:lumMod val="75000"/>
                    <a:lumOff val="25000"/>
                  </a:schemeClr>
                </a:solidFill>
                <a:latin typeface="標楷體" pitchFamily="65" charset="-120"/>
                <a:ea typeface="標楷體" pitchFamily="65" charset="-120"/>
              </a:rPr>
              <a:t>課程</a:t>
            </a:r>
            <a:r>
              <a:rPr lang="zh-TW" altLang="en-US" dirty="0">
                <a:solidFill>
                  <a:schemeClr val="tx1">
                    <a:lumMod val="75000"/>
                    <a:lumOff val="25000"/>
                  </a:schemeClr>
                </a:solidFill>
                <a:latin typeface="標楷體" pitchFamily="65" charset="-120"/>
                <a:ea typeface="標楷體" pitchFamily="65" charset="-120"/>
              </a:rPr>
              <a:t>規劃與服務需求</a:t>
            </a:r>
            <a:br>
              <a:rPr lang="zh-TW" altLang="en-US" dirty="0">
                <a:solidFill>
                  <a:schemeClr val="tx1">
                    <a:lumMod val="75000"/>
                    <a:lumOff val="25000"/>
                  </a:schemeClr>
                </a:solidFill>
                <a:latin typeface="標楷體" pitchFamily="65" charset="-120"/>
                <a:ea typeface="標楷體" pitchFamily="65" charset="-120"/>
              </a:rPr>
            </a:br>
            <a:endParaRPr lang="zh-TW" altLang="en-US" dirty="0">
              <a:solidFill>
                <a:schemeClr val="tx1">
                  <a:lumMod val="75000"/>
                  <a:lumOff val="25000"/>
                </a:schemeClr>
              </a:solidFill>
            </a:endParaRPr>
          </a:p>
        </p:txBody>
      </p:sp>
      <p:sp>
        <p:nvSpPr>
          <p:cNvPr id="3" name="內容版面配置區 2"/>
          <p:cNvSpPr>
            <a:spLocks noGrp="1"/>
          </p:cNvSpPr>
          <p:nvPr>
            <p:ph idx="1"/>
          </p:nvPr>
        </p:nvSpPr>
        <p:spPr>
          <a:xfrm>
            <a:off x="2589212" y="1400355"/>
            <a:ext cx="8915400" cy="3777622"/>
          </a:xfrm>
        </p:spPr>
        <p:txBody>
          <a:bodyPr>
            <a:normAutofit/>
          </a:bodyPr>
          <a:lstStyle/>
          <a:p>
            <a:pPr lvl="0"/>
            <a:r>
              <a:rPr lang="zh-TW" altLang="zh-TW" sz="2400" dirty="0" smtClean="0">
                <a:latin typeface="標楷體" panose="03000509000000000000" pitchFamily="65" charset="-120"/>
                <a:ea typeface="標楷體" panose="03000509000000000000" pitchFamily="65" charset="-120"/>
              </a:rPr>
              <a:t>特殊</a:t>
            </a:r>
            <a:r>
              <a:rPr lang="zh-TW" altLang="zh-TW" sz="2400" dirty="0">
                <a:latin typeface="標楷體" panose="03000509000000000000" pitchFamily="65" charset="-120"/>
                <a:ea typeface="標楷體" panose="03000509000000000000" pitchFamily="65" charset="-120"/>
              </a:rPr>
              <a:t>需求網站填報：請上</a:t>
            </a:r>
            <a:r>
              <a:rPr lang="zh-TW" altLang="zh-TW" sz="2400" dirty="0">
                <a:solidFill>
                  <a:schemeClr val="accent2"/>
                </a:solidFill>
                <a:latin typeface="標楷體" panose="03000509000000000000" pitchFamily="65" charset="-120"/>
                <a:ea typeface="標楷體" panose="03000509000000000000" pitchFamily="65" charset="-120"/>
              </a:rPr>
              <a:t>嘉義縣特教資訊網</a:t>
            </a:r>
            <a:r>
              <a:rPr lang="en-US" altLang="zh-TW" sz="2400" dirty="0">
                <a:latin typeface="標楷體" panose="03000509000000000000" pitchFamily="65" charset="-120"/>
                <a:ea typeface="標楷體" panose="03000509000000000000" pitchFamily="65" charset="-120"/>
              </a:rPr>
              <a:t>(http://spcedu.cyc.edu.tw)</a:t>
            </a:r>
            <a:r>
              <a:rPr lang="zh-TW" altLang="zh-TW" sz="2400" dirty="0">
                <a:latin typeface="標楷體" panose="03000509000000000000" pitchFamily="65" charset="-120"/>
                <a:ea typeface="標楷體" panose="03000509000000000000" pitchFamily="65" charset="-120"/>
              </a:rPr>
              <a:t>→填報系統→需求填報→登入填報（帳號密碼為貴校縣教育資訊網帳密</a:t>
            </a:r>
            <a:r>
              <a:rPr lang="en-US" altLang="zh-TW" sz="2400" dirty="0">
                <a:latin typeface="標楷體" panose="03000509000000000000" pitchFamily="65" charset="-120"/>
                <a:ea typeface="標楷體" panose="03000509000000000000" pitchFamily="65" charset="-120"/>
              </a:rPr>
              <a:t>(</a:t>
            </a:r>
            <a:r>
              <a:rPr lang="zh-TW" altLang="zh-TW" sz="2400" dirty="0">
                <a:solidFill>
                  <a:schemeClr val="accent2"/>
                </a:solidFill>
                <a:latin typeface="標楷體" panose="03000509000000000000" pitchFamily="65" charset="-120"/>
                <a:ea typeface="標楷體" panose="03000509000000000000" pitchFamily="65" charset="-120"/>
              </a:rPr>
              <a:t>縣網公告登入之帳密，非公務信箱帳密</a:t>
            </a:r>
            <a:r>
              <a:rPr lang="zh-TW" altLang="zh-TW" sz="2400" dirty="0">
                <a:latin typeface="標楷體" panose="03000509000000000000" pitchFamily="65" charset="-120"/>
                <a:ea typeface="標楷體" panose="03000509000000000000" pitchFamily="65" charset="-120"/>
              </a:rPr>
              <a:t>）→全校特教生（身障及資優）皆須完成填報，並請列印送特推會審議。</a:t>
            </a:r>
          </a:p>
          <a:p>
            <a:pPr lvl="0"/>
            <a:r>
              <a:rPr lang="zh-TW" altLang="zh-TW" sz="2400" dirty="0">
                <a:solidFill>
                  <a:schemeClr val="accent2"/>
                </a:solidFill>
                <a:latin typeface="標楷體" panose="03000509000000000000" pitchFamily="65" charset="-120"/>
                <a:ea typeface="標楷體" panose="03000509000000000000" pitchFamily="65" charset="-120"/>
              </a:rPr>
              <a:t>安置在普通班之特教生亦需填報</a:t>
            </a:r>
            <a:r>
              <a:rPr lang="zh-TW" altLang="zh-TW" sz="2400" dirty="0">
                <a:latin typeface="標楷體" panose="03000509000000000000" pitchFamily="65" charset="-120"/>
                <a:ea typeface="標楷體" panose="03000509000000000000" pitchFamily="65" charset="-120"/>
              </a:rPr>
              <a:t>。</a:t>
            </a:r>
          </a:p>
          <a:p>
            <a:r>
              <a:rPr lang="zh-TW" altLang="zh-TW" sz="2400" dirty="0">
                <a:latin typeface="標楷體" panose="03000509000000000000" pitchFamily="65" charset="-120"/>
                <a:ea typeface="標楷體" panose="03000509000000000000" pitchFamily="65" charset="-120"/>
              </a:rPr>
              <a:t>帳號密碼若有問題請教貴校負責縣網公告資訊之行政人員。</a:t>
            </a:r>
            <a:endParaRPr lang="zh-TW" altLang="en-US" sz="2400" dirty="0">
              <a:latin typeface="標楷體" panose="03000509000000000000" pitchFamily="65" charset="-120"/>
              <a:ea typeface="標楷體" panose="03000509000000000000" pitchFamily="65" charset="-120"/>
            </a:endParaRPr>
          </a:p>
        </p:txBody>
      </p:sp>
      <p:pic>
        <p:nvPicPr>
          <p:cNvPr id="4" name="圖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55" y="4887784"/>
            <a:ext cx="2289159" cy="17017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5" name="圖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826" y="4742318"/>
            <a:ext cx="2796029" cy="199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855" y="4341376"/>
            <a:ext cx="2336416" cy="250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6"/>
          <p:cNvSpPr txBox="1">
            <a:spLocks noChangeArrowheads="1"/>
          </p:cNvSpPr>
          <p:nvPr/>
        </p:nvSpPr>
        <p:spPr bwMode="auto">
          <a:xfrm>
            <a:off x="8242271" y="4742318"/>
            <a:ext cx="3641274" cy="138499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1pPr>
            <a:lvl2pPr marL="742950" indent="-285750">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2pPr>
            <a:lvl3pPr marL="1143000" indent="-228600">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3pPr>
            <a:lvl4pPr marL="1600200" indent="-228600">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4pPr>
            <a:lvl5pPr marL="2057400" indent="-228600">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Times New Roman" panose="02020603050405020304" pitchFamily="18" charset="0"/>
                <a:ea typeface="新細明體" panose="02020500000000000000" pitchFamily="18" charset="-120"/>
              </a:defRPr>
            </a:lvl9pPr>
          </a:lstStyle>
          <a:p>
            <a:r>
              <a:rPr lang="en-US" altLang="zh-TW" sz="1400" dirty="0">
                <a:solidFill>
                  <a:srgbClr val="CC00FF"/>
                </a:solidFill>
              </a:rPr>
              <a:t>1.</a:t>
            </a:r>
            <a:r>
              <a:rPr lang="zh-TW" altLang="en-US" sz="1400" dirty="0">
                <a:solidFill>
                  <a:srgbClr val="CC00FF"/>
                </a:solidFill>
              </a:rPr>
              <a:t>學生基本資料 </a:t>
            </a:r>
            <a:r>
              <a:rPr lang="en-US" altLang="zh-TW" sz="1400" dirty="0">
                <a:solidFill>
                  <a:srgbClr val="CC00FF"/>
                </a:solidFill>
              </a:rPr>
              <a:t>2.</a:t>
            </a:r>
            <a:r>
              <a:rPr lang="zh-TW" altLang="en-US" sz="1400" dirty="0">
                <a:solidFill>
                  <a:srgbClr val="CC00FF"/>
                </a:solidFill>
              </a:rPr>
              <a:t>特殊教育類別 </a:t>
            </a:r>
            <a:r>
              <a:rPr lang="en-US" altLang="zh-TW" sz="1400" dirty="0">
                <a:solidFill>
                  <a:srgbClr val="CC00FF"/>
                </a:solidFill>
              </a:rPr>
              <a:t>3.</a:t>
            </a:r>
            <a:r>
              <a:rPr lang="zh-TW" altLang="en-US" sz="1400" dirty="0">
                <a:solidFill>
                  <a:srgbClr val="CC00FF"/>
                </a:solidFill>
              </a:rPr>
              <a:t>安置類型</a:t>
            </a:r>
            <a:endParaRPr lang="en-US" altLang="zh-TW" sz="1400" dirty="0">
              <a:solidFill>
                <a:srgbClr val="CC00FF"/>
              </a:solidFill>
            </a:endParaRPr>
          </a:p>
          <a:p>
            <a:r>
              <a:rPr lang="en-US" altLang="zh-TW" sz="1400" dirty="0">
                <a:solidFill>
                  <a:srgbClr val="CC00FF"/>
                </a:solidFill>
              </a:rPr>
              <a:t>4.</a:t>
            </a:r>
            <a:r>
              <a:rPr lang="zh-TW" altLang="en-US" sz="1400" dirty="0">
                <a:solidFill>
                  <a:srgbClr val="CC00FF"/>
                </a:solidFill>
              </a:rPr>
              <a:t>課程規劃</a:t>
            </a:r>
            <a:r>
              <a:rPr lang="en-US" altLang="zh-TW" sz="1400" dirty="0">
                <a:solidFill>
                  <a:srgbClr val="CC00FF"/>
                </a:solidFill>
              </a:rPr>
              <a:t>(</a:t>
            </a:r>
            <a:r>
              <a:rPr lang="zh-TW" altLang="en-US" sz="1400" dirty="0">
                <a:solidFill>
                  <a:srgbClr val="CC00FF"/>
                </a:solidFill>
              </a:rPr>
              <a:t>領域課程節數、特殊需求節數</a:t>
            </a:r>
            <a:r>
              <a:rPr lang="en-US" altLang="zh-TW" sz="1400" dirty="0">
                <a:solidFill>
                  <a:srgbClr val="CC00FF"/>
                </a:solidFill>
              </a:rPr>
              <a:t>)</a:t>
            </a:r>
          </a:p>
          <a:p>
            <a:r>
              <a:rPr lang="en-US" altLang="zh-TW" sz="1400" dirty="0">
                <a:solidFill>
                  <a:srgbClr val="CC00FF"/>
                </a:solidFill>
              </a:rPr>
              <a:t>5.</a:t>
            </a:r>
            <a:r>
              <a:rPr lang="zh-TW" altLang="en-US" sz="1400" dirty="0">
                <a:solidFill>
                  <a:srgbClr val="CC00FF"/>
                </a:solidFill>
              </a:rPr>
              <a:t>考試課程調整 </a:t>
            </a:r>
            <a:r>
              <a:rPr lang="en-US" altLang="zh-TW" sz="1400" dirty="0">
                <a:solidFill>
                  <a:srgbClr val="CC00FF"/>
                </a:solidFill>
              </a:rPr>
              <a:t>6.</a:t>
            </a:r>
            <a:r>
              <a:rPr lang="zh-TW" altLang="en-US" sz="1400" dirty="0">
                <a:solidFill>
                  <a:srgbClr val="CC00FF"/>
                </a:solidFill>
              </a:rPr>
              <a:t>提供教育學習輔助器材</a:t>
            </a:r>
            <a:endParaRPr lang="en-US" altLang="zh-TW" sz="1400" dirty="0">
              <a:solidFill>
                <a:srgbClr val="CC00FF"/>
              </a:solidFill>
            </a:endParaRPr>
          </a:p>
          <a:p>
            <a:r>
              <a:rPr lang="en-US" altLang="zh-TW" sz="1400" dirty="0">
                <a:solidFill>
                  <a:srgbClr val="CC00FF"/>
                </a:solidFill>
              </a:rPr>
              <a:t>7.</a:t>
            </a:r>
            <a:r>
              <a:rPr lang="zh-TW" altLang="en-US" sz="1400" dirty="0">
                <a:solidFill>
                  <a:srgbClr val="CC00FF"/>
                </a:solidFill>
              </a:rPr>
              <a:t>學習及生活人力協助 </a:t>
            </a:r>
            <a:r>
              <a:rPr lang="en-US" altLang="zh-TW" sz="1400" dirty="0">
                <a:solidFill>
                  <a:srgbClr val="CC00FF"/>
                </a:solidFill>
              </a:rPr>
              <a:t>8.</a:t>
            </a:r>
            <a:r>
              <a:rPr lang="zh-TW" altLang="en-US" sz="1400" dirty="0">
                <a:solidFill>
                  <a:srgbClr val="CC00FF"/>
                </a:solidFill>
              </a:rPr>
              <a:t>家庭支持服務</a:t>
            </a:r>
            <a:endParaRPr lang="en-US" altLang="zh-TW" sz="1400" dirty="0">
              <a:solidFill>
                <a:srgbClr val="CC00FF"/>
              </a:solidFill>
            </a:endParaRPr>
          </a:p>
          <a:p>
            <a:r>
              <a:rPr lang="en-US" altLang="zh-TW" sz="1400" dirty="0">
                <a:solidFill>
                  <a:srgbClr val="CC00FF"/>
                </a:solidFill>
              </a:rPr>
              <a:t>9.</a:t>
            </a:r>
            <a:r>
              <a:rPr lang="zh-TW" altLang="en-US" sz="1400" dirty="0">
                <a:solidFill>
                  <a:srgbClr val="CC00FF"/>
                </a:solidFill>
              </a:rPr>
              <a:t>校園無障礙環境 </a:t>
            </a:r>
            <a:r>
              <a:rPr lang="en-US" altLang="zh-TW" sz="1400" dirty="0">
                <a:solidFill>
                  <a:srgbClr val="CC00FF"/>
                </a:solidFill>
              </a:rPr>
              <a:t>10.</a:t>
            </a:r>
            <a:r>
              <a:rPr lang="zh-TW" altLang="en-US" sz="1400" dirty="0">
                <a:solidFill>
                  <a:srgbClr val="CC00FF"/>
                </a:solidFill>
              </a:rPr>
              <a:t>專業團隊服務</a:t>
            </a:r>
            <a:endParaRPr lang="en-US" altLang="zh-TW" sz="1400" dirty="0">
              <a:solidFill>
                <a:srgbClr val="CC00FF"/>
              </a:solidFill>
            </a:endParaRPr>
          </a:p>
          <a:p>
            <a:r>
              <a:rPr lang="en-US" altLang="zh-TW" sz="1400" dirty="0">
                <a:solidFill>
                  <a:srgbClr val="CC00FF"/>
                </a:solidFill>
              </a:rPr>
              <a:t>11.</a:t>
            </a:r>
            <a:r>
              <a:rPr lang="zh-TW" altLang="en-US" sz="1400" dirty="0">
                <a:solidFill>
                  <a:srgbClr val="CC00FF"/>
                </a:solidFill>
              </a:rPr>
              <a:t>適性教材 </a:t>
            </a:r>
            <a:r>
              <a:rPr lang="en-US" altLang="zh-TW" sz="1400" dirty="0">
                <a:solidFill>
                  <a:srgbClr val="CC00FF"/>
                </a:solidFill>
              </a:rPr>
              <a:t>12.</a:t>
            </a:r>
            <a:r>
              <a:rPr lang="zh-TW" altLang="en-US" sz="1400" dirty="0">
                <a:solidFill>
                  <a:srgbClr val="CC00FF"/>
                </a:solidFill>
              </a:rPr>
              <a:t>交通服務 </a:t>
            </a:r>
            <a:r>
              <a:rPr lang="en-US" altLang="zh-TW" sz="1400" dirty="0">
                <a:solidFill>
                  <a:srgbClr val="CC00FF"/>
                </a:solidFill>
              </a:rPr>
              <a:t>13.</a:t>
            </a:r>
            <a:r>
              <a:rPr lang="zh-TW" altLang="en-US" sz="1400" dirty="0">
                <a:solidFill>
                  <a:srgbClr val="CC00FF"/>
                </a:solidFill>
              </a:rPr>
              <a:t>獎助學金</a:t>
            </a:r>
          </a:p>
        </p:txBody>
      </p:sp>
    </p:spTree>
    <p:extLst>
      <p:ext uri="{BB962C8B-B14F-4D97-AF65-F5344CB8AC3E}">
        <p14:creationId xmlns:p14="http://schemas.microsoft.com/office/powerpoint/2010/main" val="1618805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藝術才能班行政配合</a:t>
            </a:r>
            <a:r>
              <a:rPr lang="zh-TW" altLang="en-US" dirty="0">
                <a:latin typeface="標楷體" panose="03000509000000000000" pitchFamily="65" charset="-120"/>
                <a:ea typeface="標楷體" panose="03000509000000000000" pitchFamily="65" charset="-120"/>
              </a:rPr>
              <a:t>事項</a:t>
            </a:r>
            <a:endParaRPr lang="zh-TW" altLang="en-US" dirty="0"/>
          </a:p>
        </p:txBody>
      </p:sp>
      <p:sp>
        <p:nvSpPr>
          <p:cNvPr id="3" name="內容版面配置區 2"/>
          <p:cNvSpPr>
            <a:spLocks noGrp="1"/>
          </p:cNvSpPr>
          <p:nvPr>
            <p:ph idx="1"/>
          </p:nvPr>
        </p:nvSpPr>
        <p:spPr>
          <a:xfrm>
            <a:off x="2589212" y="2133600"/>
            <a:ext cx="9211724" cy="3777622"/>
          </a:xfrm>
        </p:spPr>
        <p:txBody>
          <a:bodyPr>
            <a:normAutofit/>
          </a:bodyPr>
          <a:lstStyle/>
          <a:p>
            <a:r>
              <a:rPr lang="zh-TW" altLang="en-US" sz="2400" dirty="0" smtClean="0">
                <a:latin typeface="標楷體" panose="03000509000000000000" pitchFamily="65" charset="-120"/>
                <a:ea typeface="標楷體" panose="03000509000000000000" pitchFamily="65" charset="-120"/>
              </a:rPr>
              <a:t>學性應成立「藝術才能班課程發展小組」，規畫藝才班課程，完成課程計畫後，再送學校課程發展委員會審議。</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藝術才能班課程發展小組架構：</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召集人：校長</a:t>
            </a:r>
            <a:endParaRPr lang="en-US" altLang="zh-TW" sz="2400" dirty="0" smtClean="0">
              <a:latin typeface="標楷體" panose="03000509000000000000" pitchFamily="65" charset="-120"/>
              <a:ea typeface="標楷體" panose="03000509000000000000" pitchFamily="65" charset="-120"/>
            </a:endParaRPr>
          </a:p>
          <a:p>
            <a:pPr marL="1349375" indent="-1349375">
              <a:buNone/>
            </a:pPr>
            <a:r>
              <a:rPr lang="zh-TW" altLang="en-US"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2.</a:t>
            </a:r>
            <a:r>
              <a:rPr lang="zh-TW" altLang="en-US" sz="2400" dirty="0" smtClean="0">
                <a:latin typeface="標楷體" panose="03000509000000000000" pitchFamily="65" charset="-120"/>
                <a:ea typeface="標楷體" panose="03000509000000000000" pitchFamily="65" charset="-120"/>
              </a:rPr>
              <a:t>委員：校內行政主管、藝才班承辦人、藝才班任課教師、家長代表。</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諮詢委員：相關藝術才能教育專家學者。</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224090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2901" y="141510"/>
            <a:ext cx="7581899" cy="1280890"/>
          </a:xfrm>
        </p:spPr>
        <p:txBody>
          <a:bodyPr>
            <a:normAutofit fontScale="90000"/>
          </a:bodyPr>
          <a:lstStyle/>
          <a:p>
            <a:r>
              <a:rPr lang="zh-TW" altLang="en-US" dirty="0" smtClean="0">
                <a:solidFill>
                  <a:srgbClr val="FF0000"/>
                </a:solidFill>
                <a:latin typeface="標楷體" panose="03000509000000000000" pitchFamily="65" charset="-120"/>
                <a:ea typeface="標楷體" panose="03000509000000000000" pitchFamily="65" charset="-120"/>
              </a:rPr>
              <a:t>一</a:t>
            </a:r>
            <a:r>
              <a:rPr lang="zh-TW" altLang="en-US" dirty="0" smtClean="0">
                <a:solidFill>
                  <a:srgbClr val="FF0000"/>
                </a:solidFill>
                <a:latin typeface="新細明體" panose="02020500000000000000" pitchFamily="18" charset="-120"/>
                <a:ea typeface="新細明體" panose="02020500000000000000" pitchFamily="18" charset="-120"/>
              </a:rPr>
              <a:t>、</a:t>
            </a:r>
            <a:r>
              <a:rPr lang="zh-TW" altLang="en-US" dirty="0" smtClean="0">
                <a:solidFill>
                  <a:srgbClr val="FF0000"/>
                </a:solidFill>
                <a:latin typeface="標楷體" panose="03000509000000000000" pitchFamily="65" charset="-120"/>
                <a:ea typeface="標楷體" panose="03000509000000000000" pitchFamily="65" charset="-120"/>
              </a:rPr>
              <a:t>部定</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領域</a:t>
            </a:r>
            <a:r>
              <a:rPr lang="zh-TW" altLang="en-US" dirty="0">
                <a:latin typeface="標楷體" panose="03000509000000000000" pitchFamily="65" charset="-120"/>
                <a:ea typeface="標楷體" panose="03000509000000000000" pitchFamily="65" charset="-120"/>
              </a:rPr>
              <a:t>學習節數</a:t>
            </a:r>
            <a:r>
              <a:rPr lang="en-US" altLang="zh-TW" dirty="0" smtClean="0">
                <a:latin typeface="標楷體" panose="03000509000000000000" pitchFamily="65" charset="-120"/>
                <a:ea typeface="標楷體" panose="03000509000000000000" pitchFamily="65" charset="-120"/>
              </a:rPr>
              <a:t>:</a:t>
            </a:r>
            <a:br>
              <a:rPr lang="en-US" altLang="zh-TW" dirty="0" smtClean="0">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應</a:t>
            </a:r>
            <a:r>
              <a:rPr lang="zh-TW" altLang="en-US" dirty="0">
                <a:solidFill>
                  <a:srgbClr val="FF0000"/>
                </a:solidFill>
                <a:latin typeface="標楷體" panose="03000509000000000000" pitchFamily="65" charset="-120"/>
                <a:ea typeface="標楷體" panose="03000509000000000000" pitchFamily="65" charset="-120"/>
              </a:rPr>
              <a:t>依照該年級學生適用之課程綱要規劃</a:t>
            </a:r>
            <a:r>
              <a:rPr lang="en-US" altLang="zh-TW" dirty="0">
                <a:solidFill>
                  <a:srgbClr val="FF0000"/>
                </a:solidFill>
                <a:latin typeface="標楷體" panose="03000509000000000000" pitchFamily="65" charset="-120"/>
                <a:ea typeface="標楷體" panose="03000509000000000000" pitchFamily="65" charset="-120"/>
              </a:rPr>
              <a:t/>
            </a:r>
            <a:br>
              <a:rPr lang="en-US" altLang="zh-TW" dirty="0">
                <a:solidFill>
                  <a:srgbClr val="FF0000"/>
                </a:solidFill>
                <a:latin typeface="標楷體" panose="03000509000000000000" pitchFamily="65" charset="-120"/>
                <a:ea typeface="標楷體" panose="03000509000000000000" pitchFamily="65" charset="-120"/>
              </a:rPr>
            </a:br>
            <a:r>
              <a:rPr lang="en-US" altLang="zh-TW" dirty="0"/>
              <a:t/>
            </a:r>
            <a:br>
              <a:rPr lang="en-US" altLang="zh-TW" dirty="0"/>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solidFill>
                  <a:srgbClr val="FF0000"/>
                </a:solidFill>
                <a:latin typeface="標楷體" panose="03000509000000000000" pitchFamily="65" charset="-120"/>
                <a:ea typeface="標楷體" panose="03000509000000000000" pitchFamily="65" charset="-120"/>
              </a:rPr>
              <a:t/>
            </a:r>
            <a:br>
              <a:rPr lang="en-US" altLang="zh-TW" dirty="0">
                <a:solidFill>
                  <a:srgbClr val="FF0000"/>
                </a:solidFill>
                <a:latin typeface="標楷體" panose="03000509000000000000" pitchFamily="65" charset="-120"/>
                <a:ea typeface="標楷體" panose="03000509000000000000" pitchFamily="65" charset="-120"/>
              </a:rPr>
            </a:b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4694853"/>
              </p:ext>
            </p:extLst>
          </p:nvPr>
        </p:nvGraphicFramePr>
        <p:xfrm>
          <a:off x="1498601" y="1905000"/>
          <a:ext cx="9348787"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52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9912" y="0"/>
            <a:ext cx="8133388" cy="798290"/>
          </a:xfrm>
        </p:spPr>
        <p:txBody>
          <a:bodyPr>
            <a:normAutofit fontScale="90000"/>
          </a:bodyPr>
          <a:lstStyle/>
          <a:p>
            <a:r>
              <a:rPr lang="en-US" altLang="zh-TW" dirty="0" smtClean="0"/>
              <a:t>1.</a:t>
            </a:r>
            <a:r>
              <a:rPr lang="zh-TW" altLang="en-US" dirty="0" smtClean="0"/>
              <a:t>領域學習節數</a:t>
            </a:r>
            <a:r>
              <a:rPr lang="en-US" altLang="zh-TW" dirty="0" smtClean="0"/>
              <a:t>:</a:t>
            </a:r>
            <a:r>
              <a:rPr lang="zh-TW" altLang="en-US" dirty="0" smtClean="0"/>
              <a:t>一年級</a:t>
            </a:r>
            <a:r>
              <a:rPr lang="en-US" altLang="zh-TW" dirty="0" smtClean="0"/>
              <a:t>(</a:t>
            </a:r>
            <a:r>
              <a:rPr lang="zh-TW" altLang="en-US" dirty="0" smtClean="0"/>
              <a:t>適用</a:t>
            </a:r>
            <a:r>
              <a:rPr lang="en-US" altLang="zh-TW" dirty="0" smtClean="0"/>
              <a:t>12</a:t>
            </a:r>
            <a:r>
              <a:rPr lang="zh-TW" altLang="en-US" dirty="0" smtClean="0"/>
              <a:t>年國教課綱</a:t>
            </a:r>
            <a:r>
              <a:rPr lang="en-US" altLang="zh-TW" dirty="0" smtClean="0"/>
              <a:t>)</a:t>
            </a:r>
            <a:endParaRPr lang="zh-TW" altLang="en-US" dirty="0"/>
          </a:p>
        </p:txBody>
      </p:sp>
      <p:pic>
        <p:nvPicPr>
          <p:cNvPr id="10" name="內容版面配置區 9"/>
          <p:cNvPicPr>
            <a:picLocks noGrp="1"/>
          </p:cNvPicPr>
          <p:nvPr>
            <p:ph idx="1"/>
          </p:nvPr>
        </p:nvPicPr>
        <p:blipFill rotWithShape="1">
          <a:blip r:embed="rId2"/>
          <a:srcRect l="6658" t="14565" r="24411" b="5691"/>
          <a:stretch/>
        </p:blipFill>
        <p:spPr bwMode="auto">
          <a:xfrm>
            <a:off x="2001212" y="571501"/>
            <a:ext cx="6311323" cy="6286499"/>
          </a:xfrm>
          <a:prstGeom prst="rect">
            <a:avLst/>
          </a:prstGeom>
          <a:ln>
            <a:noFill/>
          </a:ln>
          <a:extLst>
            <a:ext uri="{53640926-AAD7-44D8-BBD7-CCE9431645EC}">
              <a14:shadowObscured xmlns:a14="http://schemas.microsoft.com/office/drawing/2010/main"/>
            </a:ext>
          </a:extLst>
        </p:spPr>
      </p:pic>
      <p:cxnSp>
        <p:nvCxnSpPr>
          <p:cNvPr id="9" name="肘形接點 8"/>
          <p:cNvCxnSpPr/>
          <p:nvPr/>
        </p:nvCxnSpPr>
        <p:spPr>
          <a:xfrm>
            <a:off x="3636818" y="2190750"/>
            <a:ext cx="673100" cy="247650"/>
          </a:xfrm>
          <a:prstGeom prst="bentConnector3">
            <a:avLst>
              <a:gd name="adj1" fmla="val 50000"/>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8420100" y="673100"/>
            <a:ext cx="3606799" cy="3939540"/>
          </a:xfrm>
          <a:prstGeom prst="rect">
            <a:avLst/>
          </a:prstGeom>
          <a:noFill/>
        </p:spPr>
        <p:txBody>
          <a:bodyPr wrap="square" rtlCol="0">
            <a:spAutoFit/>
          </a:bodyPr>
          <a:lstStyle/>
          <a:p>
            <a:r>
              <a:rPr lang="en-US" altLang="zh-TW" sz="5000" dirty="0" smtClean="0">
                <a:solidFill>
                  <a:srgbClr val="00B050"/>
                </a:solidFill>
                <a:latin typeface="標楷體" panose="03000509000000000000" pitchFamily="65" charset="-120"/>
                <a:ea typeface="標楷體" panose="03000509000000000000" pitchFamily="65" charset="-120"/>
              </a:rPr>
              <a:t>1.</a:t>
            </a:r>
            <a:r>
              <a:rPr lang="zh-TW" altLang="en-US" sz="5000" dirty="0" smtClean="0">
                <a:solidFill>
                  <a:srgbClr val="00B050"/>
                </a:solidFill>
                <a:latin typeface="標楷體" panose="03000509000000000000" pitchFamily="65" charset="-120"/>
                <a:ea typeface="標楷體" panose="03000509000000000000" pitchFamily="65" charset="-120"/>
              </a:rPr>
              <a:t>節數固定</a:t>
            </a:r>
            <a:endParaRPr lang="en-US" altLang="zh-TW" sz="5000" dirty="0" smtClean="0">
              <a:solidFill>
                <a:srgbClr val="00B050"/>
              </a:solidFill>
              <a:latin typeface="標楷體" panose="03000509000000000000" pitchFamily="65" charset="-120"/>
              <a:ea typeface="標楷體" panose="03000509000000000000" pitchFamily="65" charset="-120"/>
            </a:endParaRPr>
          </a:p>
          <a:p>
            <a:r>
              <a:rPr lang="en-US" altLang="zh-TW" sz="5000" dirty="0" smtClean="0">
                <a:solidFill>
                  <a:srgbClr val="00B050"/>
                </a:solidFill>
                <a:latin typeface="標楷體" panose="03000509000000000000" pitchFamily="65" charset="-120"/>
                <a:ea typeface="標楷體" panose="03000509000000000000" pitchFamily="65" charset="-120"/>
              </a:rPr>
              <a:t>2.</a:t>
            </a:r>
            <a:r>
              <a:rPr lang="zh-TW" altLang="en-US" sz="5000" dirty="0" smtClean="0">
                <a:solidFill>
                  <a:srgbClr val="00B050"/>
                </a:solidFill>
                <a:latin typeface="標楷體" panose="03000509000000000000" pitchFamily="65" charset="-120"/>
                <a:ea typeface="標楷體" panose="03000509000000000000" pitchFamily="65" charset="-120"/>
              </a:rPr>
              <a:t>增加新住    民語文選項</a:t>
            </a:r>
            <a:endParaRPr lang="en-US" altLang="zh-TW" sz="5000" dirty="0" smtClean="0">
              <a:solidFill>
                <a:srgbClr val="00B050"/>
              </a:solidFill>
              <a:latin typeface="標楷體" panose="03000509000000000000" pitchFamily="65" charset="-120"/>
              <a:ea typeface="標楷體" panose="03000509000000000000" pitchFamily="65" charset="-120"/>
            </a:endParaRPr>
          </a:p>
          <a:p>
            <a:r>
              <a:rPr lang="en-US" altLang="zh-TW" sz="5000" dirty="0" smtClean="0">
                <a:solidFill>
                  <a:srgbClr val="00B050"/>
                </a:solidFill>
                <a:latin typeface="標楷體" panose="03000509000000000000" pitchFamily="65" charset="-120"/>
                <a:ea typeface="標楷體" panose="03000509000000000000" pitchFamily="65" charset="-120"/>
              </a:rPr>
              <a:t>3.</a:t>
            </a:r>
            <a:r>
              <a:rPr lang="zh-TW" altLang="en-US" sz="5000" dirty="0" smtClean="0">
                <a:solidFill>
                  <a:srgbClr val="00B050"/>
                </a:solidFill>
                <a:latin typeface="標楷體" panose="03000509000000000000" pitchFamily="65" charset="-120"/>
                <a:ea typeface="標楷體" panose="03000509000000000000" pitchFamily="65" charset="-120"/>
              </a:rPr>
              <a:t>沒有綜合活動課程</a:t>
            </a:r>
            <a:endParaRPr lang="zh-TW" altLang="en-US" sz="5000" dirty="0">
              <a:solidFill>
                <a:srgbClr val="00B05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2744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0300" y="141510"/>
            <a:ext cx="9383712" cy="772890"/>
          </a:xfrm>
        </p:spPr>
        <p:txBody>
          <a:bodyPr>
            <a:normAutofit/>
          </a:bodyPr>
          <a:lstStyle/>
          <a:p>
            <a:r>
              <a:rPr lang="en-US" altLang="zh-TW" dirty="0" smtClean="0"/>
              <a:t>2.</a:t>
            </a:r>
            <a:r>
              <a:rPr lang="zh-TW" altLang="en-US" dirty="0" smtClean="0"/>
              <a:t>領域</a:t>
            </a:r>
            <a:r>
              <a:rPr lang="zh-TW" altLang="en-US" dirty="0"/>
              <a:t>學習節數</a:t>
            </a:r>
            <a:r>
              <a:rPr lang="en-US" altLang="zh-TW" dirty="0" smtClean="0"/>
              <a:t>:</a:t>
            </a:r>
            <a:r>
              <a:rPr lang="zh-TW" altLang="en-US" dirty="0" smtClean="0"/>
              <a:t>二</a:t>
            </a:r>
            <a:r>
              <a:rPr lang="en-US" altLang="zh-TW" dirty="0" smtClean="0"/>
              <a:t>~</a:t>
            </a:r>
            <a:r>
              <a:rPr lang="zh-TW" altLang="en-US" dirty="0" smtClean="0"/>
              <a:t>六年級</a:t>
            </a:r>
            <a:r>
              <a:rPr lang="en-US" altLang="zh-TW" dirty="0" smtClean="0"/>
              <a:t>(</a:t>
            </a:r>
            <a:r>
              <a:rPr lang="zh-TW" altLang="en-US" dirty="0" smtClean="0"/>
              <a:t>適用九年一貫課綱</a:t>
            </a:r>
            <a:r>
              <a:rPr lang="en-US" altLang="zh-TW" dirty="0" smtClean="0"/>
              <a:t>)</a:t>
            </a:r>
            <a:endParaRPr lang="zh-TW" altLang="en-US" dirty="0"/>
          </a:p>
        </p:txBody>
      </p:sp>
      <p:sp>
        <p:nvSpPr>
          <p:cNvPr id="7" name="矩形 6"/>
          <p:cNvSpPr/>
          <p:nvPr/>
        </p:nvSpPr>
        <p:spPr>
          <a:xfrm>
            <a:off x="6794500" y="914400"/>
            <a:ext cx="5054600" cy="5386090"/>
          </a:xfrm>
          <a:prstGeom prst="rect">
            <a:avLst/>
          </a:prstGeom>
        </p:spPr>
        <p:txBody>
          <a:bodyPr wrap="square">
            <a:spAutoFit/>
          </a:bodyPr>
          <a:lstStyle/>
          <a:p>
            <a:pPr algn="ctr">
              <a:spcAft>
                <a:spcPts val="0"/>
              </a:spcAft>
            </a:pPr>
            <a:r>
              <a:rPr lang="zh-TW" altLang="zh-TW" sz="2000" kern="100" dirty="0">
                <a:latin typeface="Times New Roman" panose="02020603050405020304" pitchFamily="18" charset="0"/>
                <a:ea typeface="標楷體" panose="03000509000000000000" pitchFamily="65" charset="-120"/>
              </a:rPr>
              <a:t>九年一貫課程各學習領域學習節數</a:t>
            </a:r>
            <a:r>
              <a:rPr lang="zh-TW" altLang="zh-TW" sz="2000" kern="100" dirty="0" smtClean="0">
                <a:latin typeface="Times New Roman" panose="02020603050405020304" pitchFamily="18" charset="0"/>
                <a:ea typeface="標楷體" panose="03000509000000000000" pitchFamily="65" charset="-120"/>
              </a:rPr>
              <a:t>規範</a:t>
            </a:r>
            <a:endParaRPr lang="en-US" altLang="zh-TW" sz="2000" kern="100" dirty="0" smtClean="0">
              <a:latin typeface="Times New Roman" panose="02020603050405020304" pitchFamily="18" charset="0"/>
              <a:ea typeface="標楷體" panose="03000509000000000000" pitchFamily="65" charset="-120"/>
            </a:endParaRPr>
          </a:p>
          <a:p>
            <a:pPr algn="ctr">
              <a:spcAft>
                <a:spcPts val="0"/>
              </a:spcAft>
            </a:pPr>
            <a:endParaRPr lang="zh-TW" altLang="zh-TW" kern="100" dirty="0">
              <a:latin typeface="Times New Roman" panose="02020603050405020304" pitchFamily="18" charset="0"/>
              <a:ea typeface="新細明體" panose="02020500000000000000" pitchFamily="18" charset="-120"/>
            </a:endParaRPr>
          </a:p>
          <a:p>
            <a:pPr>
              <a:spcAft>
                <a:spcPts val="0"/>
              </a:spcAft>
            </a:pPr>
            <a:r>
              <a:rPr lang="zh-TW" altLang="zh-TW" kern="100" dirty="0">
                <a:latin typeface="Times New Roman" panose="02020603050405020304" pitchFamily="18" charset="0"/>
                <a:ea typeface="標楷體" panose="03000509000000000000" pitchFamily="65" charset="-120"/>
              </a:rPr>
              <a:t>依據「國民中小學九年一貫課程綱要總綱」規定，領域節數百分比</a:t>
            </a:r>
            <a:r>
              <a:rPr lang="zh-TW" altLang="zh-TW" kern="100" dirty="0" smtClean="0">
                <a:latin typeface="Times New Roman" panose="02020603050405020304" pitchFamily="18" charset="0"/>
                <a:ea typeface="標楷體" panose="03000509000000000000" pitchFamily="65" charset="-120"/>
              </a:rPr>
              <a:t>：</a:t>
            </a:r>
            <a:endParaRPr lang="en-US" altLang="zh-TW" kern="100" dirty="0" smtClean="0">
              <a:latin typeface="Times New Roman" panose="02020603050405020304" pitchFamily="18" charset="0"/>
              <a:ea typeface="標楷體" panose="03000509000000000000" pitchFamily="65" charset="-120"/>
            </a:endParaRPr>
          </a:p>
          <a:p>
            <a:pPr>
              <a:spcAft>
                <a:spcPts val="0"/>
              </a:spcAft>
            </a:pPr>
            <a:endParaRPr lang="zh-TW" altLang="zh-TW" kern="100" dirty="0">
              <a:latin typeface="Times New Roman" panose="02020603050405020304" pitchFamily="18" charset="0"/>
              <a:ea typeface="新細明體" panose="02020500000000000000" pitchFamily="18" charset="-120"/>
            </a:endParaRPr>
          </a:p>
          <a:p>
            <a:pPr>
              <a:spcAft>
                <a:spcPts val="0"/>
              </a:spcAft>
            </a:pPr>
            <a:r>
              <a:rPr lang="en-US" altLang="zh-TW" kern="100" dirty="0">
                <a:latin typeface="標楷體" panose="03000509000000000000" pitchFamily="65" charset="-120"/>
                <a:ea typeface="新細明體" panose="02020500000000000000" pitchFamily="18" charset="-120"/>
              </a:rPr>
              <a:t>a.</a:t>
            </a:r>
            <a:r>
              <a:rPr lang="zh-TW" altLang="zh-TW" kern="100" dirty="0">
                <a:solidFill>
                  <a:srgbClr val="FF0000"/>
                </a:solidFill>
                <a:latin typeface="Times New Roman" panose="02020603050405020304" pitchFamily="18" charset="0"/>
                <a:ea typeface="標楷體" panose="03000509000000000000" pitchFamily="65" charset="-120"/>
              </a:rPr>
              <a:t>語文學習</a:t>
            </a:r>
            <a:r>
              <a:rPr lang="zh-TW" altLang="zh-TW" kern="100" dirty="0" smtClean="0">
                <a:solidFill>
                  <a:srgbClr val="FF0000"/>
                </a:solidFill>
                <a:latin typeface="Times New Roman" panose="02020603050405020304" pitchFamily="18" charset="0"/>
                <a:ea typeface="標楷體" panose="03000509000000000000" pitchFamily="65" charset="-120"/>
              </a:rPr>
              <a:t>領域</a:t>
            </a:r>
            <a:r>
              <a:rPr lang="zh-TW" altLang="en-US" kern="100" dirty="0" smtClean="0">
                <a:solidFill>
                  <a:srgbClr val="FF0000"/>
                </a:solidFill>
                <a:latin typeface="Times New Roman" panose="02020603050405020304" pitchFamily="18" charset="0"/>
                <a:ea typeface="標楷體" panose="03000509000000000000" pitchFamily="65" charset="-120"/>
              </a:rPr>
              <a:t>佔</a:t>
            </a:r>
            <a:r>
              <a:rPr lang="zh-TW" altLang="zh-TW" kern="100" dirty="0" smtClean="0">
                <a:solidFill>
                  <a:srgbClr val="FF0000"/>
                </a:solidFill>
                <a:latin typeface="Times New Roman" panose="02020603050405020304" pitchFamily="18" charset="0"/>
                <a:ea typeface="標楷體" panose="03000509000000000000" pitchFamily="65" charset="-120"/>
              </a:rPr>
              <a:t>學習</a:t>
            </a:r>
            <a:r>
              <a:rPr lang="zh-TW" altLang="zh-TW" kern="100" dirty="0">
                <a:solidFill>
                  <a:srgbClr val="FF0000"/>
                </a:solidFill>
                <a:latin typeface="Times New Roman" panose="02020603050405020304" pitchFamily="18" charset="0"/>
                <a:ea typeface="標楷體" panose="03000509000000000000" pitchFamily="65" charset="-120"/>
              </a:rPr>
              <a:t>節數之</a:t>
            </a:r>
            <a:r>
              <a:rPr lang="en-US" altLang="zh-TW" kern="100" dirty="0">
                <a:solidFill>
                  <a:srgbClr val="FF0000"/>
                </a:solidFill>
                <a:latin typeface="Times New Roman" panose="02020603050405020304" pitchFamily="18" charset="0"/>
                <a:ea typeface="標楷體" panose="03000509000000000000" pitchFamily="65" charset="-120"/>
              </a:rPr>
              <a:t>20%~30%</a:t>
            </a:r>
            <a:r>
              <a:rPr lang="zh-TW" altLang="zh-TW" kern="100" dirty="0">
                <a:solidFill>
                  <a:srgbClr val="FF0000"/>
                </a:solidFill>
                <a:latin typeface="Times New Roman" panose="02020603050405020304" pitchFamily="18" charset="0"/>
                <a:ea typeface="標楷體" panose="03000509000000000000" pitchFamily="65" charset="-120"/>
              </a:rPr>
              <a:t>。</a:t>
            </a:r>
            <a:r>
              <a:rPr lang="zh-TW" altLang="zh-TW" kern="100" dirty="0">
                <a:latin typeface="Times New Roman" panose="02020603050405020304" pitchFamily="18" charset="0"/>
                <a:ea typeface="標楷體" panose="03000509000000000000" pitchFamily="65" charset="-120"/>
              </a:rPr>
              <a:t>但國民小學一、二年級語文領域學習節數得併同生活課程學習節數彈性實施之</a:t>
            </a:r>
            <a:r>
              <a:rPr lang="zh-TW" altLang="zh-TW" kern="100" dirty="0" smtClean="0">
                <a:latin typeface="Times New Roman" panose="02020603050405020304" pitchFamily="18" charset="0"/>
                <a:ea typeface="標楷體" panose="03000509000000000000" pitchFamily="65" charset="-120"/>
              </a:rPr>
              <a:t>。</a:t>
            </a:r>
            <a:endParaRPr lang="en-US" altLang="zh-TW" kern="100" dirty="0" smtClean="0">
              <a:latin typeface="Times New Roman" panose="02020603050405020304" pitchFamily="18" charset="0"/>
              <a:ea typeface="標楷體" panose="03000509000000000000" pitchFamily="65" charset="-120"/>
            </a:endParaRPr>
          </a:p>
          <a:p>
            <a:pPr>
              <a:spcAft>
                <a:spcPts val="0"/>
              </a:spcAft>
            </a:pPr>
            <a:endParaRPr lang="zh-TW" altLang="zh-TW" kern="100" dirty="0">
              <a:latin typeface="Times New Roman" panose="02020603050405020304" pitchFamily="18" charset="0"/>
              <a:ea typeface="新細明體" panose="02020500000000000000" pitchFamily="18" charset="-120"/>
            </a:endParaRPr>
          </a:p>
          <a:p>
            <a:pPr>
              <a:spcAft>
                <a:spcPts val="0"/>
              </a:spcAft>
            </a:pPr>
            <a:r>
              <a:rPr lang="en-US" altLang="zh-TW" kern="100" dirty="0">
                <a:latin typeface="標楷體" panose="03000509000000000000" pitchFamily="65" charset="-120"/>
                <a:ea typeface="新細明體" panose="02020500000000000000" pitchFamily="18" charset="-120"/>
              </a:rPr>
              <a:t>b.</a:t>
            </a:r>
            <a:r>
              <a:rPr lang="zh-TW" altLang="zh-TW" kern="100" dirty="0">
                <a:solidFill>
                  <a:srgbClr val="FF0000"/>
                </a:solidFill>
                <a:latin typeface="Times New Roman" panose="02020603050405020304" pitchFamily="18" charset="0"/>
                <a:ea typeface="標楷體" panose="03000509000000000000" pitchFamily="65" charset="-120"/>
              </a:rPr>
              <a:t>健康與體育、社會、藝術與人文、自然與生活科技、數學、綜合活動等六個學習領域，各佔領域學習節數之</a:t>
            </a:r>
            <a:r>
              <a:rPr lang="en-US" altLang="zh-TW" kern="100" dirty="0">
                <a:solidFill>
                  <a:srgbClr val="FF0000"/>
                </a:solidFill>
                <a:latin typeface="Times New Roman" panose="02020603050405020304" pitchFamily="18" charset="0"/>
                <a:ea typeface="標楷體" panose="03000509000000000000" pitchFamily="65" charset="-120"/>
              </a:rPr>
              <a:t>10%~15%</a:t>
            </a:r>
            <a:r>
              <a:rPr lang="zh-TW" altLang="zh-TW" kern="100" dirty="0" smtClean="0">
                <a:solidFill>
                  <a:srgbClr val="FF0000"/>
                </a:solidFill>
                <a:latin typeface="Times New Roman" panose="02020603050405020304" pitchFamily="18" charset="0"/>
                <a:ea typeface="標楷體" panose="03000509000000000000" pitchFamily="65" charset="-120"/>
              </a:rPr>
              <a:t>。</a:t>
            </a:r>
            <a:endParaRPr lang="en-US" altLang="zh-TW" kern="100" dirty="0" smtClean="0">
              <a:solidFill>
                <a:srgbClr val="FF0000"/>
              </a:solidFill>
              <a:latin typeface="Times New Roman" panose="02020603050405020304" pitchFamily="18" charset="0"/>
              <a:ea typeface="標楷體" panose="03000509000000000000" pitchFamily="65" charset="-120"/>
            </a:endParaRPr>
          </a:p>
          <a:p>
            <a:pPr>
              <a:spcAft>
                <a:spcPts val="0"/>
              </a:spcAft>
            </a:pPr>
            <a:endParaRPr lang="zh-TW" altLang="zh-TW" kern="100" dirty="0">
              <a:latin typeface="Times New Roman" panose="02020603050405020304" pitchFamily="18" charset="0"/>
              <a:ea typeface="新細明體" panose="02020500000000000000" pitchFamily="18" charset="-120"/>
            </a:endParaRPr>
          </a:p>
          <a:p>
            <a:pPr>
              <a:spcAft>
                <a:spcPts val="0"/>
              </a:spcAft>
            </a:pPr>
            <a:r>
              <a:rPr lang="en-US" altLang="zh-TW" kern="100" dirty="0">
                <a:latin typeface="標楷體" panose="03000509000000000000" pitchFamily="65" charset="-120"/>
                <a:ea typeface="新細明體" panose="02020500000000000000" pitchFamily="18" charset="-120"/>
              </a:rPr>
              <a:t>c.</a:t>
            </a:r>
            <a:r>
              <a:rPr lang="zh-TW" altLang="zh-TW" kern="100" dirty="0">
                <a:latin typeface="Times New Roman" panose="02020603050405020304" pitchFamily="18" charset="0"/>
                <a:ea typeface="標楷體" panose="03000509000000000000" pitchFamily="65" charset="-120"/>
              </a:rPr>
              <a:t>學校應依前揭比例計算各學習領域之全學年或全學期節數，並配合實際教學需要，安排各週知學習節數</a:t>
            </a:r>
            <a:r>
              <a:rPr lang="zh-TW" altLang="zh-TW" kern="100" dirty="0" smtClean="0">
                <a:latin typeface="Times New Roman" panose="02020603050405020304" pitchFamily="18" charset="0"/>
                <a:ea typeface="標楷體" panose="03000509000000000000" pitchFamily="65" charset="-120"/>
              </a:rPr>
              <a:t>。</a:t>
            </a:r>
            <a:endParaRPr lang="en-US" altLang="zh-TW" kern="100" dirty="0" smtClean="0">
              <a:latin typeface="Times New Roman" panose="02020603050405020304" pitchFamily="18" charset="0"/>
              <a:ea typeface="標楷體" panose="03000509000000000000" pitchFamily="65" charset="-120"/>
            </a:endParaRPr>
          </a:p>
          <a:p>
            <a:pPr>
              <a:spcAft>
                <a:spcPts val="0"/>
              </a:spcAft>
            </a:pPr>
            <a:endParaRPr lang="zh-TW" altLang="zh-TW" kern="100" dirty="0">
              <a:latin typeface="Times New Roman" panose="02020603050405020304" pitchFamily="18" charset="0"/>
              <a:ea typeface="新細明體" panose="02020500000000000000" pitchFamily="18" charset="-120"/>
            </a:endParaRPr>
          </a:p>
          <a:p>
            <a:pPr>
              <a:spcAft>
                <a:spcPts val="0"/>
              </a:spcAft>
            </a:pPr>
            <a:r>
              <a:rPr lang="en-US" altLang="zh-TW" kern="100" dirty="0">
                <a:latin typeface="標楷體" panose="03000509000000000000" pitchFamily="65" charset="-120"/>
                <a:ea typeface="新細明體" panose="02020500000000000000" pitchFamily="18" charset="-120"/>
              </a:rPr>
              <a:t>d.</a:t>
            </a:r>
            <a:r>
              <a:rPr lang="zh-TW" altLang="zh-TW" kern="100" dirty="0">
                <a:latin typeface="Times New Roman" panose="02020603050405020304" pitchFamily="18" charset="0"/>
                <a:ea typeface="標楷體" panose="03000509000000000000" pitchFamily="65" charset="-120"/>
              </a:rPr>
              <a:t>學校應配合各領域課程綱要之內容及進度，安排適當節數進行資訊及家政實習。</a:t>
            </a:r>
            <a:endParaRPr lang="zh-TW" altLang="zh-TW" kern="100" dirty="0">
              <a:effectLst/>
              <a:latin typeface="Times New Roman" panose="02020603050405020304" pitchFamily="18" charset="0"/>
              <a:ea typeface="新細明體" panose="02020500000000000000" pitchFamily="18" charset="-120"/>
            </a:endParaRPr>
          </a:p>
        </p:txBody>
      </p:sp>
      <p:pic>
        <p:nvPicPr>
          <p:cNvPr id="8" name="圖片 7"/>
          <p:cNvPicPr/>
          <p:nvPr/>
        </p:nvPicPr>
        <p:blipFill rotWithShape="1">
          <a:blip r:embed="rId2"/>
          <a:srcRect l="14982" t="14217" r="39251" b="5691"/>
          <a:stretch/>
        </p:blipFill>
        <p:spPr bwMode="auto">
          <a:xfrm>
            <a:off x="1574800" y="812800"/>
            <a:ext cx="5118100" cy="604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262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14512" y="406400"/>
            <a:ext cx="4992687" cy="1193800"/>
          </a:xfrm>
        </p:spPr>
        <p:txBody>
          <a:bodyPr>
            <a:normAutofit fontScale="90000"/>
          </a:bodyPr>
          <a:lstStyle/>
          <a:p>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校訂彈性</a:t>
            </a:r>
            <a:r>
              <a:rPr lang="zh-TW" altLang="en-US" dirty="0">
                <a:latin typeface="標楷體" panose="03000509000000000000" pitchFamily="65" charset="-120"/>
                <a:ea typeface="標楷體" panose="03000509000000000000" pitchFamily="65" charset="-120"/>
              </a:rPr>
              <a:t>學習課程</a:t>
            </a:r>
            <a:r>
              <a:rPr lang="en-US" altLang="zh-TW" dirty="0">
                <a:latin typeface="標楷體" panose="03000509000000000000" pitchFamily="65" charset="-120"/>
                <a:ea typeface="標楷體" panose="03000509000000000000" pitchFamily="65" charset="-120"/>
              </a:rPr>
              <a:t>:</a:t>
            </a:r>
            <a:br>
              <a:rPr lang="en-US" altLang="zh-TW" dirty="0">
                <a:latin typeface="標楷體" panose="03000509000000000000" pitchFamily="65" charset="-120"/>
                <a:ea typeface="標楷體" panose="03000509000000000000" pitchFamily="65" charset="-120"/>
              </a:rPr>
            </a:br>
            <a:endParaRPr lang="zh-TW" altLang="en-US" dirty="0"/>
          </a:p>
        </p:txBody>
      </p:sp>
      <p:sp>
        <p:nvSpPr>
          <p:cNvPr id="3" name="文字版面配置區 2"/>
          <p:cNvSpPr>
            <a:spLocks noGrp="1"/>
          </p:cNvSpPr>
          <p:nvPr>
            <p:ph type="body" idx="1"/>
          </p:nvPr>
        </p:nvSpPr>
        <p:spPr>
          <a:xfrm>
            <a:off x="774700" y="1790228"/>
            <a:ext cx="10858499" cy="1918171"/>
          </a:xfrm>
        </p:spPr>
        <p:txBody>
          <a:bodyPr>
            <a:normAutofit/>
          </a:bodyPr>
          <a:lstStyle/>
          <a:p>
            <a:r>
              <a:rPr lang="zh-TW" altLang="en-US" sz="3600" dirty="0">
                <a:solidFill>
                  <a:srgbClr val="FF0000"/>
                </a:solidFill>
                <a:latin typeface="標楷體" panose="03000509000000000000" pitchFamily="65" charset="-120"/>
                <a:ea typeface="標楷體" panose="03000509000000000000" pitchFamily="65" charset="-120"/>
              </a:rPr>
              <a:t>得</a:t>
            </a:r>
            <a:r>
              <a:rPr lang="zh-TW" altLang="en-US" sz="3600" dirty="0">
                <a:latin typeface="標楷體" panose="03000509000000000000" pitchFamily="65" charset="-120"/>
                <a:ea typeface="標楷體" panose="03000509000000000000" pitchFamily="65" charset="-120"/>
              </a:rPr>
              <a:t>由學校視學校特色、學生需求，全校統一</a:t>
            </a:r>
            <a:r>
              <a:rPr lang="zh-TW" altLang="en-US" sz="3600" dirty="0" smtClean="0">
                <a:latin typeface="標楷體" panose="03000509000000000000" pitchFamily="65" charset="-120"/>
                <a:ea typeface="標楷體" panose="03000509000000000000" pitchFamily="65" charset="-120"/>
              </a:rPr>
              <a:t>實施</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十二年</a:t>
            </a:r>
            <a:r>
              <a:rPr lang="zh-TW" altLang="en-US" sz="3600" dirty="0">
                <a:latin typeface="標楷體" panose="03000509000000000000" pitchFamily="65" charset="-120"/>
                <a:ea typeface="標楷體" panose="03000509000000000000" pitchFamily="65" charset="-120"/>
              </a:rPr>
              <a:t>國教課綱所規範之彈性學習課程內容。</a:t>
            </a:r>
          </a:p>
        </p:txBody>
      </p:sp>
    </p:spTree>
    <p:extLst>
      <p:ext uri="{BB962C8B-B14F-4D97-AF65-F5344CB8AC3E}">
        <p14:creationId xmlns:p14="http://schemas.microsoft.com/office/powerpoint/2010/main" val="231474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70000" y="179610"/>
            <a:ext cx="10579100" cy="1280890"/>
          </a:xfrm>
        </p:spPr>
        <p:txBody>
          <a:bodyPr>
            <a:noAutofit/>
          </a:bodyPr>
          <a:lstStyle/>
          <a:p>
            <a:r>
              <a:rPr lang="en-US" altLang="zh-TW" sz="5000" dirty="0" smtClean="0">
                <a:latin typeface="標楷體" panose="03000509000000000000" pitchFamily="65" charset="-120"/>
                <a:ea typeface="標楷體" panose="03000509000000000000" pitchFamily="65" charset="-120"/>
              </a:rPr>
              <a:t>1.</a:t>
            </a:r>
            <a:r>
              <a:rPr lang="zh-TW" altLang="en-US" sz="5000" dirty="0" smtClean="0">
                <a:latin typeface="標楷體" panose="03000509000000000000" pitchFamily="65" charset="-120"/>
                <a:ea typeface="標楷體" panose="03000509000000000000" pitchFamily="65" charset="-120"/>
              </a:rPr>
              <a:t>彈性</a:t>
            </a:r>
            <a:r>
              <a:rPr lang="zh-TW" altLang="en-US" sz="5000" dirty="0">
                <a:latin typeface="標楷體" panose="03000509000000000000" pitchFamily="65" charset="-120"/>
                <a:ea typeface="標楷體" panose="03000509000000000000" pitchFamily="65" charset="-120"/>
              </a:rPr>
              <a:t>學習課程</a:t>
            </a:r>
            <a:r>
              <a:rPr lang="en-US" altLang="zh-TW" sz="5000" dirty="0">
                <a:latin typeface="標楷體" panose="03000509000000000000" pitchFamily="65" charset="-120"/>
                <a:ea typeface="標楷體" panose="03000509000000000000" pitchFamily="65" charset="-120"/>
              </a:rPr>
              <a:t>-</a:t>
            </a:r>
            <a:r>
              <a:rPr lang="zh-TW" altLang="en-US" sz="5000" dirty="0">
                <a:solidFill>
                  <a:srgbClr val="FF0000"/>
                </a:solidFill>
                <a:latin typeface="標楷體" panose="03000509000000000000" pitchFamily="65" charset="-120"/>
                <a:ea typeface="標楷體" panose="03000509000000000000" pitchFamily="65" charset="-120"/>
              </a:rPr>
              <a:t>擇一</a:t>
            </a:r>
            <a:r>
              <a:rPr lang="zh-TW" altLang="en-US" sz="5000" dirty="0" smtClean="0">
                <a:solidFill>
                  <a:srgbClr val="FF0000"/>
                </a:solidFill>
                <a:latin typeface="標楷體" panose="03000509000000000000" pitchFamily="65" charset="-120"/>
                <a:ea typeface="標楷體" panose="03000509000000000000" pitchFamily="65" charset="-120"/>
              </a:rPr>
              <a:t>實施</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各校自行決定</a:t>
            </a:r>
            <a:r>
              <a:rPr lang="en-US" altLang="zh-TW" dirty="0" smtClean="0">
                <a:solidFill>
                  <a:srgbClr val="FF0000"/>
                </a:solidFill>
                <a:latin typeface="標楷體" panose="03000509000000000000" pitchFamily="65" charset="-120"/>
                <a:ea typeface="標楷體" panose="03000509000000000000"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977179871"/>
              </p:ext>
            </p:extLst>
          </p:nvPr>
        </p:nvGraphicFramePr>
        <p:xfrm>
          <a:off x="1625600" y="1282700"/>
          <a:ext cx="9409113"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2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0" y="292100"/>
            <a:ext cx="9461500" cy="1371600"/>
          </a:xfrm>
        </p:spPr>
        <p:txBody>
          <a:bodyPr>
            <a:normAutofit/>
          </a:bodyPr>
          <a:lstStyle/>
          <a:p>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1.1-</a:t>
            </a:r>
            <a:r>
              <a:rPr lang="zh-TW" altLang="en-US" dirty="0" smtClean="0">
                <a:latin typeface="標楷體" panose="03000509000000000000" pitchFamily="65" charset="-120"/>
                <a:ea typeface="標楷體" panose="03000509000000000000" pitchFamily="65" charset="-120"/>
              </a:rPr>
              <a:t>若選擇全校同步實施彈性學習課程</a:t>
            </a:r>
            <a:endParaRPr lang="zh-TW" altLang="en-US"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a:xfrm>
            <a:off x="1574800" y="2235200"/>
            <a:ext cx="9980611" cy="4341446"/>
          </a:xfrm>
        </p:spPr>
        <p:txBody>
          <a:bodyPr>
            <a:noAutofit/>
          </a:bodyPr>
          <a:lstStyle/>
          <a:p>
            <a:r>
              <a:rPr lang="zh-TW" altLang="en-US" sz="5000" dirty="0" smtClean="0">
                <a:solidFill>
                  <a:srgbClr val="FF0000"/>
                </a:solidFill>
                <a:latin typeface="標楷體" panose="03000509000000000000" pitchFamily="65" charset="-120"/>
                <a:ea typeface="標楷體" panose="03000509000000000000" pitchFamily="65" charset="-120"/>
              </a:rPr>
              <a:t>五、六年級</a:t>
            </a:r>
            <a:r>
              <a:rPr lang="en-US" altLang="zh-TW" sz="5000" dirty="0" smtClean="0">
                <a:solidFill>
                  <a:srgbClr val="FF0000"/>
                </a:solidFill>
                <a:latin typeface="標楷體" panose="03000509000000000000" pitchFamily="65" charset="-120"/>
                <a:ea typeface="標楷體" panose="03000509000000000000" pitchFamily="65" charset="-120"/>
              </a:rPr>
              <a:t>:</a:t>
            </a:r>
          </a:p>
          <a:p>
            <a:r>
              <a:rPr lang="zh-TW" altLang="en-US" sz="5000" dirty="0" smtClean="0">
                <a:solidFill>
                  <a:srgbClr val="FF0000"/>
                </a:solidFill>
                <a:latin typeface="標楷體" panose="03000509000000000000" pitchFamily="65" charset="-120"/>
                <a:ea typeface="標楷體" panose="03000509000000000000" pitchFamily="65" charset="-120"/>
              </a:rPr>
              <a:t>彈性學習課程節數請規劃</a:t>
            </a:r>
            <a:r>
              <a:rPr lang="en-US" altLang="zh-TW" sz="5000" dirty="0" smtClean="0">
                <a:solidFill>
                  <a:srgbClr val="FF0000"/>
                </a:solidFill>
                <a:latin typeface="標楷體" panose="03000509000000000000" pitchFamily="65" charset="-120"/>
                <a:ea typeface="標楷體" panose="03000509000000000000" pitchFamily="65" charset="-120"/>
              </a:rPr>
              <a:t>3~6</a:t>
            </a:r>
            <a:r>
              <a:rPr lang="zh-TW" altLang="en-US" sz="5000" dirty="0" smtClean="0">
                <a:solidFill>
                  <a:srgbClr val="FF0000"/>
                </a:solidFill>
                <a:latin typeface="標楷體" panose="03000509000000000000" pitchFamily="65" charset="-120"/>
                <a:ea typeface="標楷體" panose="03000509000000000000" pitchFamily="65" charset="-120"/>
              </a:rPr>
              <a:t>節</a:t>
            </a:r>
            <a:endParaRPr lang="en-US" altLang="zh-TW" sz="5000" dirty="0" smtClean="0">
              <a:solidFill>
                <a:srgbClr val="FF0000"/>
              </a:solidFill>
              <a:latin typeface="標楷體" panose="03000509000000000000" pitchFamily="65" charset="-120"/>
              <a:ea typeface="標楷體" panose="03000509000000000000" pitchFamily="65" charset="-120"/>
            </a:endParaRPr>
          </a:p>
          <a:p>
            <a:r>
              <a:rPr lang="zh-TW" altLang="en-US" sz="5000" dirty="0" smtClean="0">
                <a:latin typeface="標楷體" panose="03000509000000000000" pitchFamily="65" charset="-120"/>
                <a:ea typeface="標楷體" panose="03000509000000000000" pitchFamily="65" charset="-120"/>
              </a:rPr>
              <a:t>因領域學習採九年一貫有</a:t>
            </a:r>
            <a:r>
              <a:rPr lang="en-US" altLang="zh-TW" sz="5000" dirty="0" smtClean="0">
                <a:solidFill>
                  <a:srgbClr val="0070C0"/>
                </a:solidFill>
                <a:latin typeface="標楷體" panose="03000509000000000000" pitchFamily="65" charset="-120"/>
                <a:ea typeface="標楷體" panose="03000509000000000000" pitchFamily="65" charset="-120"/>
              </a:rPr>
              <a:t>27</a:t>
            </a:r>
            <a:r>
              <a:rPr lang="zh-TW" altLang="en-US" sz="5000" dirty="0" smtClean="0">
                <a:latin typeface="標楷體" panose="03000509000000000000" pitchFamily="65" charset="-120"/>
                <a:ea typeface="標楷體" panose="03000509000000000000" pitchFamily="65" charset="-120"/>
              </a:rPr>
              <a:t>節</a:t>
            </a:r>
            <a:endParaRPr lang="en-US" altLang="zh-TW" sz="5000" dirty="0" smtClean="0">
              <a:latin typeface="標楷體" panose="03000509000000000000" pitchFamily="65" charset="-120"/>
              <a:ea typeface="標楷體" panose="03000509000000000000" pitchFamily="65" charset="-120"/>
            </a:endParaRPr>
          </a:p>
          <a:p>
            <a:r>
              <a:rPr lang="zh-TW" altLang="en-US" sz="5000" dirty="0" smtClean="0">
                <a:solidFill>
                  <a:srgbClr val="FF0000"/>
                </a:solidFill>
                <a:latin typeface="標楷體" panose="03000509000000000000" pitchFamily="65" charset="-120"/>
                <a:ea typeface="標楷體" panose="03000509000000000000" pitchFamily="65" charset="-120"/>
              </a:rPr>
              <a:t>*每週僅</a:t>
            </a:r>
            <a:r>
              <a:rPr lang="en-US" altLang="zh-TW" sz="5000" dirty="0" smtClean="0">
                <a:solidFill>
                  <a:srgbClr val="FF0000"/>
                </a:solidFill>
                <a:latin typeface="標楷體" panose="03000509000000000000" pitchFamily="65" charset="-120"/>
                <a:ea typeface="標楷體" panose="03000509000000000000" pitchFamily="65" charset="-120"/>
              </a:rPr>
              <a:t>32</a:t>
            </a:r>
            <a:r>
              <a:rPr lang="zh-TW" altLang="en-US" sz="5000" dirty="0" smtClean="0">
                <a:solidFill>
                  <a:srgbClr val="FF0000"/>
                </a:solidFill>
                <a:latin typeface="標楷體" panose="03000509000000000000" pitchFamily="65" charset="-120"/>
                <a:ea typeface="標楷體" panose="03000509000000000000" pitchFamily="65" charset="-120"/>
              </a:rPr>
              <a:t>節，超過的那一節如何規劃</a:t>
            </a:r>
            <a:r>
              <a:rPr lang="en-US" altLang="zh-TW" sz="5000" dirty="0" smtClean="0">
                <a:solidFill>
                  <a:srgbClr val="FF0000"/>
                </a:solidFill>
                <a:latin typeface="標楷體" panose="03000509000000000000" pitchFamily="65" charset="-120"/>
                <a:ea typeface="標楷體" panose="03000509000000000000" pitchFamily="65" charset="-120"/>
              </a:rPr>
              <a:t>?</a:t>
            </a:r>
            <a:endParaRPr lang="zh-TW" altLang="en-US" sz="50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0616439"/>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830</TotalTime>
  <Words>2313</Words>
  <Application>Microsoft Office PowerPoint</Application>
  <PresentationFormat>寬螢幕</PresentationFormat>
  <Paragraphs>310</Paragraphs>
  <Slides>34</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44" baseType="lpstr">
      <vt:lpstr>Roman PS</vt:lpstr>
      <vt:lpstr>微軟正黑體</vt:lpstr>
      <vt:lpstr>新細明體</vt:lpstr>
      <vt:lpstr>標楷體</vt:lpstr>
      <vt:lpstr>Arial</vt:lpstr>
      <vt:lpstr>Century Gothic</vt:lpstr>
      <vt:lpstr>Times New Roman</vt:lpstr>
      <vt:lpstr>Wingdings 3</vt:lpstr>
      <vt:lpstr>絲縷</vt:lpstr>
      <vt:lpstr>文件</vt:lpstr>
      <vt:lpstr>嘉義縣108學年度課程計畫備查說明會</vt:lpstr>
      <vt:lpstr>108學年度新課綱上路- 課程計畫備查注意事項 </vt:lpstr>
      <vt:lpstr>PowerPoint 簡報</vt:lpstr>
      <vt:lpstr>一、部定-領域學習節數: 應依照該年級學生適用之課程綱要規劃    </vt:lpstr>
      <vt:lpstr>1.領域學習節數:一年級(適用12年國教課綱)</vt:lpstr>
      <vt:lpstr>2.領域學習節數:二~六年級(適用九年一貫課綱)</vt:lpstr>
      <vt:lpstr>  二.校訂彈性學習課程: </vt:lpstr>
      <vt:lpstr>1.彈性學習課程-擇一實施(各校自行決定)</vt:lpstr>
      <vt:lpstr>  1.1-若選擇全校同步實施彈性學習課程</vt:lpstr>
      <vt:lpstr> 若選擇全校同步實施彈性學習課程</vt:lpstr>
      <vt:lpstr>1.2-若選擇分年段實施(三學年全校逐步完成) </vt:lpstr>
      <vt:lpstr> 若選擇分年段實施(三學年全校逐步完成) </vt:lpstr>
      <vt:lpstr>彈性學習課程-分四大主題(新課綱)</vt:lpstr>
      <vt:lpstr>2.十二年國教課綱中所列相關規劃及要點</vt:lpstr>
      <vt:lpstr>2.十二年國教課綱中所列相關規劃及要點。 </vt:lpstr>
      <vt:lpstr>2.十二年國教課綱中所列相關規劃及要點。 </vt:lpstr>
      <vt:lpstr>十二年國教課綱相關平台-CIRN</vt:lpstr>
      <vt:lpstr>課程評鑑-</vt:lpstr>
      <vt:lpstr>108學年度課程計畫備查期程</vt:lpstr>
      <vt:lpstr>強化核心素養能力 共創嘉義教育新活力</vt:lpstr>
      <vt:lpstr>PowerPoint 簡報</vt:lpstr>
      <vt:lpstr>只有一部課綱</vt:lpstr>
      <vt:lpstr>十二年國教課綱下特殊教育學生的課程</vt:lpstr>
      <vt:lpstr>特殊需求領域課程</vt:lpstr>
      <vt:lpstr>特殊需求領域課程哪裡去了？ </vt:lpstr>
      <vt:lpstr>只有一份學校課程計畫</vt:lpstr>
      <vt:lpstr>只有一份學校課程計畫</vt:lpstr>
      <vt:lpstr>巡迴輔導課程規劃：學生學習節數 (由接受服務學校填寫)</vt:lpstr>
      <vt:lpstr>特教學生巡迴輔導課程規劃：教學計畫表 (由巡迴輔導老師提供個案學校→學校課發會審查)</vt:lpstr>
      <vt:lpstr>特教學生巡迴輔導課程規劃：教學計畫表 (由巡迴輔導老師提供個案學校→學校課發會審查)</vt:lpstr>
      <vt:lpstr>巡迴輔導行政配合事項</vt:lpstr>
      <vt:lpstr>IEP、IGP與課程運作</vt:lpstr>
      <vt:lpstr>統整全校特教生IEP、IGP課程規劃與服務需求 </vt:lpstr>
      <vt:lpstr>藝術才能班行政配合事項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許秀卿</dc:creator>
  <cp:lastModifiedBy>許秀卿</cp:lastModifiedBy>
  <cp:revision>72</cp:revision>
  <dcterms:created xsi:type="dcterms:W3CDTF">2019-01-04T01:45:18Z</dcterms:created>
  <dcterms:modified xsi:type="dcterms:W3CDTF">2019-01-17T04:01:17Z</dcterms:modified>
</cp:coreProperties>
</file>