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58" r:id="rId3"/>
    <p:sldId id="359" r:id="rId4"/>
    <p:sldId id="361" r:id="rId5"/>
    <p:sldId id="362" r:id="rId6"/>
    <p:sldId id="363" r:id="rId7"/>
    <p:sldId id="364" r:id="rId8"/>
    <p:sldId id="365" r:id="rId9"/>
    <p:sldId id="366" r:id="rId10"/>
    <p:sldId id="368" r:id="rId11"/>
    <p:sldId id="369" r:id="rId12"/>
    <p:sldId id="370" r:id="rId13"/>
    <p:sldId id="372" r:id="rId14"/>
    <p:sldId id="373" r:id="rId15"/>
    <p:sldId id="357" r:id="rId16"/>
  </p:sldIdLst>
  <p:sldSz cx="9144000" cy="6858000" type="screen4x3"/>
  <p:notesSz cx="6735763" cy="986948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CCFFFF"/>
    <a:srgbClr val="CCFFCC"/>
    <a:srgbClr val="0000CC"/>
    <a:srgbClr val="0066FF"/>
    <a:srgbClr val="FF5050"/>
    <a:srgbClr val="FFFFCC"/>
    <a:srgbClr val="CC66FF"/>
    <a:srgbClr val="CC99FF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36" autoAdjust="0"/>
    <p:restoredTop sz="94095" autoAdjust="0"/>
  </p:normalViewPr>
  <p:slideViewPr>
    <p:cSldViewPr>
      <p:cViewPr varScale="1">
        <p:scale>
          <a:sx n="70" d="100"/>
          <a:sy n="70" d="100"/>
        </p:scale>
        <p:origin x="117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2"/>
    </p:cViewPr>
  </p:sorterViewPr>
  <p:notesViewPr>
    <p:cSldViewPr>
      <p:cViewPr varScale="1">
        <p:scale>
          <a:sx n="87" d="100"/>
          <a:sy n="87" d="100"/>
        </p:scale>
        <p:origin x="-3822" y="-72"/>
      </p:cViewPr>
      <p:guideLst>
        <p:guide orient="horz" pos="3109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3474"/>
          </a:xfrm>
          <a:prstGeom prst="rect">
            <a:avLst/>
          </a:prstGeom>
        </p:spPr>
        <p:txBody>
          <a:bodyPr vert="horz" lIns="90782" tIns="45391" rIns="90782" bIns="45391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15375" y="0"/>
            <a:ext cx="2918830" cy="493474"/>
          </a:xfrm>
          <a:prstGeom prst="rect">
            <a:avLst/>
          </a:prstGeom>
        </p:spPr>
        <p:txBody>
          <a:bodyPr vert="horz" lIns="90782" tIns="45391" rIns="90782" bIns="45391" rtlCol="0"/>
          <a:lstStyle>
            <a:lvl1pPr algn="r">
              <a:defRPr sz="1200"/>
            </a:lvl1pPr>
          </a:lstStyle>
          <a:p>
            <a:fld id="{C9D4916E-0D17-42E9-BFA6-C4F099A53651}" type="datetime1">
              <a:rPr lang="zh-TW" altLang="en-US" smtClean="0"/>
              <a:t>2019/5/27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374301"/>
            <a:ext cx="2918830" cy="493474"/>
          </a:xfrm>
          <a:prstGeom prst="rect">
            <a:avLst/>
          </a:prstGeom>
        </p:spPr>
        <p:txBody>
          <a:bodyPr vert="horz" lIns="90782" tIns="45391" rIns="90782" bIns="45391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15375" y="9374301"/>
            <a:ext cx="2918830" cy="493474"/>
          </a:xfrm>
          <a:prstGeom prst="rect">
            <a:avLst/>
          </a:prstGeom>
        </p:spPr>
        <p:txBody>
          <a:bodyPr vert="horz" lIns="90782" tIns="45391" rIns="90782" bIns="45391" rtlCol="0" anchor="b"/>
          <a:lstStyle>
            <a:lvl1pPr algn="r">
              <a:defRPr sz="1200"/>
            </a:lvl1pPr>
          </a:lstStyle>
          <a:p>
            <a:fld id="{72124360-5CDE-4EE6-B39A-97C5D3EC160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147664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3474"/>
          </a:xfrm>
          <a:prstGeom prst="rect">
            <a:avLst/>
          </a:prstGeom>
        </p:spPr>
        <p:txBody>
          <a:bodyPr vert="horz" lIns="90782" tIns="45391" rIns="90782" bIns="45391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0" cy="493474"/>
          </a:xfrm>
          <a:prstGeom prst="rect">
            <a:avLst/>
          </a:prstGeom>
        </p:spPr>
        <p:txBody>
          <a:bodyPr vert="horz" lIns="90782" tIns="45391" rIns="90782" bIns="45391" rtlCol="0"/>
          <a:lstStyle>
            <a:lvl1pPr algn="r">
              <a:defRPr sz="1200"/>
            </a:lvl1pPr>
          </a:lstStyle>
          <a:p>
            <a:fld id="{9FD75387-ADBA-4EDB-92F0-2B7F5B90502E}" type="datetime1">
              <a:rPr lang="zh-TW" altLang="en-US" smtClean="0"/>
              <a:t>2019/5/27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82" tIns="45391" rIns="90782" bIns="45391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3577" y="4688007"/>
            <a:ext cx="5388610" cy="4441270"/>
          </a:xfrm>
          <a:prstGeom prst="rect">
            <a:avLst/>
          </a:prstGeom>
        </p:spPr>
        <p:txBody>
          <a:bodyPr vert="horz" lIns="90782" tIns="45391" rIns="90782" bIns="45391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374301"/>
            <a:ext cx="2918830" cy="493474"/>
          </a:xfrm>
          <a:prstGeom prst="rect">
            <a:avLst/>
          </a:prstGeom>
        </p:spPr>
        <p:txBody>
          <a:bodyPr vert="horz" lIns="90782" tIns="45391" rIns="90782" bIns="45391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15375" y="9374301"/>
            <a:ext cx="2918830" cy="493474"/>
          </a:xfrm>
          <a:prstGeom prst="rect">
            <a:avLst/>
          </a:prstGeom>
        </p:spPr>
        <p:txBody>
          <a:bodyPr vert="horz" lIns="90782" tIns="45391" rIns="90782" bIns="45391" rtlCol="0" anchor="b"/>
          <a:lstStyle>
            <a:lvl1pPr algn="r">
              <a:defRPr sz="1200"/>
            </a:lvl1pPr>
          </a:lstStyle>
          <a:p>
            <a:fld id="{FB4386EE-BA7D-4DA7-B00A-505D6EA9712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051038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386EE-BA7D-4DA7-B00A-505D6EA9712E}" type="slidenum">
              <a:rPr lang="zh-TW" altLang="en-US" smtClean="0"/>
              <a:pPr/>
              <a:t>1</a:t>
            </a:fld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1F00BF9-DA4E-44C3-97FF-F9F435E939C6}" type="datetime1">
              <a:rPr lang="zh-TW" altLang="en-US" smtClean="0"/>
              <a:t>2019/5/27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5888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7816">
              <a:defRPr/>
            </a:pPr>
            <a:r>
              <a:rPr lang="zh-TW" altLang="en-US" dirty="0" smtClean="0"/>
              <a:t>以上感謝評審的聆聽，敬請評審指教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386EE-BA7D-4DA7-B00A-505D6EA9712E}" type="slidenum">
              <a:rPr lang="zh-TW" altLang="en-US" smtClean="0"/>
              <a:pPr/>
              <a:t>15</a:t>
            </a:fld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52EC166-FD31-4079-A3EB-C6B3638C7ADD}" type="datetime1">
              <a:rPr lang="zh-TW" altLang="en-US" smtClean="0"/>
              <a:t>2019/5/27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2829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B31B3-6913-4098-A13C-DE05A66E41E7}" type="datetimeFigureOut">
              <a:rPr lang="zh-TW" altLang="en-US" smtClean="0"/>
              <a:pPr/>
              <a:t>2019/5/27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6191-E17A-4EB6-8F45-EBA3BD25048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B31B3-6913-4098-A13C-DE05A66E41E7}" type="datetimeFigureOut">
              <a:rPr lang="zh-TW" altLang="en-US" smtClean="0"/>
              <a:pPr/>
              <a:t>2019/5/27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6191-E17A-4EB6-8F45-EBA3BD25048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B31B3-6913-4098-A13C-DE05A66E41E7}" type="datetimeFigureOut">
              <a:rPr lang="zh-TW" altLang="en-US" smtClean="0"/>
              <a:pPr/>
              <a:t>2019/5/27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6191-E17A-4EB6-8F45-EBA3BD25048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B31B3-6913-4098-A13C-DE05A66E41E7}" type="datetimeFigureOut">
              <a:rPr lang="zh-TW" altLang="en-US" smtClean="0"/>
              <a:pPr/>
              <a:t>2019/5/27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6191-E17A-4EB6-8F45-EBA3BD25048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B31B3-6913-4098-A13C-DE05A66E41E7}" type="datetimeFigureOut">
              <a:rPr lang="zh-TW" altLang="en-US" smtClean="0"/>
              <a:pPr/>
              <a:t>2019/5/27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6191-E17A-4EB6-8F45-EBA3BD25048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B31B3-6913-4098-A13C-DE05A66E41E7}" type="datetimeFigureOut">
              <a:rPr lang="zh-TW" altLang="en-US" smtClean="0"/>
              <a:pPr/>
              <a:t>2019/5/27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6191-E17A-4EB6-8F45-EBA3BD25048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B31B3-6913-4098-A13C-DE05A66E41E7}" type="datetimeFigureOut">
              <a:rPr lang="zh-TW" altLang="en-US" smtClean="0"/>
              <a:pPr/>
              <a:t>2019/5/27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6191-E17A-4EB6-8F45-EBA3BD25048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B31B3-6913-4098-A13C-DE05A66E41E7}" type="datetimeFigureOut">
              <a:rPr lang="zh-TW" altLang="en-US" smtClean="0"/>
              <a:pPr/>
              <a:t>2019/5/27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6191-E17A-4EB6-8F45-EBA3BD25048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B31B3-6913-4098-A13C-DE05A66E41E7}" type="datetimeFigureOut">
              <a:rPr lang="zh-TW" altLang="en-US" smtClean="0"/>
              <a:pPr/>
              <a:t>2019/5/27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6191-E17A-4EB6-8F45-EBA3BD25048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B31B3-6913-4098-A13C-DE05A66E41E7}" type="datetimeFigureOut">
              <a:rPr lang="zh-TW" altLang="en-US" smtClean="0"/>
              <a:pPr/>
              <a:t>2019/5/27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6191-E17A-4EB6-8F45-EBA3BD25048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B31B3-6913-4098-A13C-DE05A66E41E7}" type="datetimeFigureOut">
              <a:rPr lang="zh-TW" altLang="en-US" smtClean="0"/>
              <a:pPr/>
              <a:t>2019/5/27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6191-E17A-4EB6-8F45-EBA3BD25048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B31B3-6913-4098-A13C-DE05A66E41E7}" type="datetimeFigureOut">
              <a:rPr lang="zh-TW" altLang="en-US" smtClean="0"/>
              <a:pPr/>
              <a:t>2019/5/27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D6191-E17A-4EB6-8F45-EBA3BD25048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467544" y="620688"/>
            <a:ext cx="8136904" cy="1470025"/>
          </a:xfrm>
        </p:spPr>
        <p:txBody>
          <a:bodyPr>
            <a:normAutofit fontScale="90000"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粗黑體" panose="020B0709000000000000" pitchFamily="49" charset="-120"/>
                <a:ea typeface="華康粗黑體" panose="020B0709000000000000" pitchFamily="49" charset="-120"/>
              </a:rPr>
              <a:t>東榮國小遊戲器材改善經驗分享</a:t>
            </a:r>
            <a:endParaRPr lang="zh-TW" altLang="en-US" sz="4800" dirty="0">
              <a:solidFill>
                <a:srgbClr val="7030A0"/>
              </a:solidFill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</p:txBody>
      </p:sp>
      <p:sp>
        <p:nvSpPr>
          <p:cNvPr id="9" name="標題 3"/>
          <p:cNvSpPr txBox="1">
            <a:spLocks/>
          </p:cNvSpPr>
          <p:nvPr/>
        </p:nvSpPr>
        <p:spPr>
          <a:xfrm>
            <a:off x="683568" y="5178825"/>
            <a:ext cx="7772400" cy="8219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dirty="0" smtClean="0">
                <a:latin typeface="華康粗黑體" panose="020B0709000000000000" pitchFamily="49" charset="-120"/>
                <a:ea typeface="華康粗黑體" panose="020B0709000000000000" pitchFamily="49" charset="-120"/>
              </a:rPr>
              <a:t>東榮國小總務主任劉育志</a:t>
            </a:r>
            <a:endParaRPr lang="zh-TW" altLang="en-US" sz="2800" dirty="0"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5" b="12215"/>
          <a:stretch/>
        </p:blipFill>
        <p:spPr>
          <a:xfrm>
            <a:off x="1203648" y="2256362"/>
            <a:ext cx="6732240" cy="27568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864096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粗黑體" panose="020B0709000000000000" pitchFamily="49" charset="-120"/>
                <a:ea typeface="華康粗黑體" panose="020B0709000000000000" pitchFamily="49" charset="-120"/>
              </a:rPr>
              <a:t>遊戲器材修繕工程施工</a:t>
            </a:r>
            <a:endParaRPr lang="zh-TW" altLang="en-US" sz="4800" dirty="0">
              <a:solidFill>
                <a:srgbClr val="7030A0"/>
              </a:solidFill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64" y="1465640"/>
            <a:ext cx="3600000" cy="270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804" y="1484784"/>
            <a:ext cx="3600000" cy="270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8" y="4175624"/>
            <a:ext cx="3600000" cy="270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260" y="4195080"/>
            <a:ext cx="3600000" cy="270000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916340" y="3925335"/>
            <a:ext cx="7211464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華康粗黑體" panose="020B0709000000000000" pitchFamily="49" charset="-120"/>
                <a:ea typeface="華康粗黑體" panose="020B0709000000000000" pitchFamily="49" charset="-120"/>
              </a:rPr>
              <a:t>老化安全地墊拆除、遊具重新配置安全間距</a:t>
            </a:r>
          </a:p>
        </p:txBody>
      </p:sp>
    </p:spTree>
    <p:extLst>
      <p:ext uri="{BB962C8B-B14F-4D97-AF65-F5344CB8AC3E}">
        <p14:creationId xmlns:p14="http://schemas.microsoft.com/office/powerpoint/2010/main" val="1308915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864096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粗黑體" panose="020B0709000000000000" pitchFamily="49" charset="-120"/>
                <a:ea typeface="華康粗黑體" panose="020B0709000000000000" pitchFamily="49" charset="-120"/>
              </a:rPr>
              <a:t>遊戲器材現場檢測</a:t>
            </a:r>
            <a:endParaRPr lang="zh-TW" altLang="en-US" sz="4800" dirty="0">
              <a:solidFill>
                <a:srgbClr val="7030A0"/>
              </a:solidFill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23528" y="5258526"/>
            <a:ext cx="8604656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華康粗黑體" panose="020B0709000000000000" pitchFamily="49" charset="-120"/>
                <a:ea typeface="華康粗黑體" panose="020B0709000000000000" pitchFamily="49" charset="-120"/>
              </a:rPr>
              <a:t>廠商委託經</a:t>
            </a:r>
            <a:r>
              <a:rPr lang="en-US" altLang="zh-TW" sz="2400" dirty="0" err="1" smtClean="0">
                <a:latin typeface="華康粗黑體" panose="020B0709000000000000" pitchFamily="49" charset="-120"/>
                <a:ea typeface="華康粗黑體" panose="020B0709000000000000" pitchFamily="49" charset="-120"/>
              </a:rPr>
              <a:t>TAF</a:t>
            </a:r>
            <a:r>
              <a:rPr lang="zh-TW" altLang="en-US" sz="2400" dirty="0" smtClean="0">
                <a:latin typeface="華康粗黑體" panose="020B0709000000000000" pitchFamily="49" charset="-120"/>
                <a:ea typeface="華康粗黑體" panose="020B0709000000000000" pitchFamily="49" charset="-120"/>
              </a:rPr>
              <a:t>認可之第三方專業「遊戲場檢驗機構」到校檢測</a:t>
            </a:r>
            <a:endParaRPr lang="zh-TW" altLang="en-US" sz="2400" dirty="0"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0" t="13650" r="3401" b="6551"/>
          <a:stretch/>
        </p:blipFill>
        <p:spPr>
          <a:xfrm>
            <a:off x="323528" y="1556791"/>
            <a:ext cx="2936842" cy="3600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277" y="1571655"/>
            <a:ext cx="2700000" cy="3600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557734"/>
            <a:ext cx="27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37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864096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粗黑體" panose="020B0709000000000000" pitchFamily="49" charset="-120"/>
                <a:ea typeface="華康粗黑體" panose="020B0709000000000000" pitchFamily="49" charset="-120"/>
              </a:rPr>
              <a:t>遊戲器材完工並檢驗合格</a:t>
            </a:r>
            <a:endParaRPr lang="zh-TW" altLang="en-US" sz="4800" dirty="0">
              <a:solidFill>
                <a:srgbClr val="7030A0"/>
              </a:solidFill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67601"/>
            <a:ext cx="4636727" cy="347754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5014" r="6688" b="12215"/>
          <a:stretch/>
        </p:blipFill>
        <p:spPr>
          <a:xfrm>
            <a:off x="323528" y="4118888"/>
            <a:ext cx="5400600" cy="260029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" t="1891" r="5073" b="3639"/>
          <a:stretch/>
        </p:blipFill>
        <p:spPr>
          <a:xfrm>
            <a:off x="4960255" y="1461912"/>
            <a:ext cx="3809612" cy="525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46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864096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粗黑體" panose="020B0709000000000000" pitchFamily="49" charset="-120"/>
                <a:ea typeface="華康粗黑體" panose="020B0709000000000000" pitchFamily="49" charset="-120"/>
              </a:rPr>
              <a:t>遊戲</a:t>
            </a:r>
            <a:r>
              <a:rPr lang="zh-TW" altLang="en-US" sz="4800" dirty="0" smtClean="0">
                <a:solidFill>
                  <a:srgbClr val="7030A0"/>
                </a:solidFill>
                <a:latin typeface="華康粗黑體" panose="020B0709000000000000" pitchFamily="49" charset="-120"/>
                <a:ea typeface="華康粗黑體" panose="020B0709000000000000" pitchFamily="49" charset="-120"/>
              </a:rPr>
              <a:t>器材</a:t>
            </a:r>
            <a:r>
              <a:rPr lang="zh-TW" altLang="en-US" sz="4800" dirty="0" smtClean="0">
                <a:solidFill>
                  <a:srgbClr val="7030A0"/>
                </a:solidFill>
                <a:latin typeface="華康粗黑體" panose="020B0709000000000000" pitchFamily="49" charset="-120"/>
                <a:ea typeface="華康粗黑體" panose="020B0709000000000000" pitchFamily="49" charset="-120"/>
              </a:rPr>
              <a:t>開放使用，送府備查</a:t>
            </a:r>
            <a:endParaRPr lang="zh-TW" altLang="en-US" sz="4800" dirty="0">
              <a:solidFill>
                <a:srgbClr val="7030A0"/>
              </a:solidFill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36613" t="33201" r="28738" b="33594"/>
          <a:stretch/>
        </p:blipFill>
        <p:spPr>
          <a:xfrm>
            <a:off x="308307" y="1556792"/>
            <a:ext cx="6144683" cy="33123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11413" t="20601" r="12987" b="22000"/>
          <a:stretch/>
        </p:blipFill>
        <p:spPr>
          <a:xfrm>
            <a:off x="3923928" y="4581128"/>
            <a:ext cx="5058124" cy="2160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381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445624" cy="864096"/>
          </a:xfrm>
        </p:spPr>
        <p:txBody>
          <a:bodyPr>
            <a:normAutofit fontScale="90000"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粗黑體" panose="020B0709000000000000" pitchFamily="49" charset="-120"/>
                <a:ea typeface="華康粗黑體" panose="020B0709000000000000" pitchFamily="49" charset="-120"/>
              </a:rPr>
              <a:t>落實遊戲器材自主檢查、安全維護</a:t>
            </a:r>
            <a:endParaRPr lang="zh-TW" altLang="en-US" sz="4800" dirty="0">
              <a:solidFill>
                <a:srgbClr val="7030A0"/>
              </a:solidFill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</p:txBody>
      </p:sp>
      <p:sp>
        <p:nvSpPr>
          <p:cNvPr id="7" name="標題 3"/>
          <p:cNvSpPr txBox="1">
            <a:spLocks/>
          </p:cNvSpPr>
          <p:nvPr/>
        </p:nvSpPr>
        <p:spPr>
          <a:xfrm>
            <a:off x="588132" y="1487088"/>
            <a:ext cx="7772400" cy="4185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zh-TW" altLang="en-US" sz="4000" dirty="0">
                <a:solidFill>
                  <a:srgbClr val="FF0000"/>
                </a:solidFill>
                <a:latin typeface="華康粗黑體" panose="020B0709000000000000" pitchFamily="49" charset="-120"/>
                <a:ea typeface="華康粗黑體" panose="020B0709000000000000" pitchFamily="49" charset="-120"/>
              </a:rPr>
              <a:t>兒童遊戲場設施安全管理</a:t>
            </a:r>
            <a:r>
              <a:rPr lang="zh-TW" altLang="en-US" sz="4000" dirty="0" smtClean="0">
                <a:solidFill>
                  <a:srgbClr val="FF0000"/>
                </a:solidFill>
                <a:latin typeface="華康粗黑體" panose="020B0709000000000000" pitchFamily="49" charset="-120"/>
                <a:ea typeface="華康粗黑體" panose="020B0709000000000000" pitchFamily="49" charset="-120"/>
              </a:rPr>
              <a:t>規範</a:t>
            </a:r>
            <a:endParaRPr lang="en-US" altLang="zh-TW" sz="4000" dirty="0" smtClean="0">
              <a:solidFill>
                <a:srgbClr val="FF0000"/>
              </a:solidFill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zh-TW" altLang="en-US" sz="4000" dirty="0">
                <a:solidFill>
                  <a:srgbClr val="00B050"/>
                </a:solidFill>
                <a:latin typeface="華康粗黑體" panose="020B0709000000000000" pitchFamily="49" charset="-120"/>
                <a:ea typeface="華康粗黑體" panose="020B0709000000000000" pitchFamily="49" charset="-120"/>
              </a:rPr>
              <a:t>兒童</a:t>
            </a:r>
            <a:r>
              <a:rPr lang="zh-TW" altLang="en-US" sz="4000" dirty="0" smtClean="0">
                <a:solidFill>
                  <a:srgbClr val="00B050"/>
                </a:solidFill>
                <a:latin typeface="華康粗黑體" panose="020B0709000000000000" pitchFamily="49" charset="-120"/>
                <a:ea typeface="華康粗黑體" panose="020B0709000000000000" pitchFamily="49" charset="-120"/>
              </a:rPr>
              <a:t>遊戲設施自主檢查表</a:t>
            </a:r>
            <a:endParaRPr lang="en-US" altLang="zh-TW" sz="4000" dirty="0" smtClean="0">
              <a:solidFill>
                <a:srgbClr val="00B050"/>
              </a:solidFill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zh-TW" altLang="en-US" sz="4000" dirty="0" smtClean="0">
                <a:solidFill>
                  <a:schemeClr val="accent6">
                    <a:lumMod val="50000"/>
                  </a:schemeClr>
                </a:solidFill>
                <a:latin typeface="華康粗黑體" panose="020B0709000000000000" pitchFamily="49" charset="-120"/>
                <a:ea typeface="華康粗黑體" panose="020B0709000000000000" pitchFamily="49" charset="-120"/>
              </a:rPr>
              <a:t>開放期間每日目測檢查、每月</a:t>
            </a:r>
            <a:r>
              <a:rPr lang="zh-TW" altLang="en-US" sz="4000" dirty="0">
                <a:solidFill>
                  <a:schemeClr val="accent6">
                    <a:lumMod val="50000"/>
                  </a:schemeClr>
                </a:solidFill>
                <a:latin typeface="華康粗黑體" panose="020B0709000000000000" pitchFamily="49" charset="-120"/>
                <a:ea typeface="華康粗黑體" panose="020B0709000000000000" pitchFamily="49" charset="-120"/>
              </a:rPr>
              <a:t>定期</a:t>
            </a:r>
            <a:r>
              <a:rPr lang="zh-TW" altLang="en-US" sz="4000" dirty="0" smtClean="0">
                <a:solidFill>
                  <a:schemeClr val="accent6">
                    <a:lumMod val="50000"/>
                  </a:schemeClr>
                </a:solidFill>
                <a:latin typeface="華康粗黑體" panose="020B0709000000000000" pitchFamily="49" charset="-120"/>
                <a:ea typeface="華康粗黑體" panose="020B0709000000000000" pitchFamily="49" charset="-120"/>
              </a:rPr>
              <a:t>依表</a:t>
            </a:r>
            <a:r>
              <a:rPr lang="zh-TW" altLang="en-US" sz="4000" dirty="0" smtClean="0">
                <a:solidFill>
                  <a:schemeClr val="accent6">
                    <a:lumMod val="50000"/>
                  </a:schemeClr>
                </a:solidFill>
                <a:latin typeface="華康粗黑體" panose="020B0709000000000000" pitchFamily="49" charset="-120"/>
                <a:ea typeface="華康粗黑體" panose="020B0709000000000000" pitchFamily="49" charset="-120"/>
              </a:rPr>
              <a:t>檢查。</a:t>
            </a:r>
            <a:endParaRPr lang="en-US" altLang="zh-TW" sz="4000" dirty="0" smtClean="0">
              <a:solidFill>
                <a:schemeClr val="accent6">
                  <a:lumMod val="50000"/>
                </a:schemeClr>
              </a:solidFill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zh-TW" altLang="en-US" sz="4000" dirty="0" smtClean="0">
                <a:solidFill>
                  <a:srgbClr val="0070C0"/>
                </a:solidFill>
                <a:latin typeface="華康粗黑體" panose="020B0709000000000000" pitchFamily="49" charset="-120"/>
                <a:ea typeface="華康粗黑體" panose="020B0709000000000000" pitchFamily="49" charset="-120"/>
              </a:rPr>
              <a:t>每三年委託專業檢查機構進行檢驗工作。</a:t>
            </a:r>
            <a:endParaRPr lang="zh-TW" altLang="en-US" sz="4000" dirty="0">
              <a:solidFill>
                <a:srgbClr val="0070C0"/>
              </a:solidFill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16678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331640" y="2060848"/>
            <a:ext cx="6567767" cy="212365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感謝聆聽</a:t>
            </a:r>
            <a:endParaRPr lang="en-US" altLang="zh-TW" sz="6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敬請指教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粗黑體" panose="020B0709000000000000" pitchFamily="49" charset="-120"/>
                <a:ea typeface="華康粗黑體" panose="020B0709000000000000" pitchFamily="49" charset="-120"/>
              </a:rPr>
              <a:t>遊戲器材改善前</a:t>
            </a:r>
            <a:endParaRPr lang="zh-TW" altLang="en-US" sz="4800" dirty="0">
              <a:solidFill>
                <a:srgbClr val="7030A0"/>
              </a:solidFill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697" y="1427708"/>
            <a:ext cx="3600000" cy="202577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430" y="4099813"/>
            <a:ext cx="3665267" cy="208109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03" t="5249" r="8575" b="13902"/>
          <a:stretch/>
        </p:blipFill>
        <p:spPr>
          <a:xfrm>
            <a:off x="827584" y="1421070"/>
            <a:ext cx="3229113" cy="4781571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207256" y="3211690"/>
            <a:ext cx="4452849" cy="12003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zh-TW" sz="2400" dirty="0">
                <a:latin typeface="華康粗黑體" panose="020B0709000000000000" pitchFamily="49" charset="-120"/>
                <a:ea typeface="華康粗黑體" panose="020B0709000000000000" pitchFamily="49" charset="-120"/>
              </a:rPr>
              <a:t>遊具之間安全距離不足、地墊及塑膠檔板硬化脆化、五金零件銹蝕毀損</a:t>
            </a:r>
            <a:endParaRPr lang="zh-TW" altLang="en-US" sz="2400" dirty="0"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10357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71" y="1556792"/>
            <a:ext cx="7805887" cy="439248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粗黑體" panose="020B0709000000000000" pitchFamily="49" charset="-120"/>
                <a:ea typeface="華康粗黑體" panose="020B0709000000000000" pitchFamily="49" charset="-120"/>
              </a:rPr>
              <a:t>遊戲器材改善前</a:t>
            </a:r>
            <a:endParaRPr lang="zh-TW" altLang="en-US" sz="4800" dirty="0">
              <a:solidFill>
                <a:srgbClr val="7030A0"/>
              </a:solidFill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99592" y="1700808"/>
            <a:ext cx="3456384" cy="95410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華康粗黑體" panose="020B0709000000000000" pitchFamily="49" charset="-120"/>
                <a:ea typeface="華康粗黑體" panose="020B0709000000000000" pitchFamily="49" charset="-120"/>
              </a:rPr>
              <a:t>為顧及學生遊戲安全，</a:t>
            </a:r>
            <a:r>
              <a:rPr lang="en-US" altLang="zh-TW" sz="2800" dirty="0" smtClean="0">
                <a:latin typeface="華康粗黑體" panose="020B0709000000000000" pitchFamily="49" charset="-120"/>
                <a:ea typeface="華康粗黑體" panose="020B0709000000000000" pitchFamily="49" charset="-120"/>
              </a:rPr>
              <a:t/>
            </a:r>
            <a:br>
              <a:rPr lang="en-US" altLang="zh-TW" sz="2800" dirty="0" smtClean="0">
                <a:latin typeface="華康粗黑體" panose="020B0709000000000000" pitchFamily="49" charset="-120"/>
                <a:ea typeface="華康粗黑體" panose="020B0709000000000000" pitchFamily="49" charset="-120"/>
              </a:rPr>
            </a:br>
            <a:r>
              <a:rPr lang="zh-TW" altLang="en-US" sz="2800" dirty="0" smtClean="0">
                <a:latin typeface="華康粗黑體" panose="020B0709000000000000" pitchFamily="49" charset="-120"/>
                <a:ea typeface="華康粗黑體" panose="020B0709000000000000" pitchFamily="49" charset="-120"/>
              </a:rPr>
              <a:t>全區封閉禁止使用</a:t>
            </a:r>
            <a:r>
              <a:rPr lang="en-US" altLang="zh-TW" sz="2800" dirty="0" smtClean="0">
                <a:latin typeface="華康粗黑體" panose="020B0709000000000000" pitchFamily="49" charset="-120"/>
                <a:ea typeface="華康粗黑體" panose="020B0709000000000000" pitchFamily="49" charset="-120"/>
              </a:rPr>
              <a:t>!!</a:t>
            </a:r>
            <a:endParaRPr lang="zh-TW" altLang="en-US" sz="2800" dirty="0"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3394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粗黑體" panose="020B0709000000000000" pitchFamily="49" charset="-120"/>
                <a:ea typeface="華康粗黑體" panose="020B0709000000000000" pitchFamily="49" charset="-120"/>
              </a:rPr>
              <a:t>申請遊戲器材修繕經費</a:t>
            </a:r>
            <a:endParaRPr lang="zh-TW" altLang="en-US" sz="4800" dirty="0">
              <a:solidFill>
                <a:srgbClr val="7030A0"/>
              </a:solidFill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</p:txBody>
      </p:sp>
      <p:sp>
        <p:nvSpPr>
          <p:cNvPr id="5" name="標題 3"/>
          <p:cNvSpPr txBox="1">
            <a:spLocks/>
          </p:cNvSpPr>
          <p:nvPr/>
        </p:nvSpPr>
        <p:spPr>
          <a:xfrm>
            <a:off x="685800" y="2123728"/>
            <a:ext cx="7772400" cy="2529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zh-TW" altLang="en-US" sz="4000" dirty="0" smtClean="0">
                <a:latin typeface="華康粗黑體" panose="020B0709000000000000" pitchFamily="49" charset="-120"/>
                <a:ea typeface="華康粗黑體" panose="020B0709000000000000" pitchFamily="49" charset="-120"/>
              </a:rPr>
              <a:t>撰寫遊戲器材修繕計畫，向縣府申請經費補助。</a:t>
            </a:r>
            <a:endParaRPr lang="en-US" altLang="zh-TW" sz="4000" dirty="0" smtClean="0"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zh-TW" altLang="en-US" sz="4000" dirty="0" smtClean="0">
                <a:latin typeface="華康粗黑體" panose="020B0709000000000000" pitchFamily="49" charset="-120"/>
                <a:ea typeface="華康粗黑體" panose="020B0709000000000000" pitchFamily="49" charset="-120"/>
              </a:rPr>
              <a:t>經費核定後，進行採購規劃。</a:t>
            </a:r>
            <a:endParaRPr lang="zh-TW" altLang="en-US" sz="4000" dirty="0"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44860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粗黑體" panose="020B0709000000000000" pitchFamily="49" charset="-120"/>
                <a:ea typeface="華康粗黑體" panose="020B0709000000000000" pitchFamily="49" charset="-120"/>
              </a:rPr>
              <a:t>遊戲器材修繕採購規劃</a:t>
            </a:r>
            <a:endParaRPr lang="zh-TW" altLang="en-US" sz="4800" dirty="0">
              <a:solidFill>
                <a:srgbClr val="7030A0"/>
              </a:solidFill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</p:txBody>
      </p:sp>
      <p:sp>
        <p:nvSpPr>
          <p:cNvPr id="5" name="標題 3"/>
          <p:cNvSpPr txBox="1">
            <a:spLocks/>
          </p:cNvSpPr>
          <p:nvPr/>
        </p:nvSpPr>
        <p:spPr>
          <a:xfrm>
            <a:off x="685800" y="2123728"/>
            <a:ext cx="7772400" cy="4185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zh-TW" altLang="en-US" sz="4000" dirty="0" smtClean="0">
                <a:latin typeface="華康粗黑體" panose="020B0709000000000000" pitchFamily="49" charset="-120"/>
                <a:ea typeface="華康粗黑體" panose="020B0709000000000000" pitchFamily="49" charset="-120"/>
              </a:rPr>
              <a:t>取最有利標精神</a:t>
            </a:r>
            <a:r>
              <a:rPr lang="en-US" altLang="zh-TW" sz="4000" dirty="0" smtClean="0">
                <a:latin typeface="華康粗黑體" panose="020B0709000000000000" pitchFamily="49" charset="-120"/>
                <a:ea typeface="華康粗黑體" panose="020B0709000000000000" pitchFamily="49" charset="-120"/>
              </a:rPr>
              <a:t>/</a:t>
            </a:r>
            <a:r>
              <a:rPr lang="zh-TW" altLang="en-US" sz="4000" dirty="0" smtClean="0">
                <a:latin typeface="華康粗黑體" panose="020B0709000000000000" pitchFamily="49" charset="-120"/>
                <a:ea typeface="華康粗黑體" panose="020B0709000000000000" pitchFamily="49" charset="-120"/>
              </a:rPr>
              <a:t>最低標？</a:t>
            </a:r>
            <a:endParaRPr lang="en-US" altLang="zh-TW" sz="4000" dirty="0" smtClean="0"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zh-TW" altLang="en-US" sz="4000" dirty="0" smtClean="0">
                <a:latin typeface="華康粗黑體" panose="020B0709000000000000" pitchFamily="49" charset="-120"/>
                <a:ea typeface="華康粗黑體" panose="020B0709000000000000" pitchFamily="49" charset="-120"/>
              </a:rPr>
              <a:t>依公共工程委員會、營建署、衛服部相關規定，兒童遊樂設施須符合國家標準</a:t>
            </a:r>
            <a:r>
              <a:rPr lang="en-US" altLang="zh-TW" sz="4000" dirty="0" err="1" smtClean="0">
                <a:latin typeface="華康粗黑體" panose="020B0709000000000000" pitchFamily="49" charset="-120"/>
                <a:ea typeface="華康粗黑體" panose="020B0709000000000000" pitchFamily="49" charset="-120"/>
              </a:rPr>
              <a:t>CNS12642</a:t>
            </a:r>
            <a:r>
              <a:rPr lang="en-US" altLang="zh-TW" sz="4000" dirty="0" smtClean="0">
                <a:latin typeface="華康粗黑體" panose="020B0709000000000000" pitchFamily="49" charset="-120"/>
                <a:ea typeface="華康粗黑體" panose="020B0709000000000000" pitchFamily="49" charset="-120"/>
              </a:rPr>
              <a:t>/</a:t>
            </a:r>
            <a:r>
              <a:rPr lang="en-US" altLang="zh-TW" sz="4000" dirty="0" err="1" smtClean="0">
                <a:latin typeface="華康粗黑體" panose="020B0709000000000000" pitchFamily="49" charset="-120"/>
                <a:ea typeface="華康粗黑體" panose="020B0709000000000000" pitchFamily="49" charset="-120"/>
              </a:rPr>
              <a:t>CNS12643</a:t>
            </a:r>
            <a:r>
              <a:rPr lang="zh-TW" altLang="en-US" sz="4000" dirty="0" smtClean="0">
                <a:latin typeface="華康粗黑體" panose="020B0709000000000000" pitchFamily="49" charset="-120"/>
                <a:ea typeface="華康粗黑體" panose="020B0709000000000000" pitchFamily="49" charset="-120"/>
              </a:rPr>
              <a:t>之標準。</a:t>
            </a:r>
            <a:endParaRPr lang="en-US" altLang="zh-TW" sz="4000" dirty="0" smtClean="0"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zh-TW" altLang="en-US" sz="4000" dirty="0" smtClean="0">
                <a:latin typeface="華康粗黑體" panose="020B0709000000000000" pitchFamily="49" charset="-120"/>
                <a:ea typeface="華康粗黑體" panose="020B0709000000000000" pitchFamily="49" charset="-120"/>
              </a:rPr>
              <a:t>將相關規定納入招標文件中，並以通過安全檢驗做為完成工程驗收之要件。</a:t>
            </a:r>
            <a:endParaRPr lang="zh-TW" altLang="en-US" sz="4000" dirty="0"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94798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8047" y="332656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粗黑體" panose="020B0709000000000000" pitchFamily="49" charset="-120"/>
                <a:ea typeface="華康粗黑體" panose="020B0709000000000000" pitchFamily="49" charset="-120"/>
              </a:rPr>
              <a:t>遊戲器材修繕採購規劃</a:t>
            </a:r>
            <a:endParaRPr lang="zh-TW" altLang="en-US" sz="4800" dirty="0">
              <a:solidFill>
                <a:srgbClr val="7030A0"/>
              </a:solidFill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" t="3801" r="60722" b="53150"/>
          <a:stretch/>
        </p:blipFill>
        <p:spPr>
          <a:xfrm rot="5400000">
            <a:off x="1785162" y="247702"/>
            <a:ext cx="2880000" cy="54981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6" t="3801" r="15548" b="53150"/>
          <a:stretch/>
        </p:blipFill>
        <p:spPr>
          <a:xfrm rot="5400000">
            <a:off x="4763447" y="2607069"/>
            <a:ext cx="2520000" cy="54600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3575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粗黑體" panose="020B0709000000000000" pitchFamily="49" charset="-120"/>
                <a:ea typeface="華康粗黑體" panose="020B0709000000000000" pitchFamily="49" charset="-120"/>
              </a:rPr>
              <a:t>遊戲器材修繕採購規劃</a:t>
            </a:r>
            <a:endParaRPr lang="zh-TW" altLang="en-US" sz="4800" dirty="0">
              <a:solidFill>
                <a:srgbClr val="7030A0"/>
              </a:solidFill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3401" r="58240" b="54599"/>
          <a:stretch/>
        </p:blipFill>
        <p:spPr>
          <a:xfrm rot="5400000">
            <a:off x="1583535" y="512809"/>
            <a:ext cx="3960000" cy="63359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75" t="2351" r="22606" b="54599"/>
          <a:stretch/>
        </p:blipFill>
        <p:spPr>
          <a:xfrm rot="5400000">
            <a:off x="5425006" y="3008042"/>
            <a:ext cx="1260000" cy="58463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2716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864096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粗黑體" panose="020B0709000000000000" pitchFamily="49" charset="-120"/>
                <a:ea typeface="華康粗黑體" panose="020B0709000000000000" pitchFamily="49" charset="-120"/>
              </a:rPr>
              <a:t>廠商規劃之</a:t>
            </a:r>
            <a:r>
              <a:rPr lang="zh-TW" altLang="en-US" sz="4800" dirty="0" smtClean="0">
                <a:solidFill>
                  <a:srgbClr val="7030A0"/>
                </a:solidFill>
                <a:latin typeface="華康粗黑體" panose="020B0709000000000000" pitchFamily="49" charset="-120"/>
                <a:ea typeface="華康粗黑體" panose="020B0709000000000000" pitchFamily="49" charset="-120"/>
              </a:rPr>
              <a:t>遊戲器材修繕方案</a:t>
            </a:r>
            <a:endParaRPr lang="zh-TW" altLang="en-US" sz="4800" dirty="0">
              <a:solidFill>
                <a:srgbClr val="7030A0"/>
              </a:solidFill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" t="650" r="6942" b="8000"/>
          <a:stretch/>
        </p:blipFill>
        <p:spPr>
          <a:xfrm rot="5400000">
            <a:off x="1923431" y="244921"/>
            <a:ext cx="5225130" cy="7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8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864096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  <a:latin typeface="華康粗黑體" panose="020B0709000000000000" pitchFamily="49" charset="-120"/>
                <a:ea typeface="華康粗黑體" panose="020B0709000000000000" pitchFamily="49" charset="-120"/>
              </a:rPr>
              <a:t>廠商規劃之</a:t>
            </a:r>
            <a:r>
              <a:rPr lang="zh-TW" altLang="en-US" sz="4800" dirty="0" smtClean="0">
                <a:solidFill>
                  <a:srgbClr val="7030A0"/>
                </a:solidFill>
                <a:latin typeface="華康粗黑體" panose="020B0709000000000000" pitchFamily="49" charset="-120"/>
                <a:ea typeface="華康粗黑體" panose="020B0709000000000000" pitchFamily="49" charset="-120"/>
              </a:rPr>
              <a:t>遊戲器材修繕方案</a:t>
            </a:r>
            <a:endParaRPr lang="zh-TW" altLang="en-US" sz="4800" dirty="0">
              <a:solidFill>
                <a:srgbClr val="7030A0"/>
              </a:solidFill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9" t="25451" r="48838" b="29400"/>
          <a:stretch/>
        </p:blipFill>
        <p:spPr>
          <a:xfrm rot="5400000">
            <a:off x="1547663" y="980729"/>
            <a:ext cx="2448274" cy="345638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3" t="25451" r="9431" b="29400"/>
          <a:stretch/>
        </p:blipFill>
        <p:spPr>
          <a:xfrm rot="5400000">
            <a:off x="5423488" y="705302"/>
            <a:ext cx="2448275" cy="400723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9" b="25194"/>
          <a:stretch/>
        </p:blipFill>
        <p:spPr>
          <a:xfrm>
            <a:off x="0" y="3954778"/>
            <a:ext cx="9144000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38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4000" b="1" dirty="0">
            <a:solidFill>
              <a:srgbClr val="CC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defRPr>
        </a:defPPr>
      </a:lstStyle>
      <a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10147</TotalTime>
  <Words>270</Words>
  <Application>Microsoft Office PowerPoint</Application>
  <PresentationFormat>如螢幕大小 (4:3)</PresentationFormat>
  <Paragraphs>35</Paragraphs>
  <Slides>15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2" baseType="lpstr">
      <vt:lpstr>華康粗黑體</vt:lpstr>
      <vt:lpstr>微軟正黑體</vt:lpstr>
      <vt:lpstr>新細明體</vt:lpstr>
      <vt:lpstr>Arial</vt:lpstr>
      <vt:lpstr>Calibri</vt:lpstr>
      <vt:lpstr>Wingdings</vt:lpstr>
      <vt:lpstr>Office 佈景主題</vt:lpstr>
      <vt:lpstr>東榮國小遊戲器材改善經驗分享</vt:lpstr>
      <vt:lpstr>遊戲器材改善前</vt:lpstr>
      <vt:lpstr>遊戲器材改善前</vt:lpstr>
      <vt:lpstr>申請遊戲器材修繕經費</vt:lpstr>
      <vt:lpstr>遊戲器材修繕採購規劃</vt:lpstr>
      <vt:lpstr>遊戲器材修繕採購規劃</vt:lpstr>
      <vt:lpstr>遊戲器材修繕採購規劃</vt:lpstr>
      <vt:lpstr>廠商規劃之遊戲器材修繕方案</vt:lpstr>
      <vt:lpstr>廠商規劃之遊戲器材修繕方案</vt:lpstr>
      <vt:lpstr>遊戲器材修繕工程施工</vt:lpstr>
      <vt:lpstr>遊戲器材現場檢測</vt:lpstr>
      <vt:lpstr>遊戲器材完工並檢驗合格</vt:lpstr>
      <vt:lpstr>遊戲器材開放使用，送府備查</vt:lpstr>
      <vt:lpstr>落實遊戲器材自主檢查、安全維護</vt:lpstr>
      <vt:lpstr>PowerPoint 簡報</vt:lpstr>
    </vt:vector>
  </TitlesOfParts>
  <Company>TRPSCYC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yijung</dc:creator>
  <cp:lastModifiedBy>user</cp:lastModifiedBy>
  <cp:revision>1015</cp:revision>
  <cp:lastPrinted>2019-05-27T00:32:54Z</cp:lastPrinted>
  <dcterms:created xsi:type="dcterms:W3CDTF">2013-12-07T06:18:55Z</dcterms:created>
  <dcterms:modified xsi:type="dcterms:W3CDTF">2019-05-27T00:38:40Z</dcterms:modified>
</cp:coreProperties>
</file>