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302" r:id="rId3"/>
    <p:sldId id="297" r:id="rId4"/>
    <p:sldId id="345" r:id="rId5"/>
    <p:sldId id="331" r:id="rId6"/>
    <p:sldId id="301" r:id="rId7"/>
    <p:sldId id="299" r:id="rId8"/>
    <p:sldId id="332" r:id="rId9"/>
    <p:sldId id="343" r:id="rId10"/>
    <p:sldId id="346" r:id="rId11"/>
    <p:sldId id="341" r:id="rId12"/>
    <p:sldId id="350" r:id="rId13"/>
    <p:sldId id="348" r:id="rId14"/>
    <p:sldId id="351" r:id="rId15"/>
    <p:sldId id="340" r:id="rId16"/>
  </p:sldIdLst>
  <p:sldSz cx="9144000" cy="5143500" type="screen16x9"/>
  <p:notesSz cx="6807200"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F9CBDD"/>
    <a:srgbClr val="FF99CC"/>
    <a:srgbClr val="245A8C"/>
    <a:srgbClr val="ED7D31"/>
    <a:srgbClr val="868686"/>
    <a:srgbClr val="006600"/>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777" autoAdjust="0"/>
    <p:restoredTop sz="94622" autoAdjust="0"/>
  </p:normalViewPr>
  <p:slideViewPr>
    <p:cSldViewPr>
      <p:cViewPr varScale="1">
        <p:scale>
          <a:sx n="97" d="100"/>
          <a:sy n="97" d="100"/>
        </p:scale>
        <p:origin x="72" y="252"/>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3"/>
            <a:ext cx="2949787" cy="498693"/>
          </a:xfrm>
          <a:prstGeom prst="rect">
            <a:avLst/>
          </a:prstGeom>
        </p:spPr>
        <p:txBody>
          <a:bodyPr vert="horz" lIns="91420" tIns="45708" rIns="91420" bIns="45708" rtlCol="0"/>
          <a:lstStyle>
            <a:lvl1pPr algn="l">
              <a:defRPr sz="1200"/>
            </a:lvl1pPr>
          </a:lstStyle>
          <a:p>
            <a:endParaRPr lang="zh-TW" altLang="en-US"/>
          </a:p>
        </p:txBody>
      </p:sp>
      <p:sp>
        <p:nvSpPr>
          <p:cNvPr id="3" name="日期版面配置區 2"/>
          <p:cNvSpPr>
            <a:spLocks noGrp="1"/>
          </p:cNvSpPr>
          <p:nvPr>
            <p:ph type="dt" sz="quarter" idx="1"/>
          </p:nvPr>
        </p:nvSpPr>
        <p:spPr>
          <a:xfrm>
            <a:off x="3855841" y="3"/>
            <a:ext cx="2949787" cy="498693"/>
          </a:xfrm>
          <a:prstGeom prst="rect">
            <a:avLst/>
          </a:prstGeom>
        </p:spPr>
        <p:txBody>
          <a:bodyPr vert="horz" lIns="91420" tIns="45708" rIns="91420" bIns="45708" rtlCol="0"/>
          <a:lstStyle>
            <a:lvl1pPr algn="r">
              <a:defRPr sz="1200"/>
            </a:lvl1pPr>
          </a:lstStyle>
          <a:p>
            <a:fld id="{94C57A3D-B371-4199-AD9E-F137378A1DDD}" type="datetimeFigureOut">
              <a:rPr lang="zh-TW" altLang="en-US" smtClean="0"/>
              <a:t>2019/8/28</a:t>
            </a:fld>
            <a:endParaRPr lang="zh-TW" altLang="en-US"/>
          </a:p>
        </p:txBody>
      </p:sp>
      <p:sp>
        <p:nvSpPr>
          <p:cNvPr id="4" name="頁尾版面配置區 3"/>
          <p:cNvSpPr>
            <a:spLocks noGrp="1"/>
          </p:cNvSpPr>
          <p:nvPr>
            <p:ph type="ftr" sz="quarter" idx="2"/>
          </p:nvPr>
        </p:nvSpPr>
        <p:spPr>
          <a:xfrm>
            <a:off x="3" y="9440647"/>
            <a:ext cx="2949787" cy="498692"/>
          </a:xfrm>
          <a:prstGeom prst="rect">
            <a:avLst/>
          </a:prstGeom>
        </p:spPr>
        <p:txBody>
          <a:bodyPr vert="horz" lIns="91420" tIns="45708" rIns="91420" bIns="45708"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5841" y="9440647"/>
            <a:ext cx="2949787" cy="498692"/>
          </a:xfrm>
          <a:prstGeom prst="rect">
            <a:avLst/>
          </a:prstGeom>
        </p:spPr>
        <p:txBody>
          <a:bodyPr vert="horz" lIns="91420" tIns="45708" rIns="91420" bIns="45708" rtlCol="0" anchor="b"/>
          <a:lstStyle>
            <a:lvl1pPr algn="r">
              <a:defRPr sz="1200"/>
            </a:lvl1pPr>
          </a:lstStyle>
          <a:p>
            <a:fld id="{FB84FF67-5518-49B4-ACFB-83DDAAA563B6}" type="slidenum">
              <a:rPr lang="zh-TW" altLang="en-US" smtClean="0"/>
              <a:t>‹#›</a:t>
            </a:fld>
            <a:endParaRPr lang="zh-TW" altLang="en-US"/>
          </a:p>
        </p:txBody>
      </p:sp>
    </p:spTree>
    <p:extLst>
      <p:ext uri="{BB962C8B-B14F-4D97-AF65-F5344CB8AC3E}">
        <p14:creationId xmlns:p14="http://schemas.microsoft.com/office/powerpoint/2010/main" val="4787321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3" y="3"/>
            <a:ext cx="2949787" cy="498693"/>
          </a:xfrm>
          <a:prstGeom prst="rect">
            <a:avLst/>
          </a:prstGeom>
        </p:spPr>
        <p:txBody>
          <a:bodyPr vert="horz" lIns="91420" tIns="45708" rIns="91420" bIns="45708" rtlCol="0"/>
          <a:lstStyle>
            <a:lvl1pPr algn="l">
              <a:defRPr sz="1200"/>
            </a:lvl1pPr>
          </a:lstStyle>
          <a:p>
            <a:endParaRPr lang="zh-CN" altLang="en-US"/>
          </a:p>
        </p:txBody>
      </p:sp>
      <p:sp>
        <p:nvSpPr>
          <p:cNvPr id="3" name="日期占位符 2"/>
          <p:cNvSpPr>
            <a:spLocks noGrp="1"/>
          </p:cNvSpPr>
          <p:nvPr>
            <p:ph type="dt" idx="1"/>
          </p:nvPr>
        </p:nvSpPr>
        <p:spPr>
          <a:xfrm>
            <a:off x="3855841" y="3"/>
            <a:ext cx="2949787" cy="498693"/>
          </a:xfrm>
          <a:prstGeom prst="rect">
            <a:avLst/>
          </a:prstGeom>
        </p:spPr>
        <p:txBody>
          <a:bodyPr vert="horz" lIns="91420" tIns="45708" rIns="91420" bIns="45708" rtlCol="0"/>
          <a:lstStyle>
            <a:lvl1pPr algn="r">
              <a:defRPr sz="1200"/>
            </a:lvl1pPr>
          </a:lstStyle>
          <a:p>
            <a:fld id="{38D595F2-03B8-496F-8D0E-99FE7C32FFB8}" type="datetimeFigureOut">
              <a:rPr lang="zh-CN" altLang="en-US" smtClean="0"/>
              <a:t>2019/8/28</a:t>
            </a:fld>
            <a:endParaRPr lang="zh-CN" altLang="en-US"/>
          </a:p>
        </p:txBody>
      </p:sp>
      <p:sp>
        <p:nvSpPr>
          <p:cNvPr id="4" name="幻灯片图像占位符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20" tIns="45708" rIns="91420" bIns="45708" rtlCol="0" anchor="ctr"/>
          <a:lstStyle/>
          <a:p>
            <a:endParaRPr lang="zh-CN" altLang="en-US"/>
          </a:p>
        </p:txBody>
      </p:sp>
      <p:sp>
        <p:nvSpPr>
          <p:cNvPr id="5" name="备注占位符 4"/>
          <p:cNvSpPr>
            <a:spLocks noGrp="1"/>
          </p:cNvSpPr>
          <p:nvPr>
            <p:ph type="body" sz="quarter" idx="3"/>
          </p:nvPr>
        </p:nvSpPr>
        <p:spPr>
          <a:xfrm>
            <a:off x="680721" y="4783307"/>
            <a:ext cx="5445760" cy="3913614"/>
          </a:xfrm>
          <a:prstGeom prst="rect">
            <a:avLst/>
          </a:prstGeom>
        </p:spPr>
        <p:txBody>
          <a:bodyPr vert="horz" lIns="91420" tIns="45708" rIns="91420" bIns="45708"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3" y="9440647"/>
            <a:ext cx="2949787" cy="498692"/>
          </a:xfrm>
          <a:prstGeom prst="rect">
            <a:avLst/>
          </a:prstGeom>
        </p:spPr>
        <p:txBody>
          <a:bodyPr vert="horz" lIns="91420" tIns="45708" rIns="91420" bIns="45708"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41" y="9440647"/>
            <a:ext cx="2949787" cy="498692"/>
          </a:xfrm>
          <a:prstGeom prst="rect">
            <a:avLst/>
          </a:prstGeom>
        </p:spPr>
        <p:txBody>
          <a:bodyPr vert="horz" lIns="91420" tIns="45708" rIns="91420" bIns="45708" rtlCol="0" anchor="b"/>
          <a:lstStyle>
            <a:lvl1pPr algn="r">
              <a:defRPr sz="1200"/>
            </a:lvl1pPr>
          </a:lstStyle>
          <a:p>
            <a:fld id="{19FC398F-0A73-438F-A7E9-1E073B2B3EC6}" type="slidenum">
              <a:rPr lang="zh-CN" altLang="en-US" smtClean="0"/>
              <a:t>‹#›</a:t>
            </a:fld>
            <a:endParaRPr lang="zh-CN" altLang="en-US"/>
          </a:p>
        </p:txBody>
      </p:sp>
    </p:spTree>
    <p:extLst>
      <p:ext uri="{BB962C8B-B14F-4D97-AF65-F5344CB8AC3E}">
        <p14:creationId xmlns:p14="http://schemas.microsoft.com/office/powerpoint/2010/main" val="380973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9FC398F-0A73-438F-A7E9-1E073B2B3EC6}" type="slidenum">
              <a:rPr lang="zh-CN" altLang="en-US" smtClean="0"/>
              <a:t>3</a:t>
            </a:fld>
            <a:endParaRPr lang="zh-CN" altLang="en-US"/>
          </a:p>
        </p:txBody>
      </p:sp>
    </p:spTree>
    <p:extLst>
      <p:ext uri="{BB962C8B-B14F-4D97-AF65-F5344CB8AC3E}">
        <p14:creationId xmlns:p14="http://schemas.microsoft.com/office/powerpoint/2010/main" val="324158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9FC398F-0A73-438F-A7E9-1E073B2B3EC6}" type="slidenum">
              <a:rPr lang="zh-CN" altLang="en-US" smtClean="0"/>
              <a:t>15</a:t>
            </a:fld>
            <a:endParaRPr lang="zh-CN" altLang="en-US"/>
          </a:p>
        </p:txBody>
      </p:sp>
    </p:spTree>
    <p:extLst>
      <p:ext uri="{BB962C8B-B14F-4D97-AF65-F5344CB8AC3E}">
        <p14:creationId xmlns:p14="http://schemas.microsoft.com/office/powerpoint/2010/main" val="1458297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1ppt.com/tubiao/"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矩形 1"/>
          <p:cNvSpPr/>
          <p:nvPr userDrawn="1"/>
        </p:nvSpPr>
        <p:spPr>
          <a:xfrm>
            <a:off x="-7938" y="4531519"/>
            <a:ext cx="9188451" cy="611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11" name="矩形 10"/>
          <p:cNvSpPr/>
          <p:nvPr userDrawn="1"/>
        </p:nvSpPr>
        <p:spPr bwMode="auto">
          <a:xfrm>
            <a:off x="2771800" y="6190152"/>
            <a:ext cx="4032448" cy="27003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02394" algn="l"/>
              </a:tabLst>
            </a:pPr>
            <a:r>
              <a:rPr lang="zh-CN" altLang="en-US" sz="1050" dirty="0" smtClean="0">
                <a:latin typeface="华文细黑" pitchFamily="2" charset="-122"/>
                <a:ea typeface="华文细黑" pitchFamily="2" charset="-122"/>
              </a:rPr>
              <a:t>第一</a:t>
            </a:r>
            <a:r>
              <a:rPr lang="en-US" altLang="zh-CN" sz="1050" dirty="0" smtClean="0">
                <a:latin typeface="华文细黑" pitchFamily="2" charset="-122"/>
                <a:ea typeface="华文细黑" pitchFamily="2" charset="-122"/>
              </a:rPr>
              <a:t>PPT</a:t>
            </a:r>
            <a:r>
              <a:rPr lang="zh-CN" altLang="en-US" sz="1050" dirty="0" smtClean="0">
                <a:latin typeface="华文细黑" pitchFamily="2" charset="-122"/>
                <a:ea typeface="华文细黑" pitchFamily="2" charset="-122"/>
              </a:rPr>
              <a:t>模板网</a:t>
            </a:r>
            <a:endParaRPr lang="en-US" altLang="zh-CN" sz="105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02394" algn="l"/>
              </a:tabLst>
            </a:pPr>
            <a:r>
              <a:rPr lang="en-US" altLang="zh-CN" sz="1050" dirty="0" smtClean="0">
                <a:latin typeface="华文细黑" pitchFamily="2" charset="-122"/>
                <a:ea typeface="华文细黑" pitchFamily="2" charset="-122"/>
                <a:hlinkClick r:id="rId2"/>
              </a:rPr>
              <a:t>www.1ppt.com/tubiao/</a:t>
            </a:r>
            <a:r>
              <a:rPr lang="en-US" altLang="zh-CN" sz="1050" dirty="0" smtClean="0">
                <a:latin typeface="华文细黑" pitchFamily="2" charset="-122"/>
                <a:ea typeface="华文细黑" pitchFamily="2" charset="-122"/>
              </a:rPr>
              <a:t>  </a:t>
            </a:r>
            <a:endParaRPr lang="zh-CN" altLang="en-US" sz="1050" dirty="0">
              <a:latin typeface="华文细黑" pitchFamily="2" charset="-122"/>
              <a:ea typeface="华文细黑" pitchFamily="2" charset="-122"/>
            </a:endParaRPr>
          </a:p>
        </p:txBody>
      </p:sp>
    </p:spTree>
    <p:extLst>
      <p:ext uri="{BB962C8B-B14F-4D97-AF65-F5344CB8AC3E}">
        <p14:creationId xmlns:p14="http://schemas.microsoft.com/office/powerpoint/2010/main" val="7171568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56DD26-32A4-2A43-990A-6F7E5E73786E}" type="datetimeFigureOut">
              <a:rPr lang="en-US" smtClean="0"/>
              <a:t>8/28/2019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AF604-6CBA-6F4A-A6F6-26E48A4D0EE4}" type="slidenum">
              <a:rPr lang="en-US" smtClean="0"/>
              <a:t>‹#›</a:t>
            </a:fld>
            <a:endParaRPr lang="en-US"/>
          </a:p>
        </p:txBody>
      </p:sp>
    </p:spTree>
    <p:extLst>
      <p:ext uri="{BB962C8B-B14F-4D97-AF65-F5344CB8AC3E}">
        <p14:creationId xmlns:p14="http://schemas.microsoft.com/office/powerpoint/2010/main" val="39723591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56" y="0"/>
            <a:ext cx="9143244" cy="411510"/>
          </a:xfrm>
          <a:prstGeom prst="rect">
            <a:avLst/>
          </a:prstGeom>
        </p:spPr>
      </p:pic>
      <p:sp>
        <p:nvSpPr>
          <p:cNvPr id="2" name="标题 1"/>
          <p:cNvSpPr>
            <a:spLocks noGrp="1"/>
          </p:cNvSpPr>
          <p:nvPr>
            <p:ph type="title"/>
          </p:nvPr>
        </p:nvSpPr>
        <p:spPr>
          <a:xfrm>
            <a:off x="611560" y="51470"/>
            <a:ext cx="5698976" cy="478413"/>
          </a:xfrm>
        </p:spPr>
        <p:txBody>
          <a:bodyPr>
            <a:normAutofit/>
          </a:bodyPr>
          <a:lstStyle>
            <a:lvl1pPr algn="l">
              <a:defRPr sz="2800">
                <a:solidFill>
                  <a:schemeClr val="bg1"/>
                </a:solidFill>
              </a:defRPr>
            </a:lvl1pPr>
          </a:lstStyle>
          <a:p>
            <a:r>
              <a:rPr lang="zh-CN" altLang="en-US" dirty="0" smtClean="0"/>
              <a:t>单击此处编辑母版标题</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矩形 8"/>
          <p:cNvSpPr/>
          <p:nvPr userDrawn="1"/>
        </p:nvSpPr>
        <p:spPr>
          <a:xfrm>
            <a:off x="7236296"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2.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8.jpg"/><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圖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3323"/>
            <a:ext cx="2309903" cy="2309903"/>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9" y="4142398"/>
            <a:ext cx="9143244" cy="1011852"/>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a:ext>
            </a:extLst>
          </a:blip>
          <a:srcRect l="13801"/>
          <a:stretch/>
        </p:blipFill>
        <p:spPr>
          <a:xfrm>
            <a:off x="15694" y="3147814"/>
            <a:ext cx="1597377" cy="1827140"/>
          </a:xfrm>
          <a:prstGeom prst="rect">
            <a:avLst/>
          </a:prstGeom>
        </p:spPr>
      </p:pic>
      <p:sp>
        <p:nvSpPr>
          <p:cNvPr id="8" name="文本框 7"/>
          <p:cNvSpPr txBox="1"/>
          <p:nvPr/>
        </p:nvSpPr>
        <p:spPr>
          <a:xfrm>
            <a:off x="2721411" y="333028"/>
            <a:ext cx="5167512" cy="1169551"/>
          </a:xfrm>
          <a:prstGeom prst="rect">
            <a:avLst/>
          </a:prstGeom>
          <a:noFill/>
        </p:spPr>
        <p:txBody>
          <a:bodyPr wrap="square" rtlCol="0">
            <a:spAutoFit/>
          </a:bodyPr>
          <a:lstStyle/>
          <a:p>
            <a:r>
              <a:rPr lang="zh-TW" altLang="en-US" sz="3400" b="1" dirty="0" smtClean="0">
                <a:solidFill>
                  <a:srgbClr val="7030A0"/>
                </a:solidFill>
                <a:latin typeface="+mj-ea"/>
                <a:ea typeface="+mj-ea"/>
              </a:rPr>
              <a:t>嘉義縣</a:t>
            </a:r>
            <a:endParaRPr lang="en-US" altLang="zh-TW" sz="3400" b="1" dirty="0" smtClean="0">
              <a:solidFill>
                <a:srgbClr val="7030A0"/>
              </a:solidFill>
              <a:latin typeface="+mj-ea"/>
              <a:ea typeface="+mj-ea"/>
            </a:endParaRPr>
          </a:p>
          <a:p>
            <a:r>
              <a:rPr lang="zh-TW" altLang="en-US" sz="3400" b="1" dirty="0" smtClean="0">
                <a:solidFill>
                  <a:srgbClr val="7030A0"/>
                </a:solidFill>
                <a:latin typeface="+mj-ea"/>
                <a:ea typeface="+mj-ea"/>
              </a:rPr>
              <a:t>          </a:t>
            </a:r>
            <a:r>
              <a:rPr lang="zh-TW" altLang="en-US" sz="3600" b="1" u="sng" dirty="0" smtClean="0">
                <a:solidFill>
                  <a:srgbClr val="7030A0"/>
                </a:solidFill>
                <a:latin typeface="+mj-ea"/>
                <a:ea typeface="+mj-ea"/>
              </a:rPr>
              <a:t>創新教育白皮書</a:t>
            </a:r>
            <a:endParaRPr lang="zh-CN" altLang="en-US" sz="3600" b="1" u="sng" dirty="0">
              <a:solidFill>
                <a:srgbClr val="7030A0"/>
              </a:solidFill>
              <a:latin typeface="+mj-ea"/>
              <a:ea typeface="+mj-ea"/>
            </a:endParaRPr>
          </a:p>
        </p:txBody>
      </p:sp>
      <p:sp>
        <p:nvSpPr>
          <p:cNvPr id="9" name="矩形 8"/>
          <p:cNvSpPr/>
          <p:nvPr/>
        </p:nvSpPr>
        <p:spPr>
          <a:xfrm>
            <a:off x="4348594" y="3482550"/>
            <a:ext cx="4624331" cy="707886"/>
          </a:xfrm>
          <a:prstGeom prst="rect">
            <a:avLst/>
          </a:prstGeom>
        </p:spPr>
        <p:txBody>
          <a:bodyPr wrap="square">
            <a:spAutoFit/>
          </a:bodyPr>
          <a:lstStyle/>
          <a:p>
            <a:r>
              <a:rPr lang="zh-TW" altLang="en-US" sz="2000" dirty="0" smtClean="0">
                <a:solidFill>
                  <a:srgbClr val="002060"/>
                </a:solidFill>
                <a:latin typeface="+mj-ea"/>
                <a:ea typeface="+mj-ea"/>
              </a:rPr>
              <a:t>報告人：教育處</a:t>
            </a:r>
            <a:endParaRPr lang="en-US" altLang="zh-TW" sz="1400" dirty="0" smtClean="0">
              <a:solidFill>
                <a:srgbClr val="002060"/>
              </a:solidFill>
              <a:latin typeface="+mj-ea"/>
              <a:ea typeface="+mj-ea"/>
            </a:endParaRPr>
          </a:p>
          <a:p>
            <a:r>
              <a:rPr lang="zh-TW" altLang="en-US" sz="2000" dirty="0" smtClean="0">
                <a:solidFill>
                  <a:srgbClr val="002060"/>
                </a:solidFill>
                <a:latin typeface="+mj-ea"/>
                <a:ea typeface="+mj-ea"/>
              </a:rPr>
              <a:t>                      葉信一 科長 </a:t>
            </a:r>
            <a:r>
              <a:rPr lang="en-US" altLang="zh-TW" sz="1200" dirty="0" smtClean="0">
                <a:solidFill>
                  <a:srgbClr val="FF0000"/>
                </a:solidFill>
                <a:latin typeface="+mj-ea"/>
                <a:ea typeface="+mj-ea"/>
              </a:rPr>
              <a:t>(</a:t>
            </a:r>
            <a:r>
              <a:rPr lang="zh-TW" altLang="en-US" sz="1200" dirty="0">
                <a:solidFill>
                  <a:srgbClr val="C00000"/>
                </a:solidFill>
                <a:latin typeface="+mj-ea"/>
                <a:ea typeface="+mj-ea"/>
              </a:rPr>
              <a:t>學生事務及特殊教育科</a:t>
            </a:r>
            <a:r>
              <a:rPr lang="en-US" altLang="zh-TW" sz="1200" dirty="0">
                <a:solidFill>
                  <a:srgbClr val="C00000"/>
                </a:solidFill>
                <a:latin typeface="+mj-ea"/>
                <a:ea typeface="+mj-ea"/>
              </a:rPr>
              <a:t>)</a:t>
            </a:r>
            <a:endParaRPr lang="zh-CN" altLang="en-US" sz="1200" dirty="0">
              <a:solidFill>
                <a:srgbClr val="006600"/>
              </a:solidFill>
              <a:latin typeface="+mj-ea"/>
              <a:ea typeface="+mj-ea"/>
            </a:endParaRPr>
          </a:p>
        </p:txBody>
      </p:sp>
      <p:pic>
        <p:nvPicPr>
          <p:cNvPr id="2" name="圖片 1"/>
          <p:cNvPicPr>
            <a:picLocks noChangeAspect="1"/>
          </p:cNvPicPr>
          <p:nvPr/>
        </p:nvPicPr>
        <p:blipFill rotWithShape="1">
          <a:blip r:embed="rId5" cstate="print">
            <a:extLst>
              <a:ext uri="{28A0092B-C50C-407E-A947-70E740481C1C}">
                <a14:useLocalDpi xmlns:a14="http://schemas.microsoft.com/office/drawing/2010/main" val="0"/>
              </a:ext>
            </a:extLst>
          </a:blip>
          <a:srcRect l="7078" t="1000" r="8011" b="3801"/>
          <a:stretch/>
        </p:blipFill>
        <p:spPr>
          <a:xfrm>
            <a:off x="1996776" y="1835754"/>
            <a:ext cx="2160240" cy="1614245"/>
          </a:xfrm>
          <a:prstGeom prst="rect">
            <a:avLst/>
          </a:prstGeom>
        </p:spPr>
      </p:pic>
      <p:pic>
        <p:nvPicPr>
          <p:cNvPr id="10" name="圖片 9"/>
          <p:cNvPicPr>
            <a:picLocks noChangeAspect="1"/>
          </p:cNvPicPr>
          <p:nvPr/>
        </p:nvPicPr>
        <p:blipFill rotWithShape="1">
          <a:blip r:embed="rId6" cstate="print">
            <a:extLst>
              <a:ext uri="{28A0092B-C50C-407E-A947-70E740481C1C}">
                <a14:useLocalDpi xmlns:a14="http://schemas.microsoft.com/office/drawing/2010/main" val="0"/>
              </a:ext>
            </a:extLst>
          </a:blip>
          <a:srcRect l="16433" t="16401" r="4312" b="3801"/>
          <a:stretch/>
        </p:blipFill>
        <p:spPr>
          <a:xfrm>
            <a:off x="6567037" y="1840048"/>
            <a:ext cx="2405888" cy="1613360"/>
          </a:xfrm>
          <a:prstGeom prst="rect">
            <a:avLst/>
          </a:prstGeom>
        </p:spPr>
      </p:pic>
      <p:pic>
        <p:nvPicPr>
          <p:cNvPr id="4" name="圖片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83649" y="1861803"/>
            <a:ext cx="2153298" cy="1614245"/>
          </a:xfrm>
          <a:prstGeom prst="rect">
            <a:avLst/>
          </a:prstGeom>
        </p:spPr>
      </p:pic>
      <p:pic>
        <p:nvPicPr>
          <p:cNvPr id="12" name="圖片 1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88923" y="-8904"/>
            <a:ext cx="1255077" cy="812515"/>
          </a:xfrm>
          <a:prstGeom prst="rect">
            <a:avLst/>
          </a:prstGeom>
        </p:spPr>
      </p:pic>
      <p:sp>
        <p:nvSpPr>
          <p:cNvPr id="5" name="文字方塊 4"/>
          <p:cNvSpPr txBox="1"/>
          <p:nvPr/>
        </p:nvSpPr>
        <p:spPr>
          <a:xfrm>
            <a:off x="8074936" y="4649861"/>
            <a:ext cx="1084002" cy="276999"/>
          </a:xfrm>
          <a:prstGeom prst="rect">
            <a:avLst/>
          </a:prstGeom>
          <a:noFill/>
        </p:spPr>
        <p:txBody>
          <a:bodyPr wrap="square" rtlCol="0">
            <a:spAutoFit/>
          </a:bodyPr>
          <a:lstStyle/>
          <a:p>
            <a:r>
              <a:rPr lang="en-US" altLang="zh-TW" sz="1200" dirty="0" smtClean="0">
                <a:solidFill>
                  <a:schemeClr val="bg1"/>
                </a:solidFill>
                <a:latin typeface="+mj-ea"/>
                <a:ea typeface="+mj-ea"/>
              </a:rPr>
              <a:t>108.08.25</a:t>
            </a:r>
            <a:r>
              <a:rPr lang="zh-TW" altLang="en-US" sz="1200" dirty="0" smtClean="0">
                <a:solidFill>
                  <a:schemeClr val="bg1"/>
                </a:solidFill>
                <a:latin typeface="+mj-ea"/>
                <a:ea typeface="+mj-ea"/>
              </a:rPr>
              <a:t>版</a:t>
            </a:r>
            <a:endParaRPr lang="zh-TW" altLang="en-US" sz="1200" dirty="0">
              <a:solidFill>
                <a:schemeClr val="bg1"/>
              </a:solidFill>
              <a:latin typeface="+mj-ea"/>
              <a:ea typeface="+mj-ea"/>
            </a:endParaRPr>
          </a:p>
        </p:txBody>
      </p:sp>
    </p:spTree>
    <p:extLst>
      <p:ext uri="{BB962C8B-B14F-4D97-AF65-F5344CB8AC3E}">
        <p14:creationId xmlns:p14="http://schemas.microsoft.com/office/powerpoint/2010/main" val="360214125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652278692"/>
              </p:ext>
            </p:extLst>
          </p:nvPr>
        </p:nvGraphicFramePr>
        <p:xfrm>
          <a:off x="107504" y="915567"/>
          <a:ext cx="8712968" cy="4104456"/>
        </p:xfrm>
        <a:graphic>
          <a:graphicData uri="http://schemas.openxmlformats.org/drawingml/2006/table">
            <a:tbl>
              <a:tblPr firstRow="1" firstCol="1" bandRow="1">
                <a:tableStyleId>{5C22544A-7EE6-4342-B048-85BDC9FD1C3A}</a:tableStyleId>
              </a:tblPr>
              <a:tblGrid>
                <a:gridCol w="1080120"/>
                <a:gridCol w="1135042"/>
                <a:gridCol w="1972844"/>
                <a:gridCol w="2123660"/>
                <a:gridCol w="2401302"/>
              </a:tblGrid>
              <a:tr h="415927">
                <a:tc rowSpan="2">
                  <a:txBody>
                    <a:bodyPr/>
                    <a:lstStyle/>
                    <a:p>
                      <a:pPr>
                        <a:spcAft>
                          <a:spcPts val="0"/>
                        </a:spcAft>
                      </a:pPr>
                      <a:r>
                        <a:rPr lang="zh-TW" sz="1800" kern="100" dirty="0">
                          <a:effectLst/>
                          <a:latin typeface="+mj-ea"/>
                          <a:ea typeface="+mj-ea"/>
                        </a:rPr>
                        <a:t>教育願景</a:t>
                      </a:r>
                      <a:endParaRPr lang="zh-TW" sz="18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800" kern="100" dirty="0" smtClean="0">
                          <a:effectLst/>
                          <a:latin typeface="+mj-ea"/>
                          <a:ea typeface="+mj-ea"/>
                        </a:rPr>
                        <a:t>行動</a:t>
                      </a:r>
                      <a:r>
                        <a:rPr lang="zh-TW" sz="1800" kern="100" dirty="0" smtClean="0">
                          <a:effectLst/>
                          <a:latin typeface="+mj-ea"/>
                          <a:ea typeface="+mj-ea"/>
                        </a:rPr>
                        <a:t>目標</a:t>
                      </a:r>
                      <a:endParaRPr lang="zh-TW" sz="18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800" kern="100" dirty="0">
                          <a:effectLst/>
                          <a:latin typeface="+mj-ea"/>
                          <a:ea typeface="+mj-ea"/>
                        </a:rPr>
                        <a:t>行動綱領</a:t>
                      </a:r>
                      <a:endParaRPr lang="zh-TW" sz="18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393680">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100" dirty="0">
                          <a:solidFill>
                            <a:schemeClr val="accent6">
                              <a:lumMod val="50000"/>
                            </a:schemeClr>
                          </a:solidFill>
                          <a:effectLst/>
                          <a:latin typeface="+mj-ea"/>
                          <a:ea typeface="+mj-ea"/>
                        </a:rPr>
                        <a:t>投資學習環境</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強化教師教學</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優化學生學習</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294849">
                <a:tc>
                  <a:txBody>
                    <a:bodyPr/>
                    <a:lstStyle/>
                    <a:p>
                      <a:pPr algn="ctr">
                        <a:spcAft>
                          <a:spcPts val="0"/>
                        </a:spcAft>
                      </a:pPr>
                      <a:r>
                        <a:rPr lang="zh-TW" sz="1800" kern="100" dirty="0">
                          <a:effectLst/>
                          <a:latin typeface="+mj-ea"/>
                          <a:ea typeface="+mj-ea"/>
                        </a:rPr>
                        <a:t>點</a:t>
                      </a:r>
                      <a:r>
                        <a:rPr lang="zh-TW" sz="1800" kern="100" dirty="0" smtClean="0">
                          <a:effectLst/>
                          <a:latin typeface="+mj-ea"/>
                          <a:ea typeface="+mj-ea"/>
                        </a:rPr>
                        <a:t>亮</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嘉義</a:t>
                      </a:r>
                      <a:r>
                        <a:rPr lang="zh-TW" altLang="en-US" sz="1800" kern="100" dirty="0" smtClean="0">
                          <a:effectLst/>
                          <a:latin typeface="+mj-ea"/>
                          <a:ea typeface="+mj-ea"/>
                        </a:rPr>
                        <a:t>囝</a:t>
                      </a:r>
                      <a:r>
                        <a:rPr lang="zh-TW" sz="1800" kern="100" dirty="0" smtClean="0">
                          <a:effectLst/>
                          <a:latin typeface="+mj-ea"/>
                          <a:ea typeface="+mj-ea"/>
                        </a:rPr>
                        <a:t>仔</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的</a:t>
                      </a:r>
                      <a:r>
                        <a:rPr lang="zh-TW" sz="1800" kern="100" dirty="0">
                          <a:effectLst/>
                          <a:latin typeface="+mj-ea"/>
                          <a:ea typeface="+mj-ea"/>
                        </a:rPr>
                        <a:t>未來</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重健康</a:t>
                      </a:r>
                      <a:endParaRPr lang="en-US" altLang="zh-TW" sz="1800" kern="100" dirty="0" smtClean="0">
                        <a:effectLst/>
                        <a:latin typeface="+mj-ea"/>
                        <a:ea typeface="+mj-ea"/>
                        <a:cs typeface="Times New Roman" panose="02020603050405020304" pitchFamily="18" charset="0"/>
                      </a:endParaRPr>
                    </a:p>
                    <a:p>
                      <a:pPr algn="ctr">
                        <a:spcAft>
                          <a:spcPts val="0"/>
                        </a:spcAft>
                      </a:pPr>
                      <a:r>
                        <a:rPr lang="en-US" altLang="zh-TW" sz="1800" kern="100" dirty="0" smtClean="0">
                          <a:effectLst/>
                          <a:latin typeface="+mj-ea"/>
                          <a:ea typeface="+mj-ea"/>
                          <a:cs typeface="Times New Roman" panose="02020603050405020304" pitchFamily="18" charset="0"/>
                        </a:rPr>
                        <a:t>(</a:t>
                      </a:r>
                      <a:r>
                        <a:rPr lang="zh-TW" altLang="en-US" sz="1800" kern="100" dirty="0" smtClean="0">
                          <a:effectLst/>
                          <a:latin typeface="+mj-ea"/>
                          <a:ea typeface="+mj-ea"/>
                          <a:cs typeface="Times New Roman" panose="02020603050405020304" pitchFamily="18" charset="0"/>
                        </a:rPr>
                        <a:t>強健體育</a:t>
                      </a:r>
                      <a:r>
                        <a:rPr lang="en-US" altLang="zh-TW" sz="1800" kern="100" dirty="0" smtClean="0">
                          <a:effectLst/>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1.</a:t>
                      </a:r>
                      <a:r>
                        <a:rPr lang="zh-TW" altLang="en-US" sz="1800" kern="100" dirty="0" smtClean="0">
                          <a:effectLst/>
                          <a:latin typeface="+mj-ea"/>
                          <a:ea typeface="+mj-ea"/>
                          <a:cs typeface="Times New Roman" panose="02020603050405020304" pitchFamily="18" charset="0"/>
                        </a:rPr>
                        <a:t>合作興建太陽能風雨球場。</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推動各校設立多元運動社團</a:t>
                      </a:r>
                      <a:r>
                        <a:rPr lang="zh-TW" altLang="en-US" sz="1800" kern="100" dirty="0" smtClean="0">
                          <a:solidFill>
                            <a:schemeClr val="dk1"/>
                          </a:solidFill>
                          <a:effectLst/>
                          <a:latin typeface="+mj-ea"/>
                          <a:ea typeface="+mj-ea"/>
                          <a:cs typeface="Times New Roman" panose="02020603050405020304" pitchFamily="18" charset="0"/>
                        </a:rPr>
                        <a:t>。</a:t>
                      </a:r>
                      <a:r>
                        <a:rPr lang="zh-TW" altLang="en-US" sz="1800" kern="100" dirty="0" smtClean="0">
                          <a:effectLst/>
                          <a:latin typeface="+mj-ea"/>
                          <a:ea typeface="+mj-ea"/>
                          <a:cs typeface="Times New Roman" panose="02020603050405020304" pitchFamily="18" charset="0"/>
                        </a:rPr>
                        <a:t>    </a:t>
                      </a:r>
                      <a:r>
                        <a:rPr lang="en-US" altLang="zh-TW" sz="1800" kern="100" dirty="0" smtClean="0">
                          <a:effectLst/>
                          <a:latin typeface="+mj-ea"/>
                          <a:ea typeface="+mj-ea"/>
                          <a:cs typeface="Times New Roman" panose="02020603050405020304" pitchFamily="18" charset="0"/>
                        </a:rPr>
                        <a:t>(</a:t>
                      </a:r>
                      <a:r>
                        <a:rPr lang="zh-TW" altLang="en-US" sz="1800" kern="100" dirty="0" smtClean="0">
                          <a:effectLst/>
                          <a:latin typeface="+mj-ea"/>
                          <a:ea typeface="+mj-ea"/>
                          <a:cs typeface="Times New Roman" panose="02020603050405020304" pitchFamily="18" charset="0"/>
                        </a:rPr>
                        <a:t>一校一社團</a:t>
                      </a:r>
                      <a:r>
                        <a:rPr lang="en-US" altLang="zh-TW" sz="1800" kern="100" dirty="0" smtClean="0">
                          <a:effectLst/>
                          <a:latin typeface="+mj-ea"/>
                          <a:ea typeface="+mj-ea"/>
                          <a:cs typeface="Times New Roman" panose="02020603050405020304" pitchFamily="18" charset="0"/>
                        </a:rPr>
                        <a:t>)</a:t>
                      </a:r>
                      <a:r>
                        <a:rPr lang="zh-TW" altLang="en-US" sz="1800" kern="100" dirty="0" smtClean="0">
                          <a:effectLst/>
                          <a:latin typeface="+mj-ea"/>
                          <a:ea typeface="+mj-ea"/>
                          <a:cs typeface="Times New Roman" panose="02020603050405020304" pitchFamily="18" charset="0"/>
                        </a:rPr>
                        <a:t> </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72000" marB="0"/>
                </a:tc>
                <a:tc>
                  <a:txBody>
                    <a:bodyPr/>
                    <a:lstStyle/>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1.</a:t>
                      </a:r>
                      <a:r>
                        <a:rPr lang="zh-TW" altLang="en-US" sz="1800" kern="100" dirty="0" smtClean="0">
                          <a:effectLst/>
                          <a:latin typeface="+mj-ea"/>
                          <a:ea typeface="+mj-ea"/>
                          <a:cs typeface="Times New Roman" panose="02020603050405020304" pitchFamily="18" charset="0"/>
                        </a:rPr>
                        <a:t>辦理教師體育教學模組研習。</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辦理教師各項競賽的研習活動。</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800" kern="100" dirty="0" smtClean="0">
                        <a:effectLst/>
                        <a:latin typeface="+mj-ea"/>
                        <a:ea typeface="+mj-ea"/>
                        <a:cs typeface="Times New Roman" panose="02020603050405020304" pitchFamily="18" charset="0"/>
                      </a:endParaRPr>
                    </a:p>
                  </a:txBody>
                  <a:tcPr marL="68580" marR="68580" marT="72000" marB="0"/>
                </a:tc>
                <a:tc>
                  <a:txBody>
                    <a:bodyPr/>
                    <a:lstStyle/>
                    <a:p>
                      <a:pPr marL="176213" indent="-176213">
                        <a:spcBef>
                          <a:spcPts val="600"/>
                        </a:spcBef>
                        <a:spcAft>
                          <a:spcPts val="0"/>
                        </a:spcAft>
                      </a:pPr>
                      <a:r>
                        <a:rPr lang="en-US" altLang="zh-TW" sz="1800" kern="100" dirty="0" smtClean="0">
                          <a:solidFill>
                            <a:schemeClr val="dk1"/>
                          </a:solidFill>
                          <a:effectLst/>
                          <a:latin typeface="+mj-ea"/>
                          <a:ea typeface="+mj-ea"/>
                          <a:cs typeface="Times New Roman" panose="02020603050405020304" pitchFamily="18" charset="0"/>
                        </a:rPr>
                        <a:t>1.</a:t>
                      </a:r>
                      <a:r>
                        <a:rPr lang="zh-TW" altLang="en-US" sz="1800" kern="100" dirty="0" smtClean="0">
                          <a:solidFill>
                            <a:schemeClr val="dk1"/>
                          </a:solidFill>
                          <a:effectLst/>
                          <a:latin typeface="+mj-ea"/>
                          <a:ea typeface="+mj-ea"/>
                          <a:cs typeface="Times New Roman" panose="02020603050405020304" pitchFamily="18" charset="0"/>
                        </a:rPr>
                        <a:t>推動學生擁有一項運動技能。</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p>
                    <a:p>
                      <a:pPr marL="176213" indent="-176213">
                        <a:spcBef>
                          <a:spcPts val="600"/>
                        </a:spcBef>
                        <a:spcAft>
                          <a:spcPts val="0"/>
                        </a:spcAft>
                      </a:pPr>
                      <a:r>
                        <a:rPr kumimoji="0" lang="en-US" altLang="zh-TW" sz="18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2.</a:t>
                      </a:r>
                      <a:r>
                        <a:rPr kumimoji="0" lang="zh-TW" altLang="en-US" sz="18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推動辦理全縣亮點運動競賽。</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0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3.</a:t>
                      </a:r>
                      <a:r>
                        <a:rPr lang="zh-TW" altLang="en-US" sz="1800" kern="100" dirty="0" smtClean="0">
                          <a:effectLst/>
                          <a:latin typeface="+mj-ea"/>
                          <a:ea typeface="+mj-ea"/>
                          <a:cs typeface="Times New Roman" panose="02020603050405020304" pitchFamily="18" charset="0"/>
                        </a:rPr>
                        <a:t>辦理學生體適能檢測。</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solidFill>
                            <a:schemeClr val="dk1"/>
                          </a:solidFill>
                          <a:effectLst/>
                          <a:latin typeface="+mj-ea"/>
                          <a:ea typeface="+mj-ea"/>
                          <a:cs typeface="Times New Roman" panose="02020603050405020304" pitchFamily="18" charset="0"/>
                        </a:rPr>
                        <a:t>4.</a:t>
                      </a:r>
                      <a:r>
                        <a:rPr lang="zh-TW" altLang="en-US" sz="1800" kern="100" dirty="0" smtClean="0">
                          <a:solidFill>
                            <a:schemeClr val="dk1"/>
                          </a:solidFill>
                          <a:effectLst/>
                          <a:latin typeface="+mj-ea"/>
                          <a:ea typeface="+mj-ea"/>
                          <a:cs typeface="Times New Roman" panose="02020603050405020304" pitchFamily="18" charset="0"/>
                        </a:rPr>
                        <a:t>培養學生每日運動習慣。</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文字方塊 7"/>
          <p:cNvSpPr txBox="1"/>
          <p:nvPr/>
        </p:nvSpPr>
        <p:spPr>
          <a:xfrm>
            <a:off x="7908215" y="4632722"/>
            <a:ext cx="1224136" cy="338554"/>
          </a:xfrm>
          <a:prstGeom prst="rect">
            <a:avLst/>
          </a:prstGeom>
          <a:noFill/>
        </p:spPr>
        <p:txBody>
          <a:bodyPr wrap="square" rtlCol="0">
            <a:spAutoFit/>
          </a:bodyPr>
          <a:lstStyle/>
          <a:p>
            <a:pPr algn="r"/>
            <a:r>
              <a:rPr lang="en-US" altLang="zh-TW" sz="1600" dirty="0" smtClean="0">
                <a:solidFill>
                  <a:srgbClr val="FF0000"/>
                </a:solidFill>
              </a:rPr>
              <a:t>9</a:t>
            </a:r>
            <a:endParaRPr lang="zh-TW" altLang="en-US" sz="1600" dirty="0">
              <a:solidFill>
                <a:srgbClr val="FF0000"/>
              </a:solidFill>
            </a:endParaRPr>
          </a:p>
        </p:txBody>
      </p:sp>
      <p:sp>
        <p:nvSpPr>
          <p:cNvPr id="9"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2</a:t>
            </a:r>
            <a:r>
              <a:rPr lang="en-US" altLang="zh-TW" sz="1600" dirty="0" smtClean="0"/>
              <a:t>(</a:t>
            </a:r>
            <a:r>
              <a:rPr lang="zh-TW" altLang="en-US" sz="1600" dirty="0" smtClean="0"/>
              <a:t>重健康</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Tree>
    <p:extLst>
      <p:ext uri="{BB962C8B-B14F-4D97-AF65-F5344CB8AC3E}">
        <p14:creationId xmlns:p14="http://schemas.microsoft.com/office/powerpoint/2010/main" val="903933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527175692"/>
              </p:ext>
            </p:extLst>
          </p:nvPr>
        </p:nvGraphicFramePr>
        <p:xfrm>
          <a:off x="107504" y="775439"/>
          <a:ext cx="9024847" cy="4234734"/>
        </p:xfrm>
        <a:graphic>
          <a:graphicData uri="http://schemas.openxmlformats.org/drawingml/2006/table">
            <a:tbl>
              <a:tblPr firstRow="1" firstCol="1" bandRow="1">
                <a:tableStyleId>{5C22544A-7EE6-4342-B048-85BDC9FD1C3A}</a:tableStyleId>
              </a:tblPr>
              <a:tblGrid>
                <a:gridCol w="1022561"/>
                <a:gridCol w="1137679"/>
                <a:gridCol w="2592288"/>
                <a:gridCol w="1944216"/>
                <a:gridCol w="2328103"/>
              </a:tblGrid>
              <a:tr h="379765">
                <a:tc rowSpan="2">
                  <a:txBody>
                    <a:bodyPr/>
                    <a:lstStyle/>
                    <a:p>
                      <a:pPr>
                        <a:spcAft>
                          <a:spcPts val="0"/>
                        </a:spcAft>
                      </a:pPr>
                      <a:r>
                        <a:rPr lang="zh-TW" sz="1600" kern="100" dirty="0">
                          <a:effectLst/>
                          <a:latin typeface="+mj-ea"/>
                          <a:ea typeface="+mj-ea"/>
                        </a:rPr>
                        <a:t>教育願景</a:t>
                      </a:r>
                      <a:endParaRPr lang="zh-TW" sz="16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600" kern="100" dirty="0" smtClean="0">
                          <a:effectLst/>
                          <a:latin typeface="+mj-ea"/>
                          <a:ea typeface="+mj-ea"/>
                        </a:rPr>
                        <a:t>行動</a:t>
                      </a:r>
                      <a:r>
                        <a:rPr lang="zh-TW" sz="1600" kern="100" dirty="0" smtClean="0">
                          <a:effectLst/>
                          <a:latin typeface="+mj-ea"/>
                          <a:ea typeface="+mj-ea"/>
                        </a:rPr>
                        <a:t>目標</a:t>
                      </a:r>
                      <a:endParaRPr lang="zh-TW" sz="16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600" kern="100" dirty="0">
                          <a:effectLst/>
                          <a:latin typeface="+mj-ea"/>
                          <a:ea typeface="+mj-ea"/>
                        </a:rPr>
                        <a:t>行動綱領</a:t>
                      </a:r>
                      <a:endParaRPr lang="zh-TW" sz="16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323489">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600" kern="100" dirty="0">
                          <a:solidFill>
                            <a:schemeClr val="accent6">
                              <a:lumMod val="50000"/>
                            </a:schemeClr>
                          </a:solidFill>
                          <a:effectLst/>
                          <a:latin typeface="+mj-ea"/>
                          <a:ea typeface="+mj-ea"/>
                        </a:rPr>
                        <a:t>投資學習環境</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600" kern="100" dirty="0">
                          <a:solidFill>
                            <a:schemeClr val="accent6">
                              <a:lumMod val="50000"/>
                            </a:schemeClr>
                          </a:solidFill>
                          <a:effectLst/>
                          <a:latin typeface="+mj-ea"/>
                          <a:ea typeface="+mj-ea"/>
                        </a:rPr>
                        <a:t>強化教師教學</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600" kern="100" dirty="0">
                          <a:solidFill>
                            <a:schemeClr val="accent6">
                              <a:lumMod val="50000"/>
                            </a:schemeClr>
                          </a:solidFill>
                          <a:effectLst/>
                          <a:latin typeface="+mj-ea"/>
                          <a:ea typeface="+mj-ea"/>
                        </a:rPr>
                        <a:t>優化學生學習</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492583">
                <a:tc>
                  <a:txBody>
                    <a:bodyPr/>
                    <a:lstStyle/>
                    <a:p>
                      <a:pPr algn="ctr">
                        <a:spcAft>
                          <a:spcPts val="0"/>
                        </a:spcAft>
                      </a:pPr>
                      <a:r>
                        <a:rPr lang="zh-TW" sz="1600" kern="100" dirty="0">
                          <a:effectLst/>
                          <a:latin typeface="+mj-ea"/>
                          <a:ea typeface="+mj-ea"/>
                        </a:rPr>
                        <a:t>點</a:t>
                      </a:r>
                      <a:r>
                        <a:rPr lang="zh-TW" sz="1600" kern="100" dirty="0" smtClean="0">
                          <a:effectLst/>
                          <a:latin typeface="+mj-ea"/>
                          <a:ea typeface="+mj-ea"/>
                        </a:rPr>
                        <a:t>亮</a:t>
                      </a:r>
                      <a:endParaRPr lang="en-US" altLang="zh-TW" sz="1600" kern="100" dirty="0" smtClean="0">
                        <a:effectLst/>
                        <a:latin typeface="+mj-ea"/>
                        <a:ea typeface="+mj-ea"/>
                      </a:endParaRPr>
                    </a:p>
                    <a:p>
                      <a:pPr algn="ctr">
                        <a:spcAft>
                          <a:spcPts val="0"/>
                        </a:spcAft>
                      </a:pPr>
                      <a:r>
                        <a:rPr lang="zh-TW" sz="1600" kern="100" dirty="0" smtClean="0">
                          <a:effectLst/>
                          <a:latin typeface="+mj-ea"/>
                          <a:ea typeface="+mj-ea"/>
                        </a:rPr>
                        <a:t>嘉義</a:t>
                      </a:r>
                      <a:r>
                        <a:rPr lang="zh-TW" altLang="en-US" sz="1600" kern="100" dirty="0" smtClean="0">
                          <a:effectLst/>
                          <a:latin typeface="+mj-ea"/>
                          <a:ea typeface="+mj-ea"/>
                        </a:rPr>
                        <a:t>囝</a:t>
                      </a:r>
                      <a:r>
                        <a:rPr lang="zh-TW" sz="1600" kern="100" dirty="0" smtClean="0">
                          <a:effectLst/>
                          <a:latin typeface="+mj-ea"/>
                          <a:ea typeface="+mj-ea"/>
                        </a:rPr>
                        <a:t>仔</a:t>
                      </a:r>
                      <a:endParaRPr lang="en-US" altLang="zh-TW" sz="1600" kern="100" dirty="0" smtClean="0">
                        <a:effectLst/>
                        <a:latin typeface="+mj-ea"/>
                        <a:ea typeface="+mj-ea"/>
                      </a:endParaRPr>
                    </a:p>
                    <a:p>
                      <a:pPr algn="ctr">
                        <a:spcAft>
                          <a:spcPts val="0"/>
                        </a:spcAft>
                      </a:pPr>
                      <a:r>
                        <a:rPr lang="zh-TW" sz="1600" kern="100" dirty="0" smtClean="0">
                          <a:effectLst/>
                          <a:latin typeface="+mj-ea"/>
                          <a:ea typeface="+mj-ea"/>
                        </a:rPr>
                        <a:t>的</a:t>
                      </a:r>
                      <a:r>
                        <a:rPr lang="zh-TW" sz="1600" kern="100" dirty="0">
                          <a:effectLst/>
                          <a:latin typeface="+mj-ea"/>
                          <a:ea typeface="+mj-ea"/>
                        </a:rPr>
                        <a:t>未來</a:t>
                      </a:r>
                      <a:endParaRPr lang="zh-TW" sz="16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600" kern="100" dirty="0" smtClean="0">
                          <a:effectLst/>
                          <a:latin typeface="+mj-ea"/>
                          <a:ea typeface="+mj-ea"/>
                        </a:rPr>
                        <a:t>3.</a:t>
                      </a:r>
                      <a:r>
                        <a:rPr lang="zh-TW" altLang="en-US" sz="1600" kern="100" dirty="0" smtClean="0">
                          <a:effectLst/>
                          <a:latin typeface="+mj-ea"/>
                          <a:ea typeface="+mj-ea"/>
                        </a:rPr>
                        <a:t>愛鄉土</a:t>
                      </a:r>
                      <a:endParaRPr lang="en-US" altLang="zh-TW" sz="1600" kern="100" dirty="0" smtClean="0">
                        <a:effectLst/>
                        <a:latin typeface="+mj-ea"/>
                        <a:ea typeface="+mj-ea"/>
                      </a:endParaRPr>
                    </a:p>
                    <a:p>
                      <a:pPr algn="ctr">
                        <a:spcAft>
                          <a:spcPts val="0"/>
                        </a:spcAft>
                      </a:pPr>
                      <a:r>
                        <a:rPr lang="en-US" altLang="zh-TW" sz="1600" kern="100" dirty="0" smtClean="0">
                          <a:effectLst/>
                          <a:latin typeface="+mj-ea"/>
                          <a:ea typeface="+mj-ea"/>
                        </a:rPr>
                        <a:t>-</a:t>
                      </a:r>
                      <a:r>
                        <a:rPr lang="zh-TW" altLang="en-US" sz="1600" kern="100" dirty="0" smtClean="0">
                          <a:effectLst/>
                          <a:latin typeface="+mj-ea"/>
                          <a:ea typeface="+mj-ea"/>
                        </a:rPr>
                        <a:t>關懷</a:t>
                      </a:r>
                      <a:endParaRPr lang="en-US" altLang="zh-TW" sz="1600" kern="100" dirty="0" smtClean="0">
                        <a:effectLst/>
                        <a:latin typeface="+mj-ea"/>
                        <a:ea typeface="+mj-ea"/>
                      </a:endParaRPr>
                    </a:p>
                    <a:p>
                      <a:pPr algn="ctr">
                        <a:spcAft>
                          <a:spcPts val="0"/>
                        </a:spcAft>
                      </a:pPr>
                      <a:r>
                        <a:rPr lang="zh-TW" altLang="en-US" sz="1600" kern="100" dirty="0" smtClean="0">
                          <a:effectLst/>
                          <a:latin typeface="+mj-ea"/>
                          <a:ea typeface="+mj-ea"/>
                        </a:rPr>
                        <a:t>家鄉情</a:t>
                      </a:r>
                      <a:endParaRPr lang="en-US" altLang="zh-TW" sz="1600" kern="100" dirty="0" smtClean="0">
                        <a:effectLst/>
                        <a:latin typeface="+mj-ea"/>
                        <a:ea typeface="+mj-ea"/>
                      </a:endParaRPr>
                    </a:p>
                    <a:p>
                      <a:pPr algn="ctr">
                        <a:spcAft>
                          <a:spcPts val="0"/>
                        </a:spcAft>
                      </a:pPr>
                      <a:r>
                        <a:rPr lang="en-US" altLang="zh-TW" sz="1600" kern="100" dirty="0" smtClean="0">
                          <a:effectLst/>
                          <a:latin typeface="+mj-ea"/>
                          <a:ea typeface="+mj-ea"/>
                        </a:rPr>
                        <a:t>-</a:t>
                      </a:r>
                      <a:r>
                        <a:rPr lang="zh-TW" altLang="en-US" sz="1600" kern="100" dirty="0" smtClean="0">
                          <a:effectLst/>
                          <a:latin typeface="+mj-ea"/>
                          <a:ea typeface="+mj-ea"/>
                        </a:rPr>
                        <a:t>食農</a:t>
                      </a:r>
                    </a:p>
                    <a:p>
                      <a:pPr algn="ctr">
                        <a:spcAft>
                          <a:spcPts val="0"/>
                        </a:spcAft>
                      </a:pPr>
                      <a:r>
                        <a:rPr lang="zh-TW" altLang="en-US" sz="1600" kern="100" dirty="0" smtClean="0">
                          <a:effectLst/>
                          <a:latin typeface="+mj-ea"/>
                          <a:ea typeface="+mj-ea"/>
                        </a:rPr>
                        <a:t>感恩心</a:t>
                      </a:r>
                      <a:endParaRPr lang="en-US" altLang="zh-TW" sz="1600" kern="100" dirty="0" smtClean="0">
                        <a:effectLst/>
                        <a:latin typeface="+mj-ea"/>
                        <a:ea typeface="+mj-ea"/>
                      </a:endParaRPr>
                    </a:p>
                    <a:p>
                      <a:pPr algn="ctr">
                        <a:spcAft>
                          <a:spcPts val="0"/>
                        </a:spcAft>
                      </a:pPr>
                      <a:r>
                        <a:rPr lang="en-US" sz="1600" kern="100" dirty="0" smtClean="0">
                          <a:effectLst/>
                          <a:latin typeface="+mj-ea"/>
                          <a:ea typeface="+mj-ea"/>
                        </a:rPr>
                        <a:t>(</a:t>
                      </a:r>
                      <a:r>
                        <a:rPr lang="zh-TW" altLang="en-US" sz="1600" kern="100" dirty="0" smtClean="0">
                          <a:effectLst/>
                          <a:latin typeface="+mj-ea"/>
                          <a:ea typeface="+mj-ea"/>
                        </a:rPr>
                        <a:t>在地融合</a:t>
                      </a:r>
                      <a:r>
                        <a:rPr lang="en-US" sz="1600" kern="100" dirty="0" smtClean="0">
                          <a:effectLst/>
                          <a:latin typeface="+mj-ea"/>
                          <a:ea typeface="+mj-ea"/>
                        </a:rPr>
                        <a:t>)</a:t>
                      </a:r>
                      <a:endParaRPr lang="zh-TW" sz="1600" kern="100" dirty="0">
                        <a:effectLst/>
                        <a:latin typeface="+mj-ea"/>
                        <a:ea typeface="+mj-ea"/>
                        <a:cs typeface="Times New Roman" panose="02020603050405020304" pitchFamily="18" charset="0"/>
                      </a:endParaRPr>
                    </a:p>
                  </a:txBody>
                  <a:tcPr marL="68580" marR="68580" marT="0" marB="0" anchor="ctr"/>
                </a:tc>
                <a:tc>
                  <a:txBody>
                    <a:bodyPr/>
                    <a:lstStyle/>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1.</a:t>
                      </a:r>
                      <a:r>
                        <a:rPr lang="zh-TW" altLang="en-US" sz="1600" kern="100" dirty="0" smtClean="0">
                          <a:effectLst/>
                          <a:latin typeface="+mj-ea"/>
                          <a:ea typeface="+mj-ea"/>
                          <a:cs typeface="Times New Roman" panose="02020603050405020304" pitchFamily="18" charset="0"/>
                        </a:rPr>
                        <a:t>推動青年希望工程計畫。</a:t>
                      </a:r>
                      <a:r>
                        <a:rPr lang="en-US" altLang="zh-TW" sz="1000" kern="100" dirty="0" smtClean="0">
                          <a:effectLst/>
                          <a:latin typeface="+mj-ea"/>
                          <a:ea typeface="+mj-ea"/>
                          <a:cs typeface="Times New Roman" panose="02020603050405020304" pitchFamily="18" charset="0"/>
                        </a:rPr>
                        <a:t>(</a:t>
                      </a:r>
                      <a:r>
                        <a:rPr lang="zh-TW" altLang="en-US" sz="1000" kern="100" dirty="0" smtClean="0">
                          <a:effectLst/>
                          <a:latin typeface="+mj-ea"/>
                          <a:ea typeface="+mj-ea"/>
                          <a:cs typeface="Times New Roman" panose="02020603050405020304" pitchFamily="18" charset="0"/>
                        </a:rPr>
                        <a:t>少</a:t>
                      </a:r>
                      <a:r>
                        <a:rPr lang="en-US" altLang="zh-TW" sz="1000" kern="100" dirty="0" smtClean="0">
                          <a:effectLst/>
                          <a:latin typeface="+mj-ea"/>
                          <a:ea typeface="+mj-ea"/>
                          <a:cs typeface="Times New Roman" panose="02020603050405020304" pitchFamily="18" charset="0"/>
                        </a:rPr>
                        <a:t>)(</a:t>
                      </a:r>
                      <a:r>
                        <a:rPr lang="zh-TW" altLang="en-US" sz="1000" kern="100" dirty="0" smtClean="0">
                          <a:effectLst/>
                          <a:latin typeface="+mj-ea"/>
                          <a:ea typeface="+mj-ea"/>
                          <a:cs typeface="Times New Roman" panose="02020603050405020304" pitchFamily="18" charset="0"/>
                        </a:rPr>
                        <a:t>新</a:t>
                      </a:r>
                      <a:r>
                        <a:rPr lang="en-US" altLang="zh-TW" sz="1000" kern="100" dirty="0" smtClean="0">
                          <a:effectLst/>
                          <a:latin typeface="+mj-ea"/>
                          <a:ea typeface="+mj-ea"/>
                          <a:cs typeface="Times New Roman" panose="02020603050405020304" pitchFamily="18" charset="0"/>
                        </a:rPr>
                        <a:t>)</a:t>
                      </a:r>
                      <a:endParaRPr lang="zh-TW" altLang="en-US" sz="10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2.</a:t>
                      </a:r>
                      <a:r>
                        <a:rPr lang="zh-TW" altLang="en-US" sz="1600" kern="100" dirty="0" smtClean="0">
                          <a:effectLst/>
                          <a:latin typeface="+mj-ea"/>
                          <a:ea typeface="+mj-ea"/>
                          <a:cs typeface="Times New Roman" panose="02020603050405020304" pitchFamily="18" charset="0"/>
                        </a:rPr>
                        <a:t>充實偏遠學校教育資源，留住偏鄉學生。</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3.</a:t>
                      </a:r>
                      <a:r>
                        <a:rPr lang="zh-TW" altLang="en-US" sz="1600" kern="100" dirty="0" smtClean="0">
                          <a:effectLst/>
                          <a:latin typeface="+mj-ea"/>
                          <a:ea typeface="+mj-ea"/>
                          <a:cs typeface="Times New Roman" panose="02020603050405020304" pitchFamily="18" charset="0"/>
                        </a:rPr>
                        <a:t>鼓勵各校提出特色專案計畫。</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4.</a:t>
                      </a:r>
                      <a:r>
                        <a:rPr lang="zh-TW" altLang="en-US" sz="1600" kern="100" dirty="0" smtClean="0">
                          <a:effectLst/>
                          <a:latin typeface="+mj-ea"/>
                          <a:ea typeface="+mj-ea"/>
                          <a:cs typeface="Times New Roman" panose="02020603050405020304" pitchFamily="18" charset="0"/>
                        </a:rPr>
                        <a:t>集中辦學經費，推動整併學校。</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5.</a:t>
                      </a:r>
                      <a:r>
                        <a:rPr lang="zh-TW" altLang="en-US" sz="1600" kern="100" dirty="0" smtClean="0">
                          <a:effectLst/>
                          <a:latin typeface="+mj-ea"/>
                          <a:ea typeface="+mj-ea"/>
                          <a:cs typeface="Times New Roman" panose="02020603050405020304" pitchFamily="18" charset="0"/>
                        </a:rPr>
                        <a:t>活化閒置「校舍空間」做為長照、社區活動或社福機構活動場所。</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6.</a:t>
                      </a:r>
                      <a:r>
                        <a:rPr lang="zh-TW" altLang="en-US" sz="1600" kern="100" dirty="0" smtClean="0">
                          <a:effectLst/>
                          <a:latin typeface="+mj-ea"/>
                          <a:ea typeface="+mj-ea"/>
                          <a:cs typeface="Times New Roman" panose="02020603050405020304" pitchFamily="18" charset="0"/>
                        </a:rPr>
                        <a:t>補助各校辦理食農教育計畫。</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txBody>
                  <a:tcPr marL="68580" marR="68580" marT="72000" marB="0"/>
                </a:tc>
                <a:tc>
                  <a:txBody>
                    <a:bodyPr/>
                    <a:lstStyle/>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1.</a:t>
                      </a:r>
                      <a:r>
                        <a:rPr lang="zh-TW" altLang="en-US" sz="1600" kern="100" dirty="0" smtClean="0">
                          <a:effectLst/>
                          <a:latin typeface="+mj-ea"/>
                          <a:ea typeface="+mj-ea"/>
                          <a:cs typeface="Times New Roman" panose="02020603050405020304" pitchFamily="18" charset="0"/>
                        </a:rPr>
                        <a:t>推動編寫行銷家鄉的鄉土教材，</a:t>
                      </a:r>
                      <a:r>
                        <a:rPr lang="en-US" altLang="zh-TW" sz="1600" kern="100" dirty="0" smtClean="0">
                          <a:effectLst/>
                          <a:latin typeface="+mj-ea"/>
                          <a:ea typeface="+mj-ea"/>
                          <a:cs typeface="Times New Roman" panose="02020603050405020304" pitchFamily="18" charset="0"/>
                        </a:rPr>
                        <a:t>18</a:t>
                      </a:r>
                      <a:r>
                        <a:rPr lang="zh-TW" altLang="en-US" sz="1600" kern="100" dirty="0" smtClean="0">
                          <a:effectLst/>
                          <a:latin typeface="+mj-ea"/>
                          <a:ea typeface="+mj-ea"/>
                          <a:cs typeface="Times New Roman" panose="02020603050405020304" pitchFamily="18" charset="0"/>
                        </a:rPr>
                        <a:t>鄉鎮市</a:t>
                      </a:r>
                      <a:r>
                        <a:rPr lang="en-US" altLang="zh-TW" sz="1600" kern="100" dirty="0" smtClean="0">
                          <a:effectLst/>
                          <a:latin typeface="+mj-ea"/>
                          <a:ea typeface="+mj-ea"/>
                          <a:cs typeface="Times New Roman" panose="02020603050405020304" pitchFamily="18" charset="0"/>
                        </a:rPr>
                        <a:t>100</a:t>
                      </a:r>
                      <a:r>
                        <a:rPr lang="zh-TW" altLang="en-US" sz="1600" kern="100" dirty="0" smtClean="0">
                          <a:effectLst/>
                          <a:latin typeface="+mj-ea"/>
                          <a:ea typeface="+mj-ea"/>
                          <a:cs typeface="Times New Roman" panose="02020603050405020304" pitchFamily="18" charset="0"/>
                        </a:rPr>
                        <a:t>問題集。</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2.</a:t>
                      </a:r>
                      <a:r>
                        <a:rPr lang="zh-TW" altLang="en-US" sz="1600" kern="100" dirty="0" smtClean="0">
                          <a:effectLst/>
                          <a:latin typeface="+mj-ea"/>
                          <a:ea typeface="+mj-ea"/>
                          <a:cs typeface="Times New Roman" panose="02020603050405020304" pitchFamily="18" charset="0"/>
                        </a:rPr>
                        <a:t>辦理全縣食農食育食安教師研習。</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3.</a:t>
                      </a:r>
                      <a:r>
                        <a:rPr lang="zh-TW" altLang="en-US" sz="1600" kern="100" dirty="0" smtClean="0">
                          <a:effectLst/>
                          <a:latin typeface="+mj-ea"/>
                          <a:ea typeface="+mj-ea"/>
                          <a:cs typeface="Times New Roman" panose="02020603050405020304" pitchFamily="18" charset="0"/>
                        </a:rPr>
                        <a:t>積極研發“食育有嘉 食在</a:t>
                      </a:r>
                      <a:r>
                        <a:rPr lang="en-US" altLang="zh-TW" sz="1600" kern="100" dirty="0" smtClean="0">
                          <a:effectLst/>
                          <a:latin typeface="+mj-ea"/>
                          <a:ea typeface="+mj-ea"/>
                          <a:cs typeface="Times New Roman" panose="02020603050405020304" pitchFamily="18" charset="0"/>
                        </a:rPr>
                        <a:t>farm</a:t>
                      </a:r>
                      <a:r>
                        <a:rPr lang="zh-TW" altLang="en-US" sz="1600" kern="100" dirty="0" smtClean="0">
                          <a:effectLst/>
                          <a:latin typeface="+mj-ea"/>
                          <a:ea typeface="+mj-ea"/>
                          <a:cs typeface="Times New Roman" panose="02020603050405020304" pitchFamily="18" charset="0"/>
                        </a:rPr>
                        <a:t>心”食農食育食安課程設計。</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600" kern="100" dirty="0">
                        <a:effectLst/>
                        <a:latin typeface="+mj-ea"/>
                        <a:ea typeface="+mj-ea"/>
                        <a:cs typeface="Times New Roman" panose="02020603050405020304" pitchFamily="18" charset="0"/>
                      </a:endParaRPr>
                    </a:p>
                  </a:txBody>
                  <a:tcPr marL="68580" marR="68580" marT="72000" marB="0"/>
                </a:tc>
                <a:tc>
                  <a:txBody>
                    <a:bodyPr/>
                    <a:lstStyle/>
                    <a:p>
                      <a:pPr marL="176213" indent="-176213" defTabSz="987425">
                        <a:spcBef>
                          <a:spcPts val="600"/>
                        </a:spcBef>
                        <a:spcAft>
                          <a:spcPts val="0"/>
                        </a:spcAft>
                        <a:tabLst/>
                      </a:pPr>
                      <a:r>
                        <a:rPr lang="en-US" altLang="zh-TW" sz="1600" kern="100" dirty="0" smtClean="0">
                          <a:effectLst/>
                          <a:latin typeface="+mj-ea"/>
                          <a:ea typeface="+mj-ea"/>
                          <a:cs typeface="Times New Roman" panose="02020603050405020304" pitchFamily="18" charset="0"/>
                        </a:rPr>
                        <a:t>1.</a:t>
                      </a:r>
                      <a:r>
                        <a:rPr lang="zh-TW" altLang="en-US" sz="1600" kern="100" dirty="0" smtClean="0">
                          <a:effectLst/>
                          <a:latin typeface="+mj-ea"/>
                          <a:ea typeface="+mj-ea"/>
                          <a:cs typeface="Times New Roman" panose="02020603050405020304" pitchFamily="18" charset="0"/>
                        </a:rPr>
                        <a:t>推動辦理特色實驗學校型態，包含公辦公營、公辦民營理念學校及混齡教學。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p>
                      <a:pPr marL="176213" indent="-176213">
                        <a:spcBef>
                          <a:spcPts val="600"/>
                        </a:spcBef>
                        <a:spcAft>
                          <a:spcPts val="0"/>
                        </a:spcAft>
                        <a:tabLst>
                          <a:tab pos="1878013" algn="l"/>
                        </a:tabLst>
                      </a:pPr>
                      <a:r>
                        <a:rPr lang="en-US" altLang="zh-TW" sz="1600" kern="100" dirty="0" smtClean="0">
                          <a:effectLst/>
                          <a:latin typeface="+mj-ea"/>
                          <a:ea typeface="+mj-ea"/>
                          <a:cs typeface="Times New Roman" panose="02020603050405020304" pitchFamily="18" charset="0"/>
                        </a:rPr>
                        <a:t>2.</a:t>
                      </a:r>
                      <a:r>
                        <a:rPr lang="zh-TW" altLang="en-US" sz="1600" kern="100" dirty="0" smtClean="0">
                          <a:effectLst/>
                          <a:latin typeface="+mj-ea"/>
                          <a:ea typeface="+mj-ea"/>
                          <a:cs typeface="Times New Roman" panose="02020603050405020304" pitchFamily="18" charset="0"/>
                        </a:rPr>
                        <a:t>推動走讀嘉鄉珍愛土地活動，學生走讀社區，敘、寫、拍家鄉的故事。</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marR="0" lvl="0" indent="-176213" algn="l" defTabSz="914400" rtl="0" eaLnBrk="1" fontAlgn="auto" latinLnBrk="0" hangingPunct="1">
                        <a:lnSpc>
                          <a:spcPct val="100000"/>
                        </a:lnSpc>
                        <a:spcBef>
                          <a:spcPts val="600"/>
                        </a:spcBef>
                        <a:spcAft>
                          <a:spcPts val="0"/>
                        </a:spcAft>
                        <a:buClrTx/>
                        <a:buSzTx/>
                        <a:buFontTx/>
                        <a:buNone/>
                        <a:tabLst>
                          <a:tab pos="1878013" algn="l"/>
                        </a:tabLst>
                        <a:defRPr/>
                      </a:pPr>
                      <a:r>
                        <a:rPr lang="en-US" altLang="zh-TW" sz="1600" kern="100" dirty="0" smtClean="0">
                          <a:solidFill>
                            <a:schemeClr val="dk1"/>
                          </a:solidFill>
                          <a:effectLst/>
                          <a:latin typeface="+mj-ea"/>
                          <a:ea typeface="+mj-ea"/>
                          <a:cs typeface="Times New Roman" panose="02020603050405020304" pitchFamily="18" charset="0"/>
                        </a:rPr>
                        <a:t>3.</a:t>
                      </a:r>
                      <a:r>
                        <a:rPr lang="zh-TW" altLang="en-US" sz="1600" kern="100" dirty="0" smtClean="0">
                          <a:solidFill>
                            <a:schemeClr val="dk1"/>
                          </a:solidFill>
                          <a:effectLst/>
                          <a:latin typeface="+mj-ea"/>
                          <a:ea typeface="+mj-ea"/>
                          <a:cs typeface="Times New Roman" panose="02020603050405020304" pitchFamily="18" charset="0"/>
                        </a:rPr>
                        <a:t>規劃學生實際參與農事體驗課程，從整地育苗、友善種植、珍惜作物、加工製造到通路行銷。</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600" kern="100" dirty="0">
                        <a:effectLst/>
                        <a:latin typeface="+mj-ea"/>
                        <a:ea typeface="+mj-ea"/>
                        <a:cs typeface="Times New Roman" panose="02020603050405020304" pitchFamily="18" charset="0"/>
                      </a:endParaRPr>
                    </a:p>
                  </a:txBody>
                  <a:tcPr marL="68580" marR="4680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3</a:t>
            </a:r>
            <a:r>
              <a:rPr lang="en-US" altLang="zh-TW" sz="1600" dirty="0" smtClean="0"/>
              <a:t>(</a:t>
            </a:r>
            <a:r>
              <a:rPr lang="zh-TW" altLang="en-US" sz="1600" dirty="0" smtClean="0"/>
              <a:t>愛鄉土</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
        <p:nvSpPr>
          <p:cNvPr id="9" name="文字方塊 8"/>
          <p:cNvSpPr txBox="1"/>
          <p:nvPr/>
        </p:nvSpPr>
        <p:spPr>
          <a:xfrm>
            <a:off x="7908215" y="4801999"/>
            <a:ext cx="1224136" cy="338554"/>
          </a:xfrm>
          <a:prstGeom prst="rect">
            <a:avLst/>
          </a:prstGeom>
          <a:noFill/>
        </p:spPr>
        <p:txBody>
          <a:bodyPr wrap="square" rtlCol="0">
            <a:spAutoFit/>
          </a:bodyPr>
          <a:lstStyle/>
          <a:p>
            <a:pPr algn="r"/>
            <a:r>
              <a:rPr lang="en-US" altLang="zh-TW" sz="1600" dirty="0" smtClean="0">
                <a:solidFill>
                  <a:srgbClr val="FF0000"/>
                </a:solidFill>
              </a:rPr>
              <a:t>10</a:t>
            </a:r>
            <a:endParaRPr lang="zh-TW" altLang="en-US" sz="1600" dirty="0">
              <a:solidFill>
                <a:srgbClr val="FF0000"/>
              </a:solidFill>
            </a:endParaRPr>
          </a:p>
        </p:txBody>
      </p:sp>
    </p:spTree>
    <p:extLst>
      <p:ext uri="{BB962C8B-B14F-4D97-AF65-F5344CB8AC3E}">
        <p14:creationId xmlns:p14="http://schemas.microsoft.com/office/powerpoint/2010/main" val="72031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4207523728"/>
              </p:ext>
            </p:extLst>
          </p:nvPr>
        </p:nvGraphicFramePr>
        <p:xfrm>
          <a:off x="179513" y="1000369"/>
          <a:ext cx="8784974" cy="4019652"/>
        </p:xfrm>
        <a:graphic>
          <a:graphicData uri="http://schemas.openxmlformats.org/drawingml/2006/table">
            <a:tbl>
              <a:tblPr firstRow="1" firstCol="1" bandRow="1">
                <a:tableStyleId>{5C22544A-7EE6-4342-B048-85BDC9FD1C3A}</a:tableStyleId>
              </a:tblPr>
              <a:tblGrid>
                <a:gridCol w="1080119"/>
                <a:gridCol w="1296144"/>
                <a:gridCol w="2232248"/>
                <a:gridCol w="1970497"/>
                <a:gridCol w="2205966"/>
              </a:tblGrid>
              <a:tr h="394316">
                <a:tc rowSpan="2">
                  <a:txBody>
                    <a:bodyPr/>
                    <a:lstStyle/>
                    <a:p>
                      <a:pPr>
                        <a:spcAft>
                          <a:spcPts val="0"/>
                        </a:spcAft>
                      </a:pPr>
                      <a:r>
                        <a:rPr lang="zh-TW" sz="1800" kern="100" dirty="0">
                          <a:effectLst/>
                          <a:latin typeface="+mj-ea"/>
                          <a:ea typeface="+mj-ea"/>
                        </a:rPr>
                        <a:t>教育願景</a:t>
                      </a:r>
                      <a:endParaRPr lang="zh-TW" sz="18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800" kern="100" dirty="0" smtClean="0">
                          <a:effectLst/>
                          <a:latin typeface="+mj-ea"/>
                          <a:ea typeface="+mj-ea"/>
                        </a:rPr>
                        <a:t>行動</a:t>
                      </a:r>
                      <a:r>
                        <a:rPr lang="zh-TW" sz="1800" kern="100" dirty="0" smtClean="0">
                          <a:effectLst/>
                          <a:latin typeface="+mj-ea"/>
                          <a:ea typeface="+mj-ea"/>
                        </a:rPr>
                        <a:t>目標</a:t>
                      </a:r>
                      <a:endParaRPr lang="zh-TW" sz="18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800" kern="100" dirty="0">
                          <a:effectLst/>
                          <a:latin typeface="+mj-ea"/>
                          <a:ea typeface="+mj-ea"/>
                        </a:rPr>
                        <a:t>行動綱領</a:t>
                      </a:r>
                      <a:endParaRPr lang="zh-TW" sz="18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406350">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100" dirty="0">
                          <a:solidFill>
                            <a:schemeClr val="accent6">
                              <a:lumMod val="50000"/>
                            </a:schemeClr>
                          </a:solidFill>
                          <a:effectLst/>
                          <a:latin typeface="+mj-ea"/>
                          <a:ea typeface="+mj-ea"/>
                        </a:rPr>
                        <a:t>投資學習環境</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強化教師教學</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優化學生學習</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218986">
                <a:tc>
                  <a:txBody>
                    <a:bodyPr/>
                    <a:lstStyle/>
                    <a:p>
                      <a:pPr algn="ctr">
                        <a:spcAft>
                          <a:spcPts val="0"/>
                        </a:spcAft>
                      </a:pPr>
                      <a:r>
                        <a:rPr lang="zh-TW" sz="1800" kern="100" dirty="0">
                          <a:effectLst/>
                          <a:latin typeface="+mj-ea"/>
                          <a:ea typeface="+mj-ea"/>
                        </a:rPr>
                        <a:t>點</a:t>
                      </a:r>
                      <a:r>
                        <a:rPr lang="zh-TW" sz="1800" kern="100" dirty="0" smtClean="0">
                          <a:effectLst/>
                          <a:latin typeface="+mj-ea"/>
                          <a:ea typeface="+mj-ea"/>
                        </a:rPr>
                        <a:t>亮</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嘉義</a:t>
                      </a:r>
                      <a:r>
                        <a:rPr lang="zh-TW" altLang="en-US" sz="1800" kern="100" dirty="0" smtClean="0">
                          <a:effectLst/>
                          <a:latin typeface="+mj-ea"/>
                          <a:ea typeface="+mj-ea"/>
                        </a:rPr>
                        <a:t>囝</a:t>
                      </a:r>
                      <a:r>
                        <a:rPr lang="zh-TW" sz="1800" kern="100" dirty="0" smtClean="0">
                          <a:effectLst/>
                          <a:latin typeface="+mj-ea"/>
                          <a:ea typeface="+mj-ea"/>
                        </a:rPr>
                        <a:t>仔</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的</a:t>
                      </a:r>
                      <a:r>
                        <a:rPr lang="zh-TW" sz="1800" kern="100" dirty="0">
                          <a:effectLst/>
                          <a:latin typeface="+mj-ea"/>
                          <a:ea typeface="+mj-ea"/>
                        </a:rPr>
                        <a:t>未來</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800" kern="100" dirty="0" smtClean="0">
                          <a:effectLst/>
                          <a:latin typeface="+mj-ea"/>
                          <a:ea typeface="+mj-ea"/>
                        </a:rPr>
                        <a:t>4.</a:t>
                      </a:r>
                      <a:r>
                        <a:rPr lang="zh-TW" altLang="en-US" sz="1800" kern="100" dirty="0" smtClean="0">
                          <a:effectLst/>
                          <a:latin typeface="+mj-ea"/>
                          <a:ea typeface="+mj-ea"/>
                        </a:rPr>
                        <a:t>樂教學</a:t>
                      </a:r>
                      <a:endParaRPr lang="en-US" altLang="zh-TW" sz="1800" kern="100" dirty="0" smtClean="0">
                        <a:effectLst/>
                        <a:latin typeface="+mj-ea"/>
                        <a:ea typeface="+mj-ea"/>
                      </a:endParaRPr>
                    </a:p>
                    <a:p>
                      <a:pPr algn="ctr">
                        <a:spcAft>
                          <a:spcPts val="0"/>
                        </a:spcAft>
                      </a:pPr>
                      <a:r>
                        <a:rPr lang="en-US" sz="1800" kern="100" dirty="0" smtClean="0">
                          <a:effectLst/>
                          <a:latin typeface="+mj-ea"/>
                          <a:ea typeface="+mj-ea"/>
                        </a:rPr>
                        <a:t>(</a:t>
                      </a:r>
                      <a:r>
                        <a:rPr lang="zh-TW" altLang="en-US" sz="1800" kern="100" dirty="0" smtClean="0">
                          <a:effectLst/>
                          <a:latin typeface="+mj-ea"/>
                          <a:ea typeface="+mj-ea"/>
                        </a:rPr>
                        <a:t>團隊激勵</a:t>
                      </a:r>
                      <a:r>
                        <a:rPr lang="en-US" sz="1800" kern="100" dirty="0" smtClean="0">
                          <a:effectLst/>
                          <a:latin typeface="+mj-ea"/>
                          <a:ea typeface="+mj-ea"/>
                        </a:rPr>
                        <a:t>)</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marL="174625" marR="0" lvl="0" indent="-174625"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mj-ea"/>
                          <a:ea typeface="+mj-ea"/>
                          <a:cs typeface="+mn-cs"/>
                        </a:rPr>
                        <a:t>1.</a:t>
                      </a:r>
                      <a:r>
                        <a:rPr lang="zh-TW" altLang="zh-TW" sz="1800" kern="1200" dirty="0" smtClean="0">
                          <a:solidFill>
                            <a:schemeClr val="dk1"/>
                          </a:solidFill>
                          <a:effectLst/>
                          <a:latin typeface="+mj-ea"/>
                          <a:ea typeface="+mj-ea"/>
                          <a:cs typeface="+mn-cs"/>
                        </a:rPr>
                        <a:t>擬定校務發展計畫</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marR="0" lvl="0" indent="-174625"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dk1"/>
                          </a:solidFill>
                          <a:effectLst/>
                          <a:latin typeface="+mj-ea"/>
                          <a:ea typeface="+mj-ea"/>
                          <a:cs typeface="+mn-cs"/>
                        </a:rPr>
                        <a:t>2.</a:t>
                      </a:r>
                      <a:r>
                        <a:rPr lang="zh-TW" altLang="en-US" sz="1800" kern="1200" dirty="0" smtClean="0">
                          <a:solidFill>
                            <a:schemeClr val="dk1"/>
                          </a:solidFill>
                          <a:effectLst/>
                          <a:latin typeface="+mj-ea"/>
                          <a:ea typeface="+mj-ea"/>
                          <a:cs typeface="+mn-cs"/>
                        </a:rPr>
                        <a:t>降低班級人數。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少</a:t>
                      </a:r>
                      <a:r>
                        <a:rPr kumimoji="0" lang="en-US" altLang="zh-TW" sz="1000" b="0" i="0" u="none" strike="noStrike" kern="100" cap="none" spc="0" normalizeH="0" baseline="0" noProof="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00" dirty="0" smtClean="0">
                        <a:solidFill>
                          <a:schemeClr val="dk1"/>
                        </a:solidFill>
                        <a:effectLst/>
                        <a:latin typeface="+mj-ea"/>
                        <a:ea typeface="+mj-ea"/>
                        <a:cs typeface="Times New Roman" panose="02020603050405020304" pitchFamily="18" charset="0"/>
                      </a:endParaRPr>
                    </a:p>
                    <a:p>
                      <a:pPr marL="174625" indent="-174625"/>
                      <a:r>
                        <a:rPr lang="en-US" altLang="zh-TW" sz="1800" kern="1200" dirty="0" smtClean="0">
                          <a:solidFill>
                            <a:schemeClr val="dk1"/>
                          </a:solidFill>
                          <a:effectLst/>
                          <a:latin typeface="+mj-ea"/>
                          <a:ea typeface="+mj-ea"/>
                          <a:cs typeface="+mn-cs"/>
                        </a:rPr>
                        <a:t>3.</a:t>
                      </a:r>
                      <a:r>
                        <a:rPr lang="zh-TW" altLang="zh-TW" sz="1800" kern="1200" dirty="0" smtClean="0">
                          <a:solidFill>
                            <a:schemeClr val="dk1"/>
                          </a:solidFill>
                          <a:effectLst/>
                          <a:latin typeface="+mj-ea"/>
                          <a:ea typeface="+mj-ea"/>
                          <a:cs typeface="+mn-cs"/>
                        </a:rPr>
                        <a:t>健全師資結構</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4.</a:t>
                      </a:r>
                      <a:r>
                        <a:rPr lang="zh-TW" altLang="zh-TW" sz="1800" kern="1200" dirty="0" smtClean="0">
                          <a:solidFill>
                            <a:schemeClr val="dk1"/>
                          </a:solidFill>
                          <a:effectLst/>
                          <a:latin typeface="+mj-ea"/>
                          <a:ea typeface="+mj-ea"/>
                          <a:cs typeface="+mn-cs"/>
                        </a:rPr>
                        <a:t>強化輔導團運作</a:t>
                      </a:r>
                      <a:r>
                        <a:rPr lang="zh-TW" altLang="en-US" sz="1800" kern="1200" dirty="0" smtClean="0">
                          <a:solidFill>
                            <a:schemeClr val="dk1"/>
                          </a:solidFill>
                          <a:effectLst/>
                          <a:latin typeface="+mj-ea"/>
                          <a:ea typeface="+mj-ea"/>
                          <a:cs typeface="+mn-cs"/>
                        </a:rPr>
                        <a:t>。</a:t>
                      </a:r>
                      <a:r>
                        <a:rPr lang="en-US" altLang="zh-TW" sz="1800" kern="1200" dirty="0" smtClean="0">
                          <a:solidFill>
                            <a:schemeClr val="dk1"/>
                          </a:solidFill>
                          <a:effectLst/>
                          <a:latin typeface="+mj-ea"/>
                          <a:ea typeface="+mj-ea"/>
                          <a:cs typeface="+mn-cs"/>
                        </a:rPr>
                        <a:t>(</a:t>
                      </a:r>
                      <a:r>
                        <a:rPr lang="zh-TW" altLang="zh-TW" sz="1800" kern="1200" dirty="0" smtClean="0">
                          <a:solidFill>
                            <a:schemeClr val="dk1"/>
                          </a:solidFill>
                          <a:effectLst/>
                          <a:latin typeface="+mj-ea"/>
                          <a:ea typeface="+mj-ea"/>
                          <a:cs typeface="+mn-cs"/>
                        </a:rPr>
                        <a:t>專輔、評鑑機制</a:t>
                      </a:r>
                      <a:r>
                        <a:rPr lang="en-US" altLang="zh-TW"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 (</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5.</a:t>
                      </a:r>
                      <a:r>
                        <a:rPr lang="zh-TW" altLang="zh-TW" sz="1800" kern="1200" dirty="0" smtClean="0">
                          <a:solidFill>
                            <a:schemeClr val="dk1"/>
                          </a:solidFill>
                          <a:effectLst/>
                          <a:latin typeface="+mj-ea"/>
                          <a:ea typeface="+mj-ea"/>
                          <a:cs typeface="+mn-cs"/>
                        </a:rPr>
                        <a:t>賦予經費權限</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6.</a:t>
                      </a:r>
                      <a:r>
                        <a:rPr lang="zh-TW" altLang="zh-TW" sz="1800" kern="1200" dirty="0" smtClean="0">
                          <a:solidFill>
                            <a:schemeClr val="dk1"/>
                          </a:solidFill>
                          <a:effectLst/>
                          <a:latin typeface="+mj-ea"/>
                          <a:ea typeface="+mj-ea"/>
                          <a:cs typeface="+mn-cs"/>
                        </a:rPr>
                        <a:t>行政減量與集中化</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800" kern="1200" dirty="0" smtClean="0">
                        <a:solidFill>
                          <a:schemeClr val="dk1"/>
                        </a:solidFill>
                        <a:effectLst/>
                        <a:latin typeface="+mj-ea"/>
                        <a:ea typeface="+mj-ea"/>
                        <a:cs typeface="+mn-cs"/>
                      </a:endParaRPr>
                    </a:p>
                  </a:txBody>
                  <a:tcPr marL="68580" marR="68580" marT="72000" marB="0"/>
                </a:tc>
                <a:tc>
                  <a:txBody>
                    <a:bodyPr/>
                    <a:lstStyle/>
                    <a:p>
                      <a:pPr marL="174625" indent="-174625"/>
                      <a:r>
                        <a:rPr lang="en-US" altLang="zh-TW" sz="1800" kern="1200" dirty="0" smtClean="0">
                          <a:solidFill>
                            <a:schemeClr val="dk1"/>
                          </a:solidFill>
                          <a:effectLst/>
                          <a:latin typeface="+mj-ea"/>
                          <a:ea typeface="+mj-ea"/>
                          <a:cs typeface="+mn-cs"/>
                        </a:rPr>
                        <a:t>1.</a:t>
                      </a:r>
                      <a:r>
                        <a:rPr lang="zh-TW" altLang="zh-TW" sz="1800" kern="1200" dirty="0" smtClean="0">
                          <a:solidFill>
                            <a:schemeClr val="dk1"/>
                          </a:solidFill>
                          <a:effectLst/>
                          <a:latin typeface="+mj-ea"/>
                          <a:ea typeface="+mj-ea"/>
                          <a:cs typeface="+mn-cs"/>
                        </a:rPr>
                        <a:t>辦理課程博覽會</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2.</a:t>
                      </a:r>
                      <a:r>
                        <a:rPr lang="zh-TW" altLang="zh-TW" sz="1800" kern="1200" dirty="0" smtClean="0">
                          <a:solidFill>
                            <a:schemeClr val="dk1"/>
                          </a:solidFill>
                          <a:effectLst/>
                          <a:latin typeface="+mj-ea"/>
                          <a:ea typeface="+mj-ea"/>
                          <a:cs typeface="+mn-cs"/>
                        </a:rPr>
                        <a:t>建立課程備查及評鑑機制</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3.</a:t>
                      </a:r>
                      <a:r>
                        <a:rPr lang="zh-TW" altLang="zh-TW" sz="1800" kern="1200" dirty="0" smtClean="0">
                          <a:solidFill>
                            <a:schemeClr val="dk1"/>
                          </a:solidFill>
                          <a:effectLst/>
                          <a:latin typeface="+mj-ea"/>
                          <a:ea typeface="+mj-ea"/>
                          <a:cs typeface="+mn-cs"/>
                        </a:rPr>
                        <a:t>成立</a:t>
                      </a:r>
                      <a:r>
                        <a:rPr lang="en-US" altLang="zh-TW" sz="1800" kern="1200" dirty="0" smtClean="0">
                          <a:solidFill>
                            <a:schemeClr val="dk1"/>
                          </a:solidFill>
                          <a:effectLst/>
                          <a:latin typeface="+mj-ea"/>
                          <a:ea typeface="+mj-ea"/>
                          <a:cs typeface="+mn-cs"/>
                        </a:rPr>
                        <a:t>12</a:t>
                      </a:r>
                      <a:r>
                        <a:rPr lang="zh-TW" altLang="zh-TW" sz="1800" kern="1200" dirty="0" smtClean="0">
                          <a:solidFill>
                            <a:schemeClr val="dk1"/>
                          </a:solidFill>
                          <a:effectLst/>
                          <a:latin typeface="+mj-ea"/>
                          <a:ea typeface="+mj-ea"/>
                          <a:cs typeface="+mn-cs"/>
                        </a:rPr>
                        <a:t>年國教課程輔導團隊優化課程</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4.</a:t>
                      </a:r>
                      <a:r>
                        <a:rPr lang="zh-TW" altLang="zh-TW" sz="1800" kern="1200" dirty="0" smtClean="0">
                          <a:solidFill>
                            <a:schemeClr val="dk1"/>
                          </a:solidFill>
                          <a:effectLst/>
                          <a:latin typeface="+mj-ea"/>
                          <a:ea typeface="+mj-ea"/>
                          <a:cs typeface="+mn-cs"/>
                        </a:rPr>
                        <a:t>提升校長課程與教學領導知能</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72000" marB="0"/>
                </a:tc>
                <a:tc>
                  <a:txBody>
                    <a:bodyPr/>
                    <a:lstStyle/>
                    <a:p>
                      <a:pPr marL="174625" indent="-174625"/>
                      <a:r>
                        <a:rPr lang="en-US" altLang="zh-TW" sz="1800" kern="1200" dirty="0" smtClean="0">
                          <a:solidFill>
                            <a:schemeClr val="dk1"/>
                          </a:solidFill>
                          <a:effectLst/>
                          <a:latin typeface="+mj-ea"/>
                          <a:ea typeface="+mj-ea"/>
                          <a:cs typeface="+mn-cs"/>
                        </a:rPr>
                        <a:t>1.</a:t>
                      </a:r>
                      <a:r>
                        <a:rPr lang="zh-TW" altLang="zh-TW" sz="1800" kern="1200" dirty="0" smtClean="0">
                          <a:solidFill>
                            <a:schemeClr val="dk1"/>
                          </a:solidFill>
                          <a:effectLst/>
                          <a:latin typeface="+mj-ea"/>
                          <a:ea typeface="+mj-ea"/>
                          <a:cs typeface="+mn-cs"/>
                        </a:rPr>
                        <a:t>辦理夢的</a:t>
                      </a:r>
                      <a:r>
                        <a:rPr lang="en-US" altLang="zh-TW" sz="1800" kern="1200" dirty="0" smtClean="0">
                          <a:solidFill>
                            <a:schemeClr val="dk1"/>
                          </a:solidFill>
                          <a:effectLst/>
                          <a:latin typeface="+mj-ea"/>
                          <a:ea typeface="+mj-ea"/>
                          <a:cs typeface="+mn-cs"/>
                        </a:rPr>
                        <a:t>N</a:t>
                      </a:r>
                      <a:r>
                        <a:rPr lang="zh-TW" altLang="zh-TW" sz="1800" kern="1200" dirty="0" smtClean="0">
                          <a:solidFill>
                            <a:schemeClr val="dk1"/>
                          </a:solidFill>
                          <a:effectLst/>
                          <a:latin typeface="+mj-ea"/>
                          <a:ea typeface="+mj-ea"/>
                          <a:cs typeface="+mn-cs"/>
                        </a:rPr>
                        <a:t>次方及教育學習週</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2.</a:t>
                      </a:r>
                      <a:r>
                        <a:rPr lang="zh-TW" altLang="zh-TW" sz="1800" kern="1200" dirty="0" smtClean="0">
                          <a:solidFill>
                            <a:schemeClr val="dk1"/>
                          </a:solidFill>
                          <a:effectLst/>
                          <a:latin typeface="+mj-ea"/>
                          <a:ea typeface="+mj-ea"/>
                          <a:cs typeface="+mn-cs"/>
                        </a:rPr>
                        <a:t>組織專審會並健全不適任教師處理機制</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p>
                      <a:pPr marL="174625" indent="-174625"/>
                      <a:r>
                        <a:rPr lang="en-US" altLang="zh-TW" sz="1800" kern="1200" dirty="0" smtClean="0">
                          <a:solidFill>
                            <a:schemeClr val="dk1"/>
                          </a:solidFill>
                          <a:effectLst/>
                          <a:latin typeface="+mj-ea"/>
                          <a:ea typeface="+mj-ea"/>
                          <a:cs typeface="+mn-cs"/>
                        </a:rPr>
                        <a:t>3.</a:t>
                      </a:r>
                      <a:r>
                        <a:rPr lang="zh-TW" altLang="zh-TW" sz="1800" kern="1200" dirty="0" smtClean="0">
                          <a:solidFill>
                            <a:schemeClr val="dk1"/>
                          </a:solidFill>
                          <a:effectLst/>
                          <a:latin typeface="+mj-ea"/>
                          <a:ea typeface="+mj-ea"/>
                          <a:cs typeface="+mn-cs"/>
                        </a:rPr>
                        <a:t>強化疑似不適任教師輔導及處理知能</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00" dirty="0" smtClean="0">
                        <a:solidFill>
                          <a:schemeClr val="dk1"/>
                        </a:solidFill>
                        <a:effectLst/>
                        <a:latin typeface="+mj-ea"/>
                        <a:ea typeface="+mj-ea"/>
                        <a:cs typeface="Times New Roman" panose="02020603050405020304" pitchFamily="18" charset="0"/>
                      </a:endParaRPr>
                    </a:p>
                    <a:p>
                      <a:pPr marL="174625" indent="-174625"/>
                      <a:r>
                        <a:rPr lang="en-US" altLang="zh-TW" sz="1800" kern="1200" dirty="0" smtClean="0">
                          <a:solidFill>
                            <a:schemeClr val="dk1"/>
                          </a:solidFill>
                          <a:effectLst/>
                          <a:latin typeface="+mj-ea"/>
                          <a:ea typeface="+mj-ea"/>
                          <a:cs typeface="+mn-cs"/>
                        </a:rPr>
                        <a:t>4.</a:t>
                      </a:r>
                      <a:r>
                        <a:rPr lang="zh-TW" altLang="zh-TW" sz="1800" kern="1200" dirty="0" smtClean="0">
                          <a:solidFill>
                            <a:schemeClr val="dk1"/>
                          </a:solidFill>
                          <a:effectLst/>
                          <a:latin typeface="+mj-ea"/>
                          <a:ea typeface="+mj-ea"/>
                          <a:cs typeface="+mn-cs"/>
                        </a:rPr>
                        <a:t>與大專院校及外縣市策略聯盟</a:t>
                      </a:r>
                      <a:r>
                        <a:rPr lang="zh-TW" altLang="en-US" sz="1800" kern="1200" dirty="0" smtClean="0">
                          <a:solidFill>
                            <a:schemeClr val="dk1"/>
                          </a:solidFill>
                          <a:effectLst/>
                          <a:latin typeface="+mj-ea"/>
                          <a:ea typeface="+mj-ea"/>
                          <a:cs typeface="+mn-cs"/>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200" dirty="0" smtClean="0">
                        <a:solidFill>
                          <a:schemeClr val="dk1"/>
                        </a:solidFill>
                        <a:effectLst/>
                        <a:latin typeface="+mj-ea"/>
                        <a:ea typeface="+mj-ea"/>
                        <a:cs typeface="+mn-cs"/>
                      </a:endParaRPr>
                    </a:p>
                  </a:txBody>
                  <a:tcPr marL="68580" marR="6858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文字方塊 7"/>
          <p:cNvSpPr txBox="1"/>
          <p:nvPr/>
        </p:nvSpPr>
        <p:spPr>
          <a:xfrm>
            <a:off x="7919864" y="4804946"/>
            <a:ext cx="1224136" cy="338554"/>
          </a:xfrm>
          <a:prstGeom prst="rect">
            <a:avLst/>
          </a:prstGeom>
          <a:noFill/>
        </p:spPr>
        <p:txBody>
          <a:bodyPr wrap="square" rtlCol="0">
            <a:spAutoFit/>
          </a:bodyPr>
          <a:lstStyle/>
          <a:p>
            <a:pPr algn="r"/>
            <a:r>
              <a:rPr lang="en-US" altLang="zh-TW" sz="1600" dirty="0" smtClean="0">
                <a:solidFill>
                  <a:srgbClr val="FF0000"/>
                </a:solidFill>
              </a:rPr>
              <a:t>11</a:t>
            </a:r>
            <a:endParaRPr lang="zh-TW" altLang="en-US" sz="1600" dirty="0">
              <a:solidFill>
                <a:srgbClr val="FF0000"/>
              </a:solidFill>
            </a:endParaRPr>
          </a:p>
        </p:txBody>
      </p:sp>
      <p:sp>
        <p:nvSpPr>
          <p:cNvPr id="9"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4</a:t>
            </a:r>
            <a:r>
              <a:rPr lang="en-US" altLang="zh-TW" sz="1600" dirty="0" smtClean="0"/>
              <a:t>(</a:t>
            </a:r>
            <a:r>
              <a:rPr lang="zh-TW" altLang="en-US" sz="1600" dirty="0"/>
              <a:t>樂</a:t>
            </a:r>
            <a:r>
              <a:rPr lang="zh-TW" altLang="en-US" sz="1600" dirty="0" smtClean="0"/>
              <a:t>教學</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Tree>
    <p:extLst>
      <p:ext uri="{BB962C8B-B14F-4D97-AF65-F5344CB8AC3E}">
        <p14:creationId xmlns:p14="http://schemas.microsoft.com/office/powerpoint/2010/main" val="495214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896978128"/>
              </p:ext>
            </p:extLst>
          </p:nvPr>
        </p:nvGraphicFramePr>
        <p:xfrm>
          <a:off x="107503" y="699542"/>
          <a:ext cx="9036496" cy="4387350"/>
        </p:xfrm>
        <a:graphic>
          <a:graphicData uri="http://schemas.openxmlformats.org/drawingml/2006/table">
            <a:tbl>
              <a:tblPr firstRow="1" firstCol="1" bandRow="1">
                <a:tableStyleId>{5C22544A-7EE6-4342-B048-85BDC9FD1C3A}</a:tableStyleId>
              </a:tblPr>
              <a:tblGrid>
                <a:gridCol w="1102013"/>
                <a:gridCol w="1209219"/>
                <a:gridCol w="2225273"/>
                <a:gridCol w="2088232"/>
                <a:gridCol w="2411759"/>
              </a:tblGrid>
              <a:tr h="397471">
                <a:tc rowSpan="2">
                  <a:txBody>
                    <a:bodyPr/>
                    <a:lstStyle/>
                    <a:p>
                      <a:pPr>
                        <a:spcAft>
                          <a:spcPts val="0"/>
                        </a:spcAft>
                      </a:pPr>
                      <a:r>
                        <a:rPr lang="zh-TW" sz="1800" kern="100" dirty="0">
                          <a:effectLst/>
                          <a:latin typeface="+mj-ea"/>
                          <a:ea typeface="+mj-ea"/>
                        </a:rPr>
                        <a:t>教育願景</a:t>
                      </a:r>
                      <a:endParaRPr lang="zh-TW" sz="18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800" kern="100" dirty="0" smtClean="0">
                          <a:effectLst/>
                          <a:latin typeface="+mj-ea"/>
                          <a:ea typeface="+mj-ea"/>
                        </a:rPr>
                        <a:t>行動</a:t>
                      </a:r>
                      <a:r>
                        <a:rPr lang="zh-TW" sz="1800" kern="100" dirty="0" smtClean="0">
                          <a:effectLst/>
                          <a:latin typeface="+mj-ea"/>
                          <a:ea typeface="+mj-ea"/>
                        </a:rPr>
                        <a:t>目標</a:t>
                      </a:r>
                      <a:endParaRPr lang="zh-TW" sz="18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800" kern="100" dirty="0">
                          <a:effectLst/>
                          <a:latin typeface="+mj-ea"/>
                          <a:ea typeface="+mj-ea"/>
                        </a:rPr>
                        <a:t>行動綱領</a:t>
                      </a:r>
                      <a:endParaRPr lang="zh-TW" sz="18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366959">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100" dirty="0">
                          <a:solidFill>
                            <a:schemeClr val="accent6">
                              <a:lumMod val="50000"/>
                            </a:schemeClr>
                          </a:solidFill>
                          <a:effectLst/>
                          <a:latin typeface="+mj-ea"/>
                          <a:ea typeface="+mj-ea"/>
                        </a:rPr>
                        <a:t>投資學習環境</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強化教師教學</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優化學生學習</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412034">
                <a:tc>
                  <a:txBody>
                    <a:bodyPr/>
                    <a:lstStyle/>
                    <a:p>
                      <a:pPr algn="ctr">
                        <a:spcAft>
                          <a:spcPts val="0"/>
                        </a:spcAft>
                      </a:pPr>
                      <a:r>
                        <a:rPr lang="zh-TW" sz="1800" kern="100" dirty="0">
                          <a:effectLst/>
                          <a:latin typeface="+mj-ea"/>
                          <a:ea typeface="+mj-ea"/>
                        </a:rPr>
                        <a:t>點</a:t>
                      </a:r>
                      <a:r>
                        <a:rPr lang="zh-TW" sz="1800" kern="100" dirty="0" smtClean="0">
                          <a:effectLst/>
                          <a:latin typeface="+mj-ea"/>
                          <a:ea typeface="+mj-ea"/>
                        </a:rPr>
                        <a:t>亮</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嘉義</a:t>
                      </a:r>
                      <a:r>
                        <a:rPr lang="zh-TW" altLang="en-US" sz="1800" kern="100" dirty="0" smtClean="0">
                          <a:effectLst/>
                          <a:latin typeface="+mj-ea"/>
                          <a:ea typeface="+mj-ea"/>
                        </a:rPr>
                        <a:t>囝</a:t>
                      </a:r>
                      <a:r>
                        <a:rPr lang="zh-TW" sz="1800" kern="100" dirty="0" smtClean="0">
                          <a:effectLst/>
                          <a:latin typeface="+mj-ea"/>
                          <a:ea typeface="+mj-ea"/>
                        </a:rPr>
                        <a:t>仔</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的</a:t>
                      </a:r>
                      <a:r>
                        <a:rPr lang="zh-TW" sz="1800" kern="100" dirty="0">
                          <a:effectLst/>
                          <a:latin typeface="+mj-ea"/>
                          <a:ea typeface="+mj-ea"/>
                        </a:rPr>
                        <a:t>未來</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800" kern="100" dirty="0" smtClean="0">
                          <a:effectLst/>
                          <a:latin typeface="+mj-ea"/>
                          <a:ea typeface="+mj-ea"/>
                        </a:rPr>
                        <a:t>5.</a:t>
                      </a:r>
                      <a:r>
                        <a:rPr lang="zh-TW" altLang="en-US" sz="1800" kern="100" dirty="0" smtClean="0">
                          <a:effectLst/>
                          <a:latin typeface="+mj-ea"/>
                          <a:ea typeface="+mj-ea"/>
                        </a:rPr>
                        <a:t>用</a:t>
                      </a:r>
                      <a:r>
                        <a:rPr lang="zh-TW" sz="1800" kern="100" dirty="0" smtClean="0">
                          <a:effectLst/>
                          <a:latin typeface="+mj-ea"/>
                          <a:ea typeface="+mj-ea"/>
                        </a:rPr>
                        <a:t>科技</a:t>
                      </a:r>
                      <a:endParaRPr lang="en-US" altLang="zh-TW" sz="1800" kern="100" dirty="0" smtClean="0">
                        <a:effectLst/>
                        <a:latin typeface="+mj-ea"/>
                        <a:ea typeface="+mj-ea"/>
                      </a:endParaRPr>
                    </a:p>
                    <a:p>
                      <a:pPr algn="ctr">
                        <a:spcAft>
                          <a:spcPts val="0"/>
                        </a:spcAft>
                      </a:pPr>
                      <a:r>
                        <a:rPr lang="en-US" sz="1800" kern="100" dirty="0" smtClean="0">
                          <a:effectLst/>
                          <a:latin typeface="+mj-ea"/>
                          <a:ea typeface="+mj-ea"/>
                        </a:rPr>
                        <a:t>(</a:t>
                      </a:r>
                      <a:r>
                        <a:rPr lang="zh-TW" sz="1800" kern="100" dirty="0">
                          <a:effectLst/>
                          <a:latin typeface="+mj-ea"/>
                          <a:ea typeface="+mj-ea"/>
                        </a:rPr>
                        <a:t>數位翻轉</a:t>
                      </a:r>
                      <a:r>
                        <a:rPr lang="en-US" sz="1800" kern="100" dirty="0">
                          <a:effectLst/>
                          <a:latin typeface="+mj-ea"/>
                          <a:ea typeface="+mj-ea"/>
                        </a:rPr>
                        <a:t>)</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marL="176213" indent="-176213">
                        <a:spcBef>
                          <a:spcPts val="600"/>
                        </a:spcBef>
                        <a:spcAft>
                          <a:spcPts val="0"/>
                        </a:spcAft>
                      </a:pPr>
                      <a:r>
                        <a:rPr lang="en-US" sz="1800" kern="100" dirty="0">
                          <a:effectLst/>
                          <a:latin typeface="+mj-ea"/>
                          <a:ea typeface="+mj-ea"/>
                        </a:rPr>
                        <a:t>1.</a:t>
                      </a:r>
                      <a:r>
                        <a:rPr lang="zh-TW" sz="1800" kern="100" dirty="0">
                          <a:effectLst/>
                          <a:latin typeface="+mj-ea"/>
                          <a:ea typeface="+mj-ea"/>
                        </a:rPr>
                        <a:t>建置國中小各班</a:t>
                      </a:r>
                      <a:r>
                        <a:rPr lang="en-US" sz="1800" kern="100" dirty="0">
                          <a:effectLst/>
                          <a:latin typeface="+mj-ea"/>
                          <a:ea typeface="+mj-ea"/>
                        </a:rPr>
                        <a:t>65</a:t>
                      </a:r>
                      <a:r>
                        <a:rPr lang="zh-TW" sz="1800" kern="100" dirty="0">
                          <a:effectLst/>
                          <a:latin typeface="+mj-ea"/>
                          <a:ea typeface="+mj-ea"/>
                        </a:rPr>
                        <a:t>吋以上智慧型互動顯示螢幕、行動載具</a:t>
                      </a:r>
                      <a:r>
                        <a:rPr lang="en-US" sz="1800" kern="100" dirty="0">
                          <a:effectLst/>
                          <a:latin typeface="+mj-ea"/>
                          <a:ea typeface="+mj-ea"/>
                        </a:rPr>
                        <a:t>(</a:t>
                      </a:r>
                      <a:r>
                        <a:rPr lang="zh-TW" sz="1800" kern="100" dirty="0">
                          <a:effectLst/>
                          <a:latin typeface="+mj-ea"/>
                          <a:ea typeface="+mj-ea"/>
                        </a:rPr>
                        <a:t>平板、筆電等</a:t>
                      </a:r>
                      <a:r>
                        <a:rPr lang="en-US" sz="1800" kern="100" dirty="0">
                          <a:effectLst/>
                          <a:latin typeface="+mj-ea"/>
                          <a:ea typeface="+mj-ea"/>
                        </a:rPr>
                        <a:t>)</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2.</a:t>
                      </a:r>
                      <a:r>
                        <a:rPr lang="zh-TW" sz="1800" kern="100" dirty="0">
                          <a:effectLst/>
                          <a:latin typeface="+mj-ea"/>
                          <a:ea typeface="+mj-ea"/>
                        </a:rPr>
                        <a:t>規劃增置全縣的科技自造中心，平衡城鄉區域發展</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3.</a:t>
                      </a:r>
                      <a:r>
                        <a:rPr lang="zh-TW" sz="1800" kern="100" dirty="0">
                          <a:effectLst/>
                          <a:latin typeface="+mj-ea"/>
                          <a:ea typeface="+mj-ea"/>
                        </a:rPr>
                        <a:t>擴增智慧教室教學動能</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4.</a:t>
                      </a:r>
                      <a:r>
                        <a:rPr lang="zh-TW" sz="1800" kern="100" dirty="0">
                          <a:effectLst/>
                          <a:latin typeface="+mj-ea"/>
                          <a:ea typeface="+mj-ea"/>
                        </a:rPr>
                        <a:t>提升網路頻寬與普及率</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72000" marB="0"/>
                </a:tc>
                <a:tc>
                  <a:txBody>
                    <a:bodyPr/>
                    <a:lstStyle/>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800" kern="100" dirty="0" smtClean="0">
                          <a:solidFill>
                            <a:schemeClr val="dk1"/>
                          </a:solidFill>
                          <a:effectLst/>
                          <a:latin typeface="+mj-ea"/>
                          <a:ea typeface="+mj-ea"/>
                          <a:cs typeface="+mn-cs"/>
                        </a:rPr>
                        <a:t>1.</a:t>
                      </a:r>
                      <a:r>
                        <a:rPr lang="zh-TW" altLang="zh-TW" sz="1800" kern="100" dirty="0" smtClean="0">
                          <a:solidFill>
                            <a:schemeClr val="dk1"/>
                          </a:solidFill>
                          <a:effectLst/>
                          <a:latin typeface="+mj-ea"/>
                          <a:ea typeface="+mj-ea"/>
                          <a:cs typeface="+mn-cs"/>
                        </a:rPr>
                        <a:t>鼓勵教師運用資訊設備，辦理跨校遠距教學。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8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sz="1800" kern="100" dirty="0" smtClean="0">
                          <a:effectLst/>
                          <a:latin typeface="+mj-ea"/>
                          <a:ea typeface="+mj-ea"/>
                        </a:rPr>
                        <a:t>2.</a:t>
                      </a:r>
                      <a:r>
                        <a:rPr lang="zh-TW" sz="1800" kern="100" dirty="0">
                          <a:effectLst/>
                          <a:latin typeface="+mj-ea"/>
                          <a:ea typeface="+mj-ea"/>
                        </a:rPr>
                        <a:t>培訓教師具備數位教學能力</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smtClean="0">
                          <a:effectLst/>
                          <a:latin typeface="+mj-ea"/>
                          <a:ea typeface="+mj-ea"/>
                        </a:rPr>
                        <a:t>3.</a:t>
                      </a:r>
                      <a:r>
                        <a:rPr lang="zh-TW" sz="1800" kern="100" dirty="0">
                          <a:effectLst/>
                          <a:latin typeface="+mj-ea"/>
                          <a:ea typeface="+mj-ea"/>
                        </a:rPr>
                        <a:t>活化資教工作圈、發揮教學輔導團功能</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smtClean="0">
                          <a:effectLst/>
                          <a:latin typeface="+mj-ea"/>
                          <a:ea typeface="+mj-ea"/>
                        </a:rPr>
                        <a:t>4.</a:t>
                      </a:r>
                      <a:r>
                        <a:rPr lang="zh-TW" sz="1800" kern="100" dirty="0">
                          <a:effectLst/>
                          <a:latin typeface="+mj-ea"/>
                          <a:ea typeface="+mj-ea"/>
                        </a:rPr>
                        <a:t>推動行政減量，教師回歸專注</a:t>
                      </a:r>
                      <a:r>
                        <a:rPr lang="zh-TW" sz="1800" kern="100" dirty="0" smtClean="0">
                          <a:effectLst/>
                          <a:latin typeface="+mj-ea"/>
                          <a:ea typeface="+mj-ea"/>
                        </a:rPr>
                        <a:t>教學</a:t>
                      </a:r>
                      <a:r>
                        <a:rPr lang="zh-TW" altLang="en-US"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txBody>
                  <a:tcPr marL="68580" marR="68580" marT="72000" marB="0"/>
                </a:tc>
                <a:tc>
                  <a:txBody>
                    <a:bodyPr/>
                    <a:lstStyle/>
                    <a:p>
                      <a:pPr marL="176213" indent="-176213">
                        <a:spcBef>
                          <a:spcPts val="600"/>
                        </a:spcBef>
                        <a:spcAft>
                          <a:spcPts val="0"/>
                        </a:spcAft>
                      </a:pPr>
                      <a:r>
                        <a:rPr lang="en-US" sz="1800" kern="100" dirty="0">
                          <a:effectLst/>
                          <a:latin typeface="+mj-ea"/>
                          <a:ea typeface="+mj-ea"/>
                        </a:rPr>
                        <a:t>1.</a:t>
                      </a:r>
                      <a:r>
                        <a:rPr lang="zh-TW" sz="1800" kern="100">
                          <a:effectLst/>
                          <a:latin typeface="+mj-ea"/>
                          <a:ea typeface="+mj-ea"/>
                        </a:rPr>
                        <a:t>規劃</a:t>
                      </a:r>
                      <a:r>
                        <a:rPr lang="zh-TW" sz="1800" kern="100" smtClean="0">
                          <a:effectLst/>
                          <a:latin typeface="+mj-ea"/>
                          <a:ea typeface="+mj-ea"/>
                        </a:rPr>
                        <a:t>國</a:t>
                      </a:r>
                      <a:r>
                        <a:rPr lang="zh-TW" altLang="en-US" sz="1800" kern="100" smtClean="0">
                          <a:effectLst/>
                          <a:latin typeface="+mj-ea"/>
                          <a:ea typeface="+mj-ea"/>
                        </a:rPr>
                        <a:t>小</a:t>
                      </a:r>
                      <a:r>
                        <a:rPr lang="zh-TW" sz="1800" kern="100" smtClean="0">
                          <a:effectLst/>
                          <a:latin typeface="+mj-ea"/>
                          <a:ea typeface="+mj-ea"/>
                        </a:rPr>
                        <a:t>辦理</a:t>
                      </a:r>
                      <a:r>
                        <a:rPr lang="en-US" sz="1800" kern="100" dirty="0">
                          <a:effectLst/>
                          <a:latin typeface="+mj-ea"/>
                          <a:ea typeface="+mj-ea"/>
                        </a:rPr>
                        <a:t>AI</a:t>
                      </a:r>
                      <a:r>
                        <a:rPr lang="zh-TW" sz="1800" kern="100" dirty="0">
                          <a:effectLst/>
                          <a:latin typeface="+mj-ea"/>
                          <a:ea typeface="+mj-ea"/>
                        </a:rPr>
                        <a:t>人工智慧實驗教育及成立高中</a:t>
                      </a:r>
                      <a:r>
                        <a:rPr lang="en-US" sz="1800" kern="100" dirty="0">
                          <a:effectLst/>
                          <a:latin typeface="+mj-ea"/>
                          <a:ea typeface="+mj-ea"/>
                        </a:rPr>
                        <a:t>AI</a:t>
                      </a:r>
                      <a:r>
                        <a:rPr lang="zh-TW" sz="1800" kern="100" dirty="0">
                          <a:effectLst/>
                          <a:latin typeface="+mj-ea"/>
                          <a:ea typeface="+mj-ea"/>
                        </a:rPr>
                        <a:t>數位科技班</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2.</a:t>
                      </a:r>
                      <a:r>
                        <a:rPr lang="zh-TW" sz="1800" kern="100" dirty="0">
                          <a:effectLst/>
                          <a:latin typeface="+mj-ea"/>
                          <a:ea typeface="+mj-ea"/>
                        </a:rPr>
                        <a:t>推動同步式遠距視訊教學，克服城鄉落差</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3.</a:t>
                      </a:r>
                      <a:r>
                        <a:rPr lang="zh-TW" sz="1800" kern="100" dirty="0">
                          <a:effectLst/>
                          <a:latin typeface="+mj-ea"/>
                          <a:ea typeface="+mj-ea"/>
                        </a:rPr>
                        <a:t>訂定不同階段程式設計的學習目標</a:t>
                      </a:r>
                      <a:r>
                        <a:rPr lang="zh-TW"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endParaRPr>
                    </a:p>
                    <a:p>
                      <a:pPr marL="176213" indent="-176213">
                        <a:spcBef>
                          <a:spcPts val="600"/>
                        </a:spcBef>
                        <a:spcAft>
                          <a:spcPts val="0"/>
                        </a:spcAft>
                      </a:pPr>
                      <a:r>
                        <a:rPr lang="en-US" sz="1800" kern="100" dirty="0">
                          <a:effectLst/>
                          <a:latin typeface="+mj-ea"/>
                          <a:ea typeface="+mj-ea"/>
                        </a:rPr>
                        <a:t>4.</a:t>
                      </a:r>
                      <a:r>
                        <a:rPr lang="zh-TW" sz="1800" kern="100" dirty="0">
                          <a:effectLst/>
                          <a:latin typeface="+mj-ea"/>
                          <a:ea typeface="+mj-ea"/>
                        </a:rPr>
                        <a:t>提供適性化自主學習</a:t>
                      </a:r>
                      <a:r>
                        <a:rPr lang="zh-TW" sz="1800" kern="100" dirty="0" smtClean="0">
                          <a:effectLst/>
                          <a:latin typeface="+mj-ea"/>
                          <a:ea typeface="+mj-ea"/>
                        </a:rPr>
                        <a:t>平台</a:t>
                      </a:r>
                      <a:r>
                        <a:rPr lang="en-US" altLang="zh-TW" sz="1800" kern="100" dirty="0" smtClean="0">
                          <a:effectLst/>
                          <a:latin typeface="+mj-ea"/>
                          <a:ea typeface="+mj-ea"/>
                        </a:rPr>
                        <a:t>(</a:t>
                      </a:r>
                      <a:r>
                        <a:rPr lang="zh-TW" altLang="en-US" sz="1800" kern="100" dirty="0" smtClean="0">
                          <a:effectLst/>
                          <a:latin typeface="+mj-ea"/>
                          <a:ea typeface="+mj-ea"/>
                        </a:rPr>
                        <a:t>因材網、酷課雲</a:t>
                      </a:r>
                      <a:r>
                        <a:rPr lang="en-US" altLang="zh-TW" sz="1800" kern="100" dirty="0" smtClean="0">
                          <a:effectLst/>
                          <a:latin typeface="+mj-ea"/>
                          <a:ea typeface="+mj-ea"/>
                        </a:rPr>
                        <a:t>)</a:t>
                      </a:r>
                      <a:r>
                        <a:rPr lang="zh-TW" altLang="en-US" sz="1800" kern="100" dirty="0" smtClean="0">
                          <a:effectLst/>
                          <a:latin typeface="+mj-ea"/>
                          <a:ea typeface="+mj-ea"/>
                        </a:rPr>
                        <a:t>。</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800" kern="100" dirty="0">
                        <a:effectLst/>
                        <a:latin typeface="+mj-ea"/>
                        <a:ea typeface="+mj-ea"/>
                        <a:cs typeface="Times New Roman" panose="02020603050405020304" pitchFamily="18" charset="0"/>
                      </a:endParaRPr>
                    </a:p>
                  </a:txBody>
                  <a:tcPr marL="68580" marR="6858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文字方塊 7"/>
          <p:cNvSpPr txBox="1"/>
          <p:nvPr/>
        </p:nvSpPr>
        <p:spPr>
          <a:xfrm>
            <a:off x="7919863" y="4842819"/>
            <a:ext cx="1224136" cy="338554"/>
          </a:xfrm>
          <a:prstGeom prst="rect">
            <a:avLst/>
          </a:prstGeom>
          <a:noFill/>
        </p:spPr>
        <p:txBody>
          <a:bodyPr wrap="square" rtlCol="0">
            <a:spAutoFit/>
          </a:bodyPr>
          <a:lstStyle/>
          <a:p>
            <a:pPr algn="r"/>
            <a:r>
              <a:rPr lang="en-US" altLang="zh-TW" sz="1600" dirty="0" smtClean="0">
                <a:solidFill>
                  <a:srgbClr val="FF0000"/>
                </a:solidFill>
              </a:rPr>
              <a:t>12</a:t>
            </a:r>
            <a:endParaRPr lang="zh-TW" altLang="en-US" sz="1600" dirty="0">
              <a:solidFill>
                <a:srgbClr val="FF0000"/>
              </a:solidFill>
            </a:endParaRPr>
          </a:p>
        </p:txBody>
      </p:sp>
      <p:sp>
        <p:nvSpPr>
          <p:cNvPr id="9"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5</a:t>
            </a:r>
            <a:r>
              <a:rPr lang="en-US" altLang="zh-TW" sz="1600" dirty="0" smtClean="0"/>
              <a:t>(</a:t>
            </a:r>
            <a:r>
              <a:rPr lang="zh-TW" altLang="en-US" sz="1600" dirty="0" smtClean="0"/>
              <a:t>用科技</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Tree>
    <p:extLst>
      <p:ext uri="{BB962C8B-B14F-4D97-AF65-F5344CB8AC3E}">
        <p14:creationId xmlns:p14="http://schemas.microsoft.com/office/powerpoint/2010/main" val="28073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444882618"/>
              </p:ext>
            </p:extLst>
          </p:nvPr>
        </p:nvGraphicFramePr>
        <p:xfrm>
          <a:off x="107881" y="809843"/>
          <a:ext cx="8928993" cy="4176464"/>
        </p:xfrm>
        <a:graphic>
          <a:graphicData uri="http://schemas.openxmlformats.org/drawingml/2006/table">
            <a:tbl>
              <a:tblPr firstRow="1" firstCol="1" bandRow="1">
                <a:tableStyleId>{5C22544A-7EE6-4342-B048-85BDC9FD1C3A}</a:tableStyleId>
              </a:tblPr>
              <a:tblGrid>
                <a:gridCol w="1088903"/>
                <a:gridCol w="1259093"/>
                <a:gridCol w="2297985"/>
                <a:gridCol w="2040882"/>
                <a:gridCol w="2242130"/>
              </a:tblGrid>
              <a:tr h="397471">
                <a:tc rowSpan="2">
                  <a:txBody>
                    <a:bodyPr/>
                    <a:lstStyle/>
                    <a:p>
                      <a:pPr>
                        <a:spcAft>
                          <a:spcPts val="0"/>
                        </a:spcAft>
                      </a:pPr>
                      <a:r>
                        <a:rPr lang="zh-TW" sz="1800" kern="100" dirty="0">
                          <a:effectLst/>
                          <a:latin typeface="+mj-ea"/>
                          <a:ea typeface="+mj-ea"/>
                        </a:rPr>
                        <a:t>教育願景</a:t>
                      </a:r>
                      <a:endParaRPr lang="zh-TW" sz="18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800" kern="100" dirty="0" smtClean="0">
                          <a:effectLst/>
                          <a:latin typeface="+mj-ea"/>
                          <a:ea typeface="+mj-ea"/>
                        </a:rPr>
                        <a:t>行動</a:t>
                      </a:r>
                      <a:r>
                        <a:rPr lang="zh-TW" sz="1800" kern="100" dirty="0" smtClean="0">
                          <a:effectLst/>
                          <a:latin typeface="+mj-ea"/>
                          <a:ea typeface="+mj-ea"/>
                        </a:rPr>
                        <a:t>目標</a:t>
                      </a:r>
                      <a:endParaRPr lang="zh-TW" sz="18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800" kern="100" dirty="0">
                          <a:effectLst/>
                          <a:latin typeface="+mj-ea"/>
                          <a:ea typeface="+mj-ea"/>
                        </a:rPr>
                        <a:t>行動綱領</a:t>
                      </a:r>
                      <a:endParaRPr lang="zh-TW" sz="18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366959">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100" dirty="0">
                          <a:solidFill>
                            <a:schemeClr val="accent6">
                              <a:lumMod val="50000"/>
                            </a:schemeClr>
                          </a:solidFill>
                          <a:effectLst/>
                          <a:latin typeface="+mj-ea"/>
                          <a:ea typeface="+mj-ea"/>
                        </a:rPr>
                        <a:t>投資學習環境</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強化教師教學</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800" kern="100" dirty="0">
                          <a:solidFill>
                            <a:schemeClr val="accent6">
                              <a:lumMod val="50000"/>
                            </a:schemeClr>
                          </a:solidFill>
                          <a:effectLst/>
                          <a:latin typeface="+mj-ea"/>
                          <a:ea typeface="+mj-ea"/>
                        </a:rPr>
                        <a:t>優化學生學習</a:t>
                      </a:r>
                      <a:endParaRPr lang="zh-TW" sz="18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412034">
                <a:tc>
                  <a:txBody>
                    <a:bodyPr/>
                    <a:lstStyle/>
                    <a:p>
                      <a:pPr algn="ctr">
                        <a:spcAft>
                          <a:spcPts val="0"/>
                        </a:spcAft>
                      </a:pPr>
                      <a:r>
                        <a:rPr lang="zh-TW" sz="1800" kern="100" dirty="0">
                          <a:effectLst/>
                          <a:latin typeface="+mj-ea"/>
                          <a:ea typeface="+mj-ea"/>
                        </a:rPr>
                        <a:t>點</a:t>
                      </a:r>
                      <a:r>
                        <a:rPr lang="zh-TW" sz="1800" kern="100" dirty="0" smtClean="0">
                          <a:effectLst/>
                          <a:latin typeface="+mj-ea"/>
                          <a:ea typeface="+mj-ea"/>
                        </a:rPr>
                        <a:t>亮</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嘉義</a:t>
                      </a:r>
                      <a:r>
                        <a:rPr lang="zh-TW" altLang="en-US" sz="1800" kern="100" dirty="0" smtClean="0">
                          <a:effectLst/>
                          <a:latin typeface="+mj-ea"/>
                          <a:ea typeface="+mj-ea"/>
                        </a:rPr>
                        <a:t>囝</a:t>
                      </a:r>
                      <a:r>
                        <a:rPr lang="zh-TW" sz="1800" kern="100" dirty="0" smtClean="0">
                          <a:effectLst/>
                          <a:latin typeface="+mj-ea"/>
                          <a:ea typeface="+mj-ea"/>
                        </a:rPr>
                        <a:t>仔</a:t>
                      </a:r>
                      <a:endParaRPr lang="en-US" altLang="zh-TW" sz="1800" kern="100" dirty="0" smtClean="0">
                        <a:effectLst/>
                        <a:latin typeface="+mj-ea"/>
                        <a:ea typeface="+mj-ea"/>
                      </a:endParaRPr>
                    </a:p>
                    <a:p>
                      <a:pPr algn="ctr">
                        <a:spcAft>
                          <a:spcPts val="0"/>
                        </a:spcAft>
                      </a:pPr>
                      <a:r>
                        <a:rPr lang="zh-TW" sz="1800" kern="100" dirty="0" smtClean="0">
                          <a:effectLst/>
                          <a:latin typeface="+mj-ea"/>
                          <a:ea typeface="+mj-ea"/>
                        </a:rPr>
                        <a:t>的</a:t>
                      </a:r>
                      <a:r>
                        <a:rPr lang="zh-TW" sz="1800" kern="100" dirty="0">
                          <a:effectLst/>
                          <a:latin typeface="+mj-ea"/>
                          <a:ea typeface="+mj-ea"/>
                        </a:rPr>
                        <a:t>未來</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800" kern="100" dirty="0" smtClean="0">
                          <a:effectLst/>
                          <a:latin typeface="+mj-ea"/>
                          <a:ea typeface="+mj-ea"/>
                        </a:rPr>
                        <a:t>6.</a:t>
                      </a:r>
                      <a:r>
                        <a:rPr lang="zh-TW" altLang="en-US" sz="1800" kern="100" dirty="0" smtClean="0">
                          <a:effectLst/>
                          <a:latin typeface="+mj-ea"/>
                          <a:ea typeface="+mj-ea"/>
                        </a:rPr>
                        <a:t>接國際</a:t>
                      </a:r>
                      <a:endParaRPr lang="en-US" altLang="zh-TW" sz="1800" kern="100" dirty="0" smtClean="0">
                        <a:effectLst/>
                        <a:latin typeface="+mj-ea"/>
                        <a:ea typeface="+mj-ea"/>
                      </a:endParaRPr>
                    </a:p>
                    <a:p>
                      <a:pPr algn="ctr">
                        <a:spcAft>
                          <a:spcPts val="0"/>
                        </a:spcAft>
                      </a:pPr>
                      <a:r>
                        <a:rPr lang="en-US" sz="1800" kern="100" dirty="0" smtClean="0">
                          <a:effectLst/>
                          <a:latin typeface="+mj-ea"/>
                          <a:ea typeface="+mj-ea"/>
                        </a:rPr>
                        <a:t>(</a:t>
                      </a:r>
                      <a:r>
                        <a:rPr lang="zh-TW" altLang="en-US" sz="1800" kern="100" dirty="0" smtClean="0">
                          <a:effectLst/>
                          <a:latin typeface="+mj-ea"/>
                          <a:ea typeface="+mj-ea"/>
                        </a:rPr>
                        <a:t>全球連結</a:t>
                      </a:r>
                      <a:r>
                        <a:rPr lang="en-US" sz="1800" kern="100" dirty="0" smtClean="0">
                          <a:effectLst/>
                          <a:latin typeface="+mj-ea"/>
                          <a:ea typeface="+mj-ea"/>
                        </a:rPr>
                        <a:t>)</a:t>
                      </a:r>
                      <a:endParaRPr lang="zh-TW" sz="1800" kern="100" dirty="0">
                        <a:effectLst/>
                        <a:latin typeface="+mj-ea"/>
                        <a:ea typeface="+mj-ea"/>
                        <a:cs typeface="Times New Roman" panose="02020603050405020304" pitchFamily="18" charset="0"/>
                      </a:endParaRPr>
                    </a:p>
                  </a:txBody>
                  <a:tcPr marL="68580" marR="68580" marT="0" marB="0" anchor="ctr"/>
                </a:tc>
                <a:tc>
                  <a:txBody>
                    <a:bodyPr/>
                    <a:lstStyle/>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1.</a:t>
                      </a:r>
                      <a:r>
                        <a:rPr lang="zh-TW" altLang="en-US" sz="1800" kern="100" dirty="0" smtClean="0">
                          <a:effectLst/>
                          <a:latin typeface="+mj-ea"/>
                          <a:ea typeface="+mj-ea"/>
                          <a:cs typeface="Times New Roman" panose="02020603050405020304" pitchFamily="18" charset="0"/>
                        </a:rPr>
                        <a:t>建置學校國際化雙語學習環境。</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提升各校與國外學校利用資訊設備進行主題式對話的視訊交流之比例。</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000" kern="100" dirty="0" smtClean="0">
                        <a:effectLst/>
                        <a:latin typeface="+mj-ea"/>
                        <a:ea typeface="+mj-ea"/>
                        <a:cs typeface="Times New Roman" panose="02020603050405020304" pitchFamily="18" charset="0"/>
                      </a:endParaRPr>
                    </a:p>
                    <a:p>
                      <a:pPr marL="176213" indent="-176213">
                        <a:spcBef>
                          <a:spcPts val="600"/>
                        </a:spcBef>
                        <a:spcAft>
                          <a:spcPts val="0"/>
                        </a:spcAft>
                      </a:pPr>
                      <a:endParaRPr lang="zh-TW" sz="1800" kern="100" dirty="0">
                        <a:effectLst/>
                        <a:latin typeface="+mj-ea"/>
                        <a:ea typeface="+mj-ea"/>
                        <a:cs typeface="Times New Roman" panose="02020603050405020304" pitchFamily="18" charset="0"/>
                      </a:endParaRPr>
                    </a:p>
                  </a:txBody>
                  <a:tcPr marL="68580" marR="68580" marT="72000" marB="0"/>
                </a:tc>
                <a:tc>
                  <a:txBody>
                    <a:bodyPr/>
                    <a:lstStyle/>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1.</a:t>
                      </a:r>
                      <a:r>
                        <a:rPr lang="zh-TW" altLang="en-US" sz="1800" kern="100" dirty="0" smtClean="0">
                          <a:effectLst/>
                          <a:latin typeface="+mj-ea"/>
                          <a:ea typeface="+mj-ea"/>
                          <a:cs typeface="Times New Roman" panose="02020603050405020304" pitchFamily="18" charset="0"/>
                        </a:rPr>
                        <a:t>辦理國際教育教師專業成長研習，並取得證書。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提升學校辦理國際教育活動及落實國際教育融入各領域教學之比例。</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p>
                    <a:p>
                      <a:pPr marL="176213" indent="-176213">
                        <a:spcBef>
                          <a:spcPts val="600"/>
                        </a:spcBef>
                        <a:spcAft>
                          <a:spcPts val="0"/>
                        </a:spcAft>
                      </a:pPr>
                      <a:r>
                        <a:rPr kumimoji="0" lang="en-US" altLang="zh-TW" sz="18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3.</a:t>
                      </a:r>
                      <a:r>
                        <a:rPr kumimoji="0" lang="zh-TW" altLang="en-US" sz="18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逐步推動雙語教學。</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800" kern="100" dirty="0" smtClean="0">
                        <a:effectLst/>
                        <a:latin typeface="+mj-ea"/>
                        <a:ea typeface="+mj-ea"/>
                        <a:cs typeface="Times New Roman" panose="02020603050405020304" pitchFamily="18" charset="0"/>
                      </a:endParaRPr>
                    </a:p>
                    <a:p>
                      <a:pPr marL="176213" indent="-176213">
                        <a:spcBef>
                          <a:spcPts val="600"/>
                        </a:spcBef>
                        <a:spcAft>
                          <a:spcPts val="0"/>
                        </a:spcAft>
                      </a:pPr>
                      <a:endParaRPr lang="zh-TW" sz="1800" kern="100" dirty="0">
                        <a:effectLst/>
                        <a:latin typeface="+mj-ea"/>
                        <a:ea typeface="+mj-ea"/>
                        <a:cs typeface="Times New Roman" panose="02020603050405020304" pitchFamily="18" charset="0"/>
                      </a:endParaRPr>
                    </a:p>
                  </a:txBody>
                  <a:tcPr marL="68580" marR="68580" marT="72000" marB="0"/>
                </a:tc>
                <a:tc>
                  <a:txBody>
                    <a:bodyPr/>
                    <a:lstStyle/>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1.</a:t>
                      </a:r>
                      <a:r>
                        <a:rPr lang="zh-TW" altLang="en-US" sz="1800" kern="100" dirty="0" smtClean="0">
                          <a:effectLst/>
                          <a:latin typeface="+mj-ea"/>
                          <a:ea typeface="+mj-ea"/>
                          <a:cs typeface="Times New Roman" panose="02020603050405020304" pitchFamily="18" charset="0"/>
                        </a:rPr>
                        <a:t>辦理國際志工到校服務與交流。</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8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800" kern="100" dirty="0" smtClean="0">
                          <a:effectLst/>
                          <a:latin typeface="+mj-ea"/>
                          <a:ea typeface="+mj-ea"/>
                          <a:cs typeface="Times New Roman" panose="02020603050405020304" pitchFamily="18" charset="0"/>
                        </a:rPr>
                        <a:t>2.</a:t>
                      </a:r>
                      <a:r>
                        <a:rPr lang="zh-TW" altLang="en-US" sz="1800" kern="100" dirty="0" smtClean="0">
                          <a:effectLst/>
                          <a:latin typeface="+mj-ea"/>
                          <a:ea typeface="+mj-ea"/>
                          <a:cs typeface="Times New Roman" panose="02020603050405020304" pitchFamily="18" charset="0"/>
                        </a:rPr>
                        <a:t>推動本縣優良教育團隊或師生出國交流、參訪，拓展國際視野。</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800" kern="100" dirty="0" smtClean="0">
                        <a:effectLst/>
                        <a:latin typeface="+mj-ea"/>
                        <a:ea typeface="+mj-ea"/>
                        <a:cs typeface="Times New Roman" panose="02020603050405020304" pitchFamily="18" charset="0"/>
                      </a:endParaRPr>
                    </a:p>
                    <a:p>
                      <a:pPr marL="176213" indent="-176213">
                        <a:spcBef>
                          <a:spcPts val="600"/>
                        </a:spcBef>
                        <a:spcAft>
                          <a:spcPts val="0"/>
                        </a:spcAft>
                      </a:pPr>
                      <a:endParaRPr lang="zh-TW" sz="1800" kern="100" dirty="0">
                        <a:effectLst/>
                        <a:latin typeface="+mj-ea"/>
                        <a:ea typeface="+mj-ea"/>
                        <a:cs typeface="Times New Roman" panose="02020603050405020304" pitchFamily="18" charset="0"/>
                      </a:endParaRPr>
                    </a:p>
                  </a:txBody>
                  <a:tcPr marL="68580" marR="6858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文字方塊 7"/>
          <p:cNvSpPr txBox="1"/>
          <p:nvPr/>
        </p:nvSpPr>
        <p:spPr>
          <a:xfrm>
            <a:off x="7908215" y="4632722"/>
            <a:ext cx="1224136" cy="338554"/>
          </a:xfrm>
          <a:prstGeom prst="rect">
            <a:avLst/>
          </a:prstGeom>
          <a:noFill/>
        </p:spPr>
        <p:txBody>
          <a:bodyPr wrap="square" rtlCol="0">
            <a:spAutoFit/>
          </a:bodyPr>
          <a:lstStyle/>
          <a:p>
            <a:pPr algn="r"/>
            <a:r>
              <a:rPr lang="en-US" altLang="zh-TW" sz="1600" dirty="0" smtClean="0">
                <a:solidFill>
                  <a:srgbClr val="FF0000"/>
                </a:solidFill>
              </a:rPr>
              <a:t>13</a:t>
            </a:r>
            <a:endParaRPr lang="zh-TW" altLang="en-US" sz="1600" dirty="0">
              <a:solidFill>
                <a:srgbClr val="FF0000"/>
              </a:solidFill>
            </a:endParaRPr>
          </a:p>
        </p:txBody>
      </p:sp>
      <p:sp>
        <p:nvSpPr>
          <p:cNvPr id="9"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6</a:t>
            </a:r>
            <a:r>
              <a:rPr lang="en-US" altLang="zh-TW" sz="1600" dirty="0" smtClean="0"/>
              <a:t>(</a:t>
            </a:r>
            <a:r>
              <a:rPr lang="zh-TW" altLang="en-US" sz="1600" dirty="0" smtClean="0"/>
              <a:t>接國際</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Tree>
    <p:extLst>
      <p:ext uri="{BB962C8B-B14F-4D97-AF65-F5344CB8AC3E}">
        <p14:creationId xmlns:p14="http://schemas.microsoft.com/office/powerpoint/2010/main" val="3299462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4" name="圖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68559" y="3829198"/>
            <a:ext cx="1964603" cy="1309736"/>
          </a:xfrm>
          <a:prstGeom prst="rect">
            <a:avLst/>
          </a:prstGeom>
        </p:spPr>
      </p:pic>
      <p:sp>
        <p:nvSpPr>
          <p:cNvPr id="9" name="文字方塊 8"/>
          <p:cNvSpPr txBox="1"/>
          <p:nvPr/>
        </p:nvSpPr>
        <p:spPr>
          <a:xfrm>
            <a:off x="971600" y="772832"/>
            <a:ext cx="5906328" cy="2369880"/>
          </a:xfrm>
          <a:prstGeom prst="rect">
            <a:avLst/>
          </a:prstGeom>
          <a:noFill/>
        </p:spPr>
        <p:txBody>
          <a:bodyPr wrap="square" rtlCol="0">
            <a:spAutoFit/>
          </a:bodyPr>
          <a:lstStyle/>
          <a:p>
            <a:pPr>
              <a:lnSpc>
                <a:spcPct val="150000"/>
              </a:lnSpc>
              <a:spcBef>
                <a:spcPts val="1200"/>
              </a:spcBef>
            </a:pPr>
            <a:r>
              <a:rPr lang="zh-TW" altLang="en-US" sz="3200" dirty="0" smtClean="0">
                <a:latin typeface="+mj-ea"/>
                <a:ea typeface="+mj-ea"/>
              </a:rPr>
              <a:t>面對 嘉義縣 的教育困境</a:t>
            </a:r>
            <a:endParaRPr lang="en-US" altLang="zh-TW" sz="3200" dirty="0" smtClean="0">
              <a:latin typeface="+mj-ea"/>
              <a:ea typeface="+mj-ea"/>
            </a:endParaRPr>
          </a:p>
          <a:p>
            <a:pPr>
              <a:lnSpc>
                <a:spcPct val="150000"/>
              </a:lnSpc>
              <a:spcBef>
                <a:spcPts val="1200"/>
              </a:spcBef>
            </a:pPr>
            <a:r>
              <a:rPr lang="zh-TW" altLang="en-US" sz="3200" dirty="0" smtClean="0">
                <a:latin typeface="+mj-ea"/>
                <a:ea typeface="+mj-ea"/>
              </a:rPr>
              <a:t>      </a:t>
            </a:r>
            <a:r>
              <a:rPr lang="zh-TW" altLang="en-US" sz="2000" dirty="0" smtClean="0">
                <a:latin typeface="+mj-ea"/>
                <a:ea typeface="+mj-ea"/>
              </a:rPr>
              <a:t>藉由</a:t>
            </a:r>
            <a:r>
              <a:rPr lang="zh-TW" altLang="en-US" sz="3200" dirty="0" smtClean="0">
                <a:latin typeface="+mj-ea"/>
                <a:ea typeface="+mj-ea"/>
              </a:rPr>
              <a:t>  </a:t>
            </a:r>
            <a:r>
              <a:rPr lang="zh-TW" altLang="en-US" sz="3200" dirty="0" smtClean="0">
                <a:solidFill>
                  <a:srgbClr val="FF0000"/>
                </a:solidFill>
                <a:latin typeface="+mj-ea"/>
                <a:ea typeface="+mj-ea"/>
              </a:rPr>
              <a:t>創新行動</a:t>
            </a:r>
            <a:endParaRPr lang="en-US" altLang="zh-TW" sz="3200" dirty="0" smtClean="0">
              <a:solidFill>
                <a:srgbClr val="FF0000"/>
              </a:solidFill>
              <a:latin typeface="+mj-ea"/>
              <a:ea typeface="+mj-ea"/>
            </a:endParaRPr>
          </a:p>
          <a:p>
            <a:pPr>
              <a:spcBef>
                <a:spcPts val="1200"/>
              </a:spcBef>
            </a:pPr>
            <a:r>
              <a:rPr lang="en-US" altLang="zh-TW" sz="3200" dirty="0">
                <a:latin typeface="+mj-ea"/>
                <a:ea typeface="+mj-ea"/>
              </a:rPr>
              <a:t> </a:t>
            </a:r>
            <a:r>
              <a:rPr lang="en-US" altLang="zh-TW" sz="3200" dirty="0" smtClean="0">
                <a:latin typeface="+mj-ea"/>
                <a:ea typeface="+mj-ea"/>
              </a:rPr>
              <a:t>                   </a:t>
            </a:r>
            <a:r>
              <a:rPr lang="zh-TW" altLang="en-US" sz="2000" dirty="0" smtClean="0">
                <a:latin typeface="+mj-ea"/>
                <a:ea typeface="+mj-ea"/>
              </a:rPr>
              <a:t>一起創造</a:t>
            </a:r>
            <a:r>
              <a:rPr lang="zh-TW" altLang="en-US" sz="2000" dirty="0" smtClean="0">
                <a:solidFill>
                  <a:srgbClr val="FF0000"/>
                </a:solidFill>
                <a:latin typeface="+mj-ea"/>
                <a:ea typeface="+mj-ea"/>
              </a:rPr>
              <a:t>  </a:t>
            </a:r>
            <a:r>
              <a:rPr lang="zh-TW" altLang="en-US" sz="3200" dirty="0" smtClean="0">
                <a:solidFill>
                  <a:srgbClr val="FF0000"/>
                </a:solidFill>
                <a:latin typeface="+mj-ea"/>
                <a:ea typeface="+mj-ea"/>
              </a:rPr>
              <a:t>教育 </a:t>
            </a:r>
            <a:r>
              <a:rPr lang="zh-TW" altLang="en-US" sz="2000" dirty="0" smtClean="0">
                <a:solidFill>
                  <a:srgbClr val="FF0000"/>
                </a:solidFill>
                <a:latin typeface="+mj-ea"/>
                <a:ea typeface="+mj-ea"/>
              </a:rPr>
              <a:t>的</a:t>
            </a:r>
            <a:r>
              <a:rPr lang="zh-TW" altLang="en-US" sz="3200" dirty="0" smtClean="0">
                <a:solidFill>
                  <a:srgbClr val="FF0000"/>
                </a:solidFill>
                <a:latin typeface="+mj-ea"/>
                <a:ea typeface="+mj-ea"/>
              </a:rPr>
              <a:t> 感動 </a:t>
            </a:r>
            <a:endParaRPr lang="zh-TW" altLang="en-US" sz="3200" dirty="0">
              <a:solidFill>
                <a:srgbClr val="FF0000"/>
              </a:solidFill>
              <a:latin typeface="+mj-ea"/>
              <a:ea typeface="+mj-ea"/>
            </a:endParaRPr>
          </a:p>
        </p:txBody>
      </p:sp>
      <p:pic>
        <p:nvPicPr>
          <p:cNvPr id="5" name="圖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15253" y="3389684"/>
            <a:ext cx="2623872" cy="1749249"/>
          </a:xfrm>
          <a:prstGeom prst="rect">
            <a:avLst/>
          </a:prstGeom>
        </p:spPr>
      </p:pic>
      <p:pic>
        <p:nvPicPr>
          <p:cNvPr id="10" name="圖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19772" y="2417539"/>
            <a:ext cx="2041046" cy="2721394"/>
          </a:xfrm>
          <a:prstGeom prst="rect">
            <a:avLst/>
          </a:prstGeom>
        </p:spPr>
      </p:pic>
      <p:sp>
        <p:nvSpPr>
          <p:cNvPr id="11" name="投影片編號版面配置區 1"/>
          <p:cNvSpPr txBox="1">
            <a:spLocks/>
          </p:cNvSpPr>
          <p:nvPr/>
        </p:nvSpPr>
        <p:spPr>
          <a:xfrm>
            <a:off x="7010400" y="4751143"/>
            <a:ext cx="2133600" cy="273844"/>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400" dirty="0" smtClean="0">
                <a:solidFill>
                  <a:srgbClr val="FF0000"/>
                </a:solidFill>
                <a:latin typeface="+mj-ea"/>
                <a:ea typeface="+mj-ea"/>
              </a:rPr>
              <a:t>14</a:t>
            </a:r>
            <a:endParaRPr lang="zh-CN" altLang="en-US" sz="1400" dirty="0">
              <a:solidFill>
                <a:srgbClr val="FF0000"/>
              </a:solidFill>
              <a:latin typeface="+mj-ea"/>
              <a:ea typeface="+mj-ea"/>
            </a:endParaRPr>
          </a:p>
        </p:txBody>
      </p:sp>
      <p:pic>
        <p:nvPicPr>
          <p:cNvPr id="12" name="图片 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56" y="0"/>
            <a:ext cx="9143244" cy="684392"/>
          </a:xfrm>
          <a:prstGeom prst="rect">
            <a:avLst/>
          </a:prstGeom>
        </p:spPr>
      </p:pic>
      <p:sp>
        <p:nvSpPr>
          <p:cNvPr id="13" name="等腰三角形 12"/>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latin typeface="微軟正黑體" panose="020B0604030504040204" pitchFamily="34" charset="-120"/>
              <a:ea typeface="微軟正黑體" panose="020B0604030504040204" pitchFamily="34" charset="-120"/>
            </a:endParaRPr>
          </a:p>
        </p:txBody>
      </p:sp>
      <p:sp>
        <p:nvSpPr>
          <p:cNvPr id="14" name="标题 1"/>
          <p:cNvSpPr txBox="1">
            <a:spLocks/>
          </p:cNvSpPr>
          <p:nvPr/>
        </p:nvSpPr>
        <p:spPr>
          <a:xfrm>
            <a:off x="656660" y="88440"/>
            <a:ext cx="5698976" cy="478413"/>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TW" altLang="en-US" sz="2500" b="1" dirty="0" smtClean="0">
                <a:solidFill>
                  <a:schemeClr val="bg1"/>
                </a:solidFill>
                <a:latin typeface="微軟正黑體" panose="020B0604030504040204" pitchFamily="34" charset="-120"/>
              </a:rPr>
              <a:t>嘉義縣 創新教育白皮書</a:t>
            </a:r>
            <a:endParaRPr lang="zh-CN" altLang="en-US" sz="2500" dirty="0">
              <a:solidFill>
                <a:schemeClr val="bg1"/>
              </a:solidFill>
            </a:endParaRPr>
          </a:p>
        </p:txBody>
      </p:sp>
    </p:spTree>
    <p:extLst>
      <p:ext uri="{BB962C8B-B14F-4D97-AF65-F5344CB8AC3E}">
        <p14:creationId xmlns:p14="http://schemas.microsoft.com/office/powerpoint/2010/main" val="390234944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par>
                                <p:cTn id="8" presetID="21" presetClass="entr" presetSubtype="1" fill="hold" nodeType="withEffect">
                                  <p:stCondLst>
                                    <p:cond delay="10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2000"/>
                                        <p:tgtEl>
                                          <p:spTgt spid="5"/>
                                        </p:tgtEl>
                                      </p:cBhvr>
                                    </p:animEffect>
                                  </p:childTnLst>
                                </p:cTn>
                              </p:par>
                              <p:par>
                                <p:cTn id="11" presetID="21" presetClass="entr" presetSubtype="1" fill="hold" nodeType="withEffect">
                                  <p:stCondLst>
                                    <p:cond delay="20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rotWithShape="1">
          <a:blip r:embed="rId2">
            <a:extLst>
              <a:ext uri="{28A0092B-C50C-407E-A947-70E740481C1C}">
                <a14:useLocalDpi xmlns:a14="http://schemas.microsoft.com/office/drawing/2010/main" val="0"/>
              </a:ext>
            </a:extLst>
          </a:blip>
          <a:srcRect l="4901" r="4039"/>
          <a:stretch/>
        </p:blipFill>
        <p:spPr>
          <a:xfrm>
            <a:off x="4759416" y="421851"/>
            <a:ext cx="4392488" cy="4299890"/>
          </a:xfrm>
          <a:prstGeom prst="rect">
            <a:avLst/>
          </a:prstGeom>
        </p:spPr>
      </p:pic>
      <p:sp>
        <p:nvSpPr>
          <p:cNvPr id="3" name="文字方塊 2"/>
          <p:cNvSpPr txBox="1"/>
          <p:nvPr/>
        </p:nvSpPr>
        <p:spPr>
          <a:xfrm>
            <a:off x="111280" y="569255"/>
            <a:ext cx="4944087" cy="630942"/>
          </a:xfrm>
          <a:prstGeom prst="rect">
            <a:avLst/>
          </a:prstGeom>
          <a:noFill/>
        </p:spPr>
        <p:txBody>
          <a:bodyPr wrap="square" rtlCol="0">
            <a:spAutoFit/>
          </a:bodyPr>
          <a:lstStyle/>
          <a:p>
            <a:pPr algn="ctr">
              <a:lnSpc>
                <a:spcPct val="125000"/>
              </a:lnSpc>
            </a:pPr>
            <a:r>
              <a:rPr lang="zh-TW" altLang="en-US" sz="2800" b="1" dirty="0" smtClean="0">
                <a:solidFill>
                  <a:srgbClr val="003399"/>
                </a:solidFill>
                <a:latin typeface="+mj-ea"/>
                <a:ea typeface="+mj-ea"/>
              </a:rPr>
              <a:t>嘉義縣 </a:t>
            </a:r>
            <a:r>
              <a:rPr lang="zh-TW" altLang="en-US" sz="2800" b="1" u="sng" dirty="0" smtClean="0">
                <a:solidFill>
                  <a:srgbClr val="003399"/>
                </a:solidFill>
                <a:latin typeface="+mj-ea"/>
                <a:ea typeface="+mj-ea"/>
              </a:rPr>
              <a:t>創新教育白皮書</a:t>
            </a:r>
            <a:r>
              <a:rPr lang="en-US" altLang="zh-TW" sz="2800" b="1" dirty="0" smtClean="0">
                <a:solidFill>
                  <a:srgbClr val="003399"/>
                </a:solidFill>
                <a:latin typeface="+mj-ea"/>
                <a:ea typeface="+mj-ea"/>
              </a:rPr>
              <a:t>-</a:t>
            </a:r>
            <a:r>
              <a:rPr lang="zh-TW" altLang="en-US" sz="2800" b="1" dirty="0" smtClean="0">
                <a:solidFill>
                  <a:srgbClr val="003399"/>
                </a:solidFill>
                <a:latin typeface="+mj-ea"/>
                <a:ea typeface="+mj-ea"/>
              </a:rPr>
              <a:t>架構</a:t>
            </a:r>
            <a:endParaRPr lang="zh-TW" altLang="en-US" sz="2800" b="1" dirty="0">
              <a:solidFill>
                <a:srgbClr val="003399"/>
              </a:solidFill>
              <a:latin typeface="+mj-ea"/>
              <a:ea typeface="+mj-ea"/>
            </a:endParaRPr>
          </a:p>
        </p:txBody>
      </p:sp>
      <p:pic>
        <p:nvPicPr>
          <p:cNvPr id="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893" y="4698871"/>
            <a:ext cx="9143244" cy="457107"/>
          </a:xfrm>
          <a:prstGeom prst="rect">
            <a:avLst/>
          </a:prstGeom>
        </p:spPr>
      </p:pic>
      <p:pic>
        <p:nvPicPr>
          <p:cNvPr id="6" name="圖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97" y="3886356"/>
            <a:ext cx="1255077" cy="812515"/>
          </a:xfrm>
          <a:prstGeom prst="rect">
            <a:avLst/>
          </a:prstGeom>
        </p:spPr>
      </p:pic>
      <p:sp>
        <p:nvSpPr>
          <p:cNvPr id="7" name="文字方塊 6"/>
          <p:cNvSpPr txBox="1"/>
          <p:nvPr/>
        </p:nvSpPr>
        <p:spPr>
          <a:xfrm>
            <a:off x="7908215" y="4632722"/>
            <a:ext cx="1224136" cy="338554"/>
          </a:xfrm>
          <a:prstGeom prst="rect">
            <a:avLst/>
          </a:prstGeom>
          <a:noFill/>
        </p:spPr>
        <p:txBody>
          <a:bodyPr wrap="square" rtlCol="0">
            <a:spAutoFit/>
          </a:bodyPr>
          <a:lstStyle/>
          <a:p>
            <a:pPr algn="r"/>
            <a:r>
              <a:rPr lang="en-US" altLang="zh-TW" sz="1600" dirty="0" smtClean="0">
                <a:solidFill>
                  <a:srgbClr val="FF0000"/>
                </a:solidFill>
              </a:rPr>
              <a:t>1</a:t>
            </a:r>
            <a:endParaRPr lang="zh-TW" altLang="en-US" sz="1600" dirty="0">
              <a:solidFill>
                <a:srgbClr val="FF0000"/>
              </a:solidFill>
            </a:endParaRPr>
          </a:p>
        </p:txBody>
      </p:sp>
      <p:grpSp>
        <p:nvGrpSpPr>
          <p:cNvPr id="13" name="组合 29"/>
          <p:cNvGrpSpPr>
            <a:grpSpLocks/>
          </p:cNvGrpSpPr>
          <p:nvPr/>
        </p:nvGrpSpPr>
        <p:grpSpPr bwMode="auto">
          <a:xfrm>
            <a:off x="7903" y="1625825"/>
            <a:ext cx="5040560" cy="2798522"/>
            <a:chOff x="139700" y="1961602"/>
            <a:chExt cx="6450013" cy="3720061"/>
          </a:xfrm>
        </p:grpSpPr>
        <p:sp>
          <p:nvSpPr>
            <p:cNvPr id="14" name="任意多边形 7"/>
            <p:cNvSpPr>
              <a:spLocks/>
            </p:cNvSpPr>
            <p:nvPr/>
          </p:nvSpPr>
          <p:spPr bwMode="auto">
            <a:xfrm rot="-767135">
              <a:off x="4291013" y="2119313"/>
              <a:ext cx="1838325" cy="1063625"/>
            </a:xfrm>
            <a:custGeom>
              <a:avLst/>
              <a:gdLst>
                <a:gd name="T0" fmla="*/ 0 w 2305318"/>
                <a:gd name="T1" fmla="*/ 0 h 1242812"/>
                <a:gd name="T2" fmla="*/ 168176 w 2305318"/>
                <a:gd name="T3" fmla="*/ 220707 h 1242812"/>
                <a:gd name="T4" fmla="*/ 191133 w 2305318"/>
                <a:gd name="T5" fmla="*/ 224192 h 1242812"/>
                <a:gd name="T6" fmla="*/ 0 w 2305318"/>
                <a:gd name="T7" fmla="*/ 0 h 1242812"/>
                <a:gd name="T8" fmla="*/ 0 60000 65536"/>
                <a:gd name="T9" fmla="*/ 0 60000 65536"/>
                <a:gd name="T10" fmla="*/ 0 60000 65536"/>
                <a:gd name="T11" fmla="*/ 0 60000 65536"/>
                <a:gd name="T12" fmla="*/ 0 w 2305318"/>
                <a:gd name="T13" fmla="*/ 0 h 1242812"/>
                <a:gd name="T14" fmla="*/ 2305318 w 2305318"/>
                <a:gd name="T15" fmla="*/ 1242812 h 1242812"/>
              </a:gdLst>
              <a:ahLst/>
              <a:cxnLst>
                <a:cxn ang="T8">
                  <a:pos x="T0" y="T1"/>
                </a:cxn>
                <a:cxn ang="T9">
                  <a:pos x="T2" y="T3"/>
                </a:cxn>
                <a:cxn ang="T10">
                  <a:pos x="T4" y="T5"/>
                </a:cxn>
                <a:cxn ang="T11">
                  <a:pos x="T6" y="T7"/>
                </a:cxn>
              </a:cxnLst>
              <a:rect l="T12" t="T13" r="T14" b="T15"/>
              <a:pathLst>
                <a:path w="2305318" h="1242812">
                  <a:moveTo>
                    <a:pt x="0" y="0"/>
                  </a:moveTo>
                  <a:lnTo>
                    <a:pt x="2028422" y="1223493"/>
                  </a:lnTo>
                  <a:lnTo>
                    <a:pt x="2305318" y="1242812"/>
                  </a:lnTo>
                  <a:lnTo>
                    <a:pt x="0"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grpSp>
          <p:nvGrpSpPr>
            <p:cNvPr id="15" name="组合 9"/>
            <p:cNvGrpSpPr>
              <a:grpSpLocks/>
            </p:cNvGrpSpPr>
            <p:nvPr/>
          </p:nvGrpSpPr>
          <p:grpSpPr bwMode="auto">
            <a:xfrm>
              <a:off x="139700" y="1961602"/>
              <a:ext cx="6450013" cy="3720061"/>
              <a:chOff x="139700" y="1961602"/>
              <a:chExt cx="6450013" cy="3720061"/>
            </a:xfrm>
          </p:grpSpPr>
          <p:grpSp>
            <p:nvGrpSpPr>
              <p:cNvPr id="16" name="Group 2"/>
              <p:cNvGrpSpPr>
                <a:grpSpLocks/>
              </p:cNvGrpSpPr>
              <p:nvPr/>
            </p:nvGrpSpPr>
            <p:grpSpPr bwMode="auto">
              <a:xfrm>
                <a:off x="139700" y="4260850"/>
                <a:ext cx="6450013" cy="1420813"/>
                <a:chOff x="0" y="0"/>
                <a:chExt cx="4063" cy="895"/>
              </a:xfrm>
            </p:grpSpPr>
            <p:pic>
              <p:nvPicPr>
                <p:cNvPr id="24" name="椭圆 10"/>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4063" cy="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 Box 4"/>
                <p:cNvSpPr txBox="1">
                  <a:spLocks noChangeArrowheads="1"/>
                </p:cNvSpPr>
                <p:nvPr/>
              </p:nvSpPr>
              <p:spPr bwMode="auto">
                <a:xfrm>
                  <a:off x="644" y="182"/>
                  <a:ext cx="2724"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47" tIns="46024" rIns="92047" bIns="46024" anchor="ct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endParaRPr lang="zh-CN" altLang="en-US" sz="1799">
                    <a:solidFill>
                      <a:srgbClr val="000000"/>
                    </a:solidFill>
                    <a:latin typeface="Arial" pitchFamily="34" charset="0"/>
                    <a:ea typeface="微软雅黑" pitchFamily="34" charset="-122"/>
                  </a:endParaRPr>
                </a:p>
              </p:txBody>
            </p:sp>
          </p:grpSp>
          <p:sp>
            <p:nvSpPr>
              <p:cNvPr id="17" name="任意多边形 8"/>
              <p:cNvSpPr>
                <a:spLocks/>
              </p:cNvSpPr>
              <p:nvPr/>
            </p:nvSpPr>
            <p:spPr bwMode="auto">
              <a:xfrm rot="-767135">
                <a:off x="4562475" y="3128963"/>
                <a:ext cx="1787525" cy="1076325"/>
              </a:xfrm>
              <a:custGeom>
                <a:avLst/>
                <a:gdLst>
                  <a:gd name="T0" fmla="*/ 163388 w 2240924"/>
                  <a:gd name="T1" fmla="*/ 0 h 1249251"/>
                  <a:gd name="T2" fmla="*/ 186423 w 2240924"/>
                  <a:gd name="T3" fmla="*/ 5001 h 1249251"/>
                  <a:gd name="T4" fmla="*/ 0 w 2240924"/>
                  <a:gd name="T5" fmla="*/ 242595 h 1249251"/>
                  <a:gd name="T6" fmla="*/ 163388 w 2240924"/>
                  <a:gd name="T7" fmla="*/ 0 h 1249251"/>
                  <a:gd name="T8" fmla="*/ 0 60000 65536"/>
                  <a:gd name="T9" fmla="*/ 0 60000 65536"/>
                  <a:gd name="T10" fmla="*/ 0 60000 65536"/>
                  <a:gd name="T11" fmla="*/ 0 60000 65536"/>
                  <a:gd name="T12" fmla="*/ 0 w 2240924"/>
                  <a:gd name="T13" fmla="*/ 0 h 1249251"/>
                  <a:gd name="T14" fmla="*/ 2240924 w 2240924"/>
                  <a:gd name="T15" fmla="*/ 1249251 h 1249251"/>
                </a:gdLst>
                <a:ahLst/>
                <a:cxnLst>
                  <a:cxn ang="T8">
                    <a:pos x="T0" y="T1"/>
                  </a:cxn>
                  <a:cxn ang="T9">
                    <a:pos x="T2" y="T3"/>
                  </a:cxn>
                  <a:cxn ang="T10">
                    <a:pos x="T4" y="T5"/>
                  </a:cxn>
                  <a:cxn ang="T11">
                    <a:pos x="T6" y="T7"/>
                  </a:cxn>
                </a:cxnLst>
                <a:rect l="T12" t="T13" r="T14" b="T15"/>
                <a:pathLst>
                  <a:path w="2240924" h="1249251">
                    <a:moveTo>
                      <a:pt x="1964028" y="0"/>
                    </a:moveTo>
                    <a:lnTo>
                      <a:pt x="2240924" y="25758"/>
                    </a:lnTo>
                    <a:lnTo>
                      <a:pt x="0" y="1249251"/>
                    </a:lnTo>
                    <a:lnTo>
                      <a:pt x="1964028" y="0"/>
                    </a:lnTo>
                    <a:close/>
                  </a:path>
                </a:pathLst>
              </a:custGeom>
              <a:solidFill>
                <a:srgbClr val="1878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18" name="矩形 5"/>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489199" y="1961602"/>
                <a:ext cx="167005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矩形 5"/>
              <p:cNvSpPr>
                <a:spLocks noChangeArrowheads="1"/>
              </p:cNvSpPr>
              <p:nvPr/>
            </p:nvSpPr>
            <p:spPr bwMode="auto">
              <a:xfrm>
                <a:off x="3324225" y="3598863"/>
                <a:ext cx="307975" cy="1052512"/>
              </a:xfrm>
              <a:prstGeom prst="rect">
                <a:avLst/>
              </a:prstGeom>
              <a:gradFill rotWithShape="0">
                <a:gsLst>
                  <a:gs pos="0">
                    <a:srgbClr val="000000">
                      <a:alpha val="50000"/>
                    </a:srgbClr>
                  </a:gs>
                  <a:gs pos="87000">
                    <a:srgbClr val="FFFFFF">
                      <a:alpha val="6500"/>
                    </a:srgbClr>
                  </a:gs>
                  <a:gs pos="100000">
                    <a:schemeClr val="bg1">
                      <a:alpha val="0"/>
                    </a:schemeClr>
                  </a:gs>
                </a:gsLst>
                <a:lin ang="5400000"/>
              </a:gradFill>
              <a:ln w="9525">
                <a:noFill/>
                <a:miter lim="800000"/>
                <a:headEnd/>
                <a:tailEnd/>
              </a:ln>
            </p:spPr>
            <p:txBody>
              <a:bodyPr anchor="ctr"/>
              <a:lstStyle/>
              <a:p>
                <a:pPr algn="ctr">
                  <a:defRPr/>
                </a:pPr>
                <a:endParaRPr lang="zh-CN" altLang="en-US" sz="1799">
                  <a:solidFill>
                    <a:srgbClr val="FFFFFF"/>
                  </a:solidFill>
                  <a:latin typeface="Arial" pitchFamily="34" charset="0"/>
                  <a:ea typeface="微软雅黑" pitchFamily="34" charset="-122"/>
                </a:endParaRPr>
              </a:p>
            </p:txBody>
          </p:sp>
          <p:sp>
            <p:nvSpPr>
              <p:cNvPr id="20" name="右箭头 1"/>
              <p:cNvSpPr>
                <a:spLocks/>
              </p:cNvSpPr>
              <p:nvPr/>
            </p:nvSpPr>
            <p:spPr bwMode="auto">
              <a:xfrm rot="-767135">
                <a:off x="866775" y="2535238"/>
                <a:ext cx="5219700" cy="2125662"/>
              </a:xfrm>
              <a:custGeom>
                <a:avLst/>
                <a:gdLst>
                  <a:gd name="T0" fmla="*/ 589295 w 5680224"/>
                  <a:gd name="T1" fmla="*/ 399437 h 2312897"/>
                  <a:gd name="T2" fmla="*/ 565791 w 5680224"/>
                  <a:gd name="T3" fmla="*/ 503156 h 2312897"/>
                  <a:gd name="T4" fmla="*/ 0 w 5680224"/>
                  <a:gd name="T5" fmla="*/ 456865 h 2312897"/>
                  <a:gd name="T6" fmla="*/ 4815 w 5680224"/>
                  <a:gd name="T7" fmla="*/ 456982 h 2312897"/>
                  <a:gd name="T8" fmla="*/ 589295 w 5680224"/>
                  <a:gd name="T9" fmla="*/ 399437 h 2312897"/>
                  <a:gd name="T10" fmla="*/ 1548215 w 5680224"/>
                  <a:gd name="T11" fmla="*/ 0 h 2312897"/>
                  <a:gd name="T12" fmla="*/ 2241023 w 5680224"/>
                  <a:gd name="T13" fmla="*/ 442641 h 2312897"/>
                  <a:gd name="T14" fmla="*/ 1548215 w 5680224"/>
                  <a:gd name="T15" fmla="*/ 913847 h 2312897"/>
                  <a:gd name="T16" fmla="*/ 1745626 w 5680224"/>
                  <a:gd name="T17" fmla="*/ 599690 h 2312897"/>
                  <a:gd name="T18" fmla="*/ 1125504 w 5680224"/>
                  <a:gd name="T19" fmla="*/ 548952 h 2312897"/>
                  <a:gd name="T20" fmla="*/ 1117070 w 5680224"/>
                  <a:gd name="T21" fmla="*/ 549166 h 2312897"/>
                  <a:gd name="T22" fmla="*/ 1112230 w 5680224"/>
                  <a:gd name="T23" fmla="*/ 547866 h 2312897"/>
                  <a:gd name="T24" fmla="*/ 1100129 w 5680224"/>
                  <a:gd name="T25" fmla="*/ 546875 h 2312897"/>
                  <a:gd name="T26" fmla="*/ 1100774 w 5680224"/>
                  <a:gd name="T27" fmla="*/ 544031 h 2312897"/>
                  <a:gd name="T28" fmla="*/ 1058521 w 5680224"/>
                  <a:gd name="T29" fmla="*/ 439458 h 2312897"/>
                  <a:gd name="T30" fmla="*/ 1141117 w 5680224"/>
                  <a:gd name="T31" fmla="*/ 346551 h 2312897"/>
                  <a:gd name="T32" fmla="*/ 1145269 w 5680224"/>
                  <a:gd name="T33" fmla="*/ 347666 h 2312897"/>
                  <a:gd name="T34" fmla="*/ 1145956 w 5680224"/>
                  <a:gd name="T35" fmla="*/ 344632 h 2312897"/>
                  <a:gd name="T36" fmla="*/ 1745626 w 5680224"/>
                  <a:gd name="T37" fmla="*/ 285591 h 2312897"/>
                  <a:gd name="T38" fmla="*/ 1548215 w 5680224"/>
                  <a:gd name="T39" fmla="*/ 0 h 23128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80224"/>
                  <a:gd name="T61" fmla="*/ 0 h 2312897"/>
                  <a:gd name="T62" fmla="*/ 5680224 w 5680224"/>
                  <a:gd name="T63" fmla="*/ 2312897 h 231289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80224" h="2312897">
                    <a:moveTo>
                      <a:pt x="1493657" y="1010955"/>
                    </a:moveTo>
                    <a:lnTo>
                      <a:pt x="1434086" y="1273463"/>
                    </a:lnTo>
                    <a:lnTo>
                      <a:pt x="0" y="1156300"/>
                    </a:lnTo>
                    <a:lnTo>
                      <a:pt x="12204" y="1156596"/>
                    </a:lnTo>
                    <a:lnTo>
                      <a:pt x="1493657" y="1010955"/>
                    </a:lnTo>
                    <a:close/>
                    <a:moveTo>
                      <a:pt x="3924196" y="0"/>
                    </a:moveTo>
                    <a:lnTo>
                      <a:pt x="5680224" y="1120299"/>
                    </a:lnTo>
                    <a:lnTo>
                      <a:pt x="3924196" y="2312897"/>
                    </a:lnTo>
                    <a:lnTo>
                      <a:pt x="4424565" y="1517782"/>
                    </a:lnTo>
                    <a:lnTo>
                      <a:pt x="2852765" y="1389368"/>
                    </a:lnTo>
                    <a:cubicBezTo>
                      <a:pt x="2845727" y="1390995"/>
                      <a:pt x="2838572" y="1390760"/>
                      <a:pt x="2831389" y="1389906"/>
                    </a:cubicBezTo>
                    <a:lnTo>
                      <a:pt x="2819121" y="1386619"/>
                    </a:lnTo>
                    <a:lnTo>
                      <a:pt x="2788448" y="1384113"/>
                    </a:lnTo>
                    <a:lnTo>
                      <a:pt x="2790082" y="1376914"/>
                    </a:lnTo>
                    <a:cubicBezTo>
                      <a:pt x="2714731" y="1340933"/>
                      <a:pt x="2668650" y="1232861"/>
                      <a:pt x="2682986" y="1112243"/>
                    </a:cubicBezTo>
                    <a:cubicBezTo>
                      <a:pt x="2699818" y="970636"/>
                      <a:pt x="2793549" y="865360"/>
                      <a:pt x="2892341" y="877102"/>
                    </a:cubicBezTo>
                    <a:lnTo>
                      <a:pt x="2902864" y="879922"/>
                    </a:lnTo>
                    <a:lnTo>
                      <a:pt x="2904606" y="872245"/>
                    </a:lnTo>
                    <a:lnTo>
                      <a:pt x="4424565" y="722818"/>
                    </a:lnTo>
                    <a:lnTo>
                      <a:pt x="3924196" y="0"/>
                    </a:lnTo>
                    <a:close/>
                  </a:path>
                </a:pathLst>
              </a:custGeom>
              <a:solidFill>
                <a:srgbClr val="009D2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1799"/>
              </a:p>
            </p:txBody>
          </p:sp>
          <p:pic>
            <p:nvPicPr>
              <p:cNvPr id="21" name="任意多边形 9"/>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255838" y="1962150"/>
                <a:ext cx="255587" cy="314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11"/>
              <p:cNvSpPr txBox="1">
                <a:spLocks noChangeArrowheads="1"/>
              </p:cNvSpPr>
              <p:nvPr/>
            </p:nvSpPr>
            <p:spPr bwMode="auto">
              <a:xfrm rot="20711162" flipH="1">
                <a:off x="3853628" y="2786024"/>
                <a:ext cx="2060947" cy="7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TW" altLang="en-US" sz="1600" b="0" dirty="0" smtClean="0">
                    <a:solidFill>
                      <a:srgbClr val="FFFF00"/>
                    </a:solidFill>
                    <a:latin typeface="微软雅黑" pitchFamily="34" charset="-122"/>
                    <a:ea typeface="微软雅黑" pitchFamily="34" charset="-122"/>
                  </a:rPr>
                  <a:t>點亮 </a:t>
                </a:r>
                <a:endParaRPr lang="en-US" altLang="zh-TW" sz="1600" b="0" dirty="0" smtClean="0">
                  <a:solidFill>
                    <a:srgbClr val="FFFF00"/>
                  </a:solidFill>
                  <a:latin typeface="微软雅黑" pitchFamily="34" charset="-122"/>
                  <a:ea typeface="微软雅黑" pitchFamily="34" charset="-122"/>
                </a:endParaRPr>
              </a:p>
              <a:p>
                <a:pPr algn="ctr" eaLnBrk="1" hangingPunct="1"/>
                <a:r>
                  <a:rPr lang="zh-TW" altLang="en-US" sz="1600" b="0" dirty="0" smtClean="0">
                    <a:solidFill>
                      <a:srgbClr val="FFFF00"/>
                    </a:solidFill>
                    <a:latin typeface="微软雅黑" pitchFamily="34" charset="-122"/>
                    <a:ea typeface="微软雅黑" pitchFamily="34" charset="-122"/>
                  </a:rPr>
                  <a:t>嘉義囝仔的未來</a:t>
                </a:r>
                <a:endParaRPr lang="en-US" altLang="zh-CN" sz="1600" b="0" dirty="0">
                  <a:solidFill>
                    <a:srgbClr val="FFFF00"/>
                  </a:solidFill>
                  <a:latin typeface="微软雅黑" pitchFamily="34" charset="-122"/>
                  <a:ea typeface="微软雅黑" pitchFamily="34" charset="-122"/>
                </a:endParaRPr>
              </a:p>
            </p:txBody>
          </p:sp>
          <p:sp>
            <p:nvSpPr>
              <p:cNvPr id="23" name="TextBox 11"/>
              <p:cNvSpPr txBox="1">
                <a:spLocks noChangeArrowheads="1"/>
              </p:cNvSpPr>
              <p:nvPr/>
            </p:nvSpPr>
            <p:spPr bwMode="auto">
              <a:xfrm flipH="1">
                <a:off x="2545916" y="2115288"/>
                <a:ext cx="630141" cy="253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b="1">
                    <a:solidFill>
                      <a:schemeClr val="tx1"/>
                    </a:solidFill>
                    <a:latin typeface="Amelia BT"/>
                    <a:ea typeface="宋体" pitchFamily="2" charset="-122"/>
                  </a:defRPr>
                </a:lvl1pPr>
                <a:lvl2pPr marL="742950" indent="-285750" eaLnBrk="0" hangingPunct="0">
                  <a:defRPr b="1">
                    <a:solidFill>
                      <a:schemeClr val="tx1"/>
                    </a:solidFill>
                    <a:latin typeface="Amelia BT"/>
                    <a:ea typeface="宋体" pitchFamily="2" charset="-122"/>
                  </a:defRPr>
                </a:lvl2pPr>
                <a:lvl3pPr marL="1143000" indent="-228600" eaLnBrk="0" hangingPunct="0">
                  <a:defRPr b="1">
                    <a:solidFill>
                      <a:schemeClr val="tx1"/>
                    </a:solidFill>
                    <a:latin typeface="Amelia BT"/>
                    <a:ea typeface="宋体" pitchFamily="2" charset="-122"/>
                  </a:defRPr>
                </a:lvl3pPr>
                <a:lvl4pPr marL="1600200" indent="-228600" eaLnBrk="0" hangingPunct="0">
                  <a:defRPr b="1">
                    <a:solidFill>
                      <a:schemeClr val="tx1"/>
                    </a:solidFill>
                    <a:latin typeface="Amelia BT"/>
                    <a:ea typeface="宋体" pitchFamily="2" charset="-122"/>
                  </a:defRPr>
                </a:lvl4pPr>
                <a:lvl5pPr marL="2057400" indent="-228600" eaLnBrk="0" hangingPunct="0">
                  <a:defRPr b="1">
                    <a:solidFill>
                      <a:schemeClr val="tx1"/>
                    </a:solidFill>
                    <a:latin typeface="Amelia BT"/>
                    <a:ea typeface="宋体" pitchFamily="2" charset="-122"/>
                  </a:defRPr>
                </a:lvl5pPr>
                <a:lvl6pPr marL="2514600" indent="-228600" eaLnBrk="0" fontAlgn="base" hangingPunct="0">
                  <a:spcBef>
                    <a:spcPct val="0"/>
                  </a:spcBef>
                  <a:spcAft>
                    <a:spcPct val="0"/>
                  </a:spcAft>
                  <a:defRPr b="1">
                    <a:solidFill>
                      <a:schemeClr val="tx1"/>
                    </a:solidFill>
                    <a:latin typeface="Amelia BT"/>
                    <a:ea typeface="宋体" pitchFamily="2" charset="-122"/>
                  </a:defRPr>
                </a:lvl6pPr>
                <a:lvl7pPr marL="2971800" indent="-228600" eaLnBrk="0" fontAlgn="base" hangingPunct="0">
                  <a:spcBef>
                    <a:spcPct val="0"/>
                  </a:spcBef>
                  <a:spcAft>
                    <a:spcPct val="0"/>
                  </a:spcAft>
                  <a:defRPr b="1">
                    <a:solidFill>
                      <a:schemeClr val="tx1"/>
                    </a:solidFill>
                    <a:latin typeface="Amelia BT"/>
                    <a:ea typeface="宋体" pitchFamily="2" charset="-122"/>
                  </a:defRPr>
                </a:lvl7pPr>
                <a:lvl8pPr marL="3429000" indent="-228600" eaLnBrk="0" fontAlgn="base" hangingPunct="0">
                  <a:spcBef>
                    <a:spcPct val="0"/>
                  </a:spcBef>
                  <a:spcAft>
                    <a:spcPct val="0"/>
                  </a:spcAft>
                  <a:defRPr b="1">
                    <a:solidFill>
                      <a:schemeClr val="tx1"/>
                    </a:solidFill>
                    <a:latin typeface="Amelia BT"/>
                    <a:ea typeface="宋体" pitchFamily="2" charset="-122"/>
                  </a:defRPr>
                </a:lvl8pPr>
                <a:lvl9pPr marL="3886200" indent="-228600" eaLnBrk="0" fontAlgn="base" hangingPunct="0">
                  <a:spcBef>
                    <a:spcPct val="0"/>
                  </a:spcBef>
                  <a:spcAft>
                    <a:spcPct val="0"/>
                  </a:spcAft>
                  <a:defRPr b="1">
                    <a:solidFill>
                      <a:schemeClr val="tx1"/>
                    </a:solidFill>
                    <a:latin typeface="Amelia BT"/>
                    <a:ea typeface="宋体" pitchFamily="2" charset="-122"/>
                  </a:defRPr>
                </a:lvl9pPr>
              </a:lstStyle>
              <a:p>
                <a:pPr algn="ctr" eaLnBrk="1" hangingPunct="1"/>
                <a:r>
                  <a:rPr lang="zh-TW" altLang="en-US" sz="2000" dirty="0" smtClean="0">
                    <a:solidFill>
                      <a:srgbClr val="FF0000"/>
                    </a:solidFill>
                    <a:latin typeface="微软雅黑" pitchFamily="34" charset="-122"/>
                    <a:ea typeface="微软雅黑" pitchFamily="34" charset="-122"/>
                  </a:rPr>
                  <a:t>創新教育白皮書</a:t>
                </a:r>
                <a:r>
                  <a:rPr lang="zh-CN" altLang="en-US" sz="2000" dirty="0" smtClean="0">
                    <a:solidFill>
                      <a:srgbClr val="FF0000"/>
                    </a:solidFill>
                    <a:latin typeface="微软雅黑" pitchFamily="34" charset="-122"/>
                    <a:ea typeface="微软雅黑" pitchFamily="34" charset="-122"/>
                  </a:rPr>
                  <a:t>    </a:t>
                </a:r>
                <a:endParaRPr lang="en-US" altLang="zh-CN" sz="2000" dirty="0">
                  <a:solidFill>
                    <a:srgbClr val="FF0000"/>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19699784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7" y="4587974"/>
            <a:ext cx="9143244" cy="555526"/>
          </a:xfrm>
          <a:prstGeom prst="rect">
            <a:avLst/>
          </a:prstGeom>
        </p:spPr>
      </p:pic>
      <p:sp>
        <p:nvSpPr>
          <p:cNvPr id="2" name="文字方塊 1"/>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2</a:t>
            </a:r>
            <a:endParaRPr lang="zh-TW" altLang="en-US" sz="1600" dirty="0">
              <a:solidFill>
                <a:srgbClr val="FF0000"/>
              </a:solidFill>
            </a:endParaRPr>
          </a:p>
        </p:txBody>
      </p:sp>
      <p:sp>
        <p:nvSpPr>
          <p:cNvPr id="12" name="矩形 11"/>
          <p:cNvSpPr/>
          <p:nvPr/>
        </p:nvSpPr>
        <p:spPr>
          <a:xfrm>
            <a:off x="3942969" y="2425185"/>
            <a:ext cx="521921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t>`</a:t>
            </a:r>
          </a:p>
        </p:txBody>
      </p:sp>
      <p:sp>
        <p:nvSpPr>
          <p:cNvPr id="72" name="文字方塊 71"/>
          <p:cNvSpPr txBox="1"/>
          <p:nvPr/>
        </p:nvSpPr>
        <p:spPr>
          <a:xfrm>
            <a:off x="3923172" y="999612"/>
            <a:ext cx="5219215" cy="1569660"/>
          </a:xfrm>
          <a:prstGeom prst="rect">
            <a:avLst/>
          </a:prstGeom>
          <a:noFill/>
        </p:spPr>
        <p:txBody>
          <a:bodyPr wrap="square" rtlCol="0">
            <a:spAutoFit/>
          </a:bodyPr>
          <a:lstStyle/>
          <a:p>
            <a:r>
              <a:rPr lang="zh-TW" altLang="en-US" sz="4800" b="1" dirty="0">
                <a:solidFill>
                  <a:srgbClr val="003399"/>
                </a:solidFill>
                <a:latin typeface="+mj-ea"/>
                <a:ea typeface="+mj-ea"/>
              </a:rPr>
              <a:t>點</a:t>
            </a:r>
            <a:r>
              <a:rPr lang="zh-TW" altLang="en-US" sz="4800" b="1" dirty="0" smtClean="0">
                <a:solidFill>
                  <a:srgbClr val="003399"/>
                </a:solidFill>
                <a:latin typeface="+mj-ea"/>
                <a:ea typeface="+mj-ea"/>
              </a:rPr>
              <a:t>亮</a:t>
            </a:r>
            <a:r>
              <a:rPr lang="en-US" altLang="zh-TW" sz="4800" b="1" dirty="0" smtClean="0">
                <a:solidFill>
                  <a:srgbClr val="003399"/>
                </a:solidFill>
                <a:latin typeface="+mj-ea"/>
                <a:ea typeface="+mj-ea"/>
              </a:rPr>
              <a:t> </a:t>
            </a:r>
          </a:p>
          <a:p>
            <a:pPr algn="ctr"/>
            <a:r>
              <a:rPr lang="zh-TW" altLang="en-US" sz="4800" b="1" dirty="0" smtClean="0">
                <a:solidFill>
                  <a:srgbClr val="003399"/>
                </a:solidFill>
                <a:latin typeface="+mj-ea"/>
                <a:ea typeface="+mj-ea"/>
              </a:rPr>
              <a:t>     嘉義囝仔的</a:t>
            </a:r>
            <a:r>
              <a:rPr lang="zh-TW" altLang="en-US" sz="4800" b="1" dirty="0">
                <a:solidFill>
                  <a:srgbClr val="003399"/>
                </a:solidFill>
                <a:latin typeface="+mj-ea"/>
                <a:ea typeface="+mj-ea"/>
              </a:rPr>
              <a:t>未來</a:t>
            </a:r>
          </a:p>
        </p:txBody>
      </p:sp>
      <p:sp>
        <p:nvSpPr>
          <p:cNvPr id="27" name="文本框 7"/>
          <p:cNvSpPr txBox="1"/>
          <p:nvPr/>
        </p:nvSpPr>
        <p:spPr>
          <a:xfrm>
            <a:off x="4561830" y="2993463"/>
            <a:ext cx="4288229" cy="707886"/>
          </a:xfrm>
          <a:prstGeom prst="rect">
            <a:avLst/>
          </a:prstGeom>
          <a:noFill/>
        </p:spPr>
        <p:txBody>
          <a:bodyPr wrap="square" rtlCol="0">
            <a:spAutoFit/>
          </a:bodyPr>
          <a:lstStyle/>
          <a:p>
            <a:pPr algn="ctr"/>
            <a:r>
              <a:rPr lang="zh-TW" altLang="en-US" sz="4000" b="1" u="sng" dirty="0" smtClean="0">
                <a:solidFill>
                  <a:srgbClr val="7030A0"/>
                </a:solidFill>
                <a:latin typeface="+mj-ea"/>
                <a:ea typeface="+mj-ea"/>
              </a:rPr>
              <a:t>嘉義縣教育願景</a:t>
            </a:r>
            <a:endParaRPr lang="zh-CN" altLang="en-US" sz="4000" b="1" u="sng" dirty="0">
              <a:solidFill>
                <a:srgbClr val="7030A0"/>
              </a:solidFill>
              <a:latin typeface="+mj-ea"/>
              <a:ea typeface="+mj-ea"/>
            </a:endParaRPr>
          </a:p>
        </p:txBody>
      </p:sp>
      <p:pic>
        <p:nvPicPr>
          <p:cNvPr id="3" name="圖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7" y="927141"/>
            <a:ext cx="3780769" cy="2843261"/>
          </a:xfrm>
          <a:prstGeom prst="rect">
            <a:avLst/>
          </a:prstGeom>
        </p:spPr>
      </p:pic>
      <p:pic>
        <p:nvPicPr>
          <p:cNvPr id="48" name="圖片 4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772088"/>
            <a:ext cx="1255077" cy="812515"/>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960834" y="4125540"/>
            <a:ext cx="927188" cy="914190"/>
          </a:xfrm>
          <a:prstGeom prst="rect">
            <a:avLst/>
          </a:prstGeom>
        </p:spPr>
      </p:pic>
      <p:pic>
        <p:nvPicPr>
          <p:cNvPr id="10" name="图片 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56" y="0"/>
            <a:ext cx="9143244" cy="524210"/>
          </a:xfrm>
          <a:prstGeom prst="rect">
            <a:avLst/>
          </a:prstGeom>
        </p:spPr>
      </p:pic>
    </p:spTree>
    <p:extLst>
      <p:ext uri="{BB962C8B-B14F-4D97-AF65-F5344CB8AC3E}">
        <p14:creationId xmlns:p14="http://schemas.microsoft.com/office/powerpoint/2010/main" val="30479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strVal val="#ppt_w+.3"/>
                                          </p:val>
                                        </p:tav>
                                        <p:tav tm="100000">
                                          <p:val>
                                            <p:strVal val="#ppt_w"/>
                                          </p:val>
                                        </p:tav>
                                      </p:tavLst>
                                    </p:anim>
                                    <p:anim calcmode="lin" valueType="num">
                                      <p:cBhvr>
                                        <p:cTn id="8" dur="1000" fill="hold"/>
                                        <p:tgtEl>
                                          <p:spTgt spid="27"/>
                                        </p:tgtEl>
                                        <p:attrNameLst>
                                          <p:attrName>ppt_h</p:attrName>
                                        </p:attrNameLst>
                                      </p:cBhvr>
                                      <p:tavLst>
                                        <p:tav tm="0">
                                          <p:val>
                                            <p:strVal val="#ppt_h"/>
                                          </p:val>
                                        </p:tav>
                                        <p:tav tm="100000">
                                          <p:val>
                                            <p:strVal val="#ppt_h"/>
                                          </p:val>
                                        </p:tav>
                                      </p:tavLst>
                                    </p:anim>
                                    <p:animEffect transition="in" filter="fade">
                                      <p:cBhvr>
                                        <p:cTn id="9" dur="1000"/>
                                        <p:tgtEl>
                                          <p:spTgt spid="27"/>
                                        </p:tgtEl>
                                      </p:cBhvr>
                                    </p:animEffect>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ppt_x"/>
                                          </p:val>
                                        </p:tav>
                                        <p:tav tm="100000">
                                          <p:val>
                                            <p:strVal val="#ppt_x"/>
                                          </p:val>
                                        </p:tav>
                                      </p:tavLst>
                                    </p:anim>
                                    <p:anim calcmode="lin" valueType="num">
                                      <p:cBhvr additive="base">
                                        <p:cTn id="14"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81" y="4140116"/>
            <a:ext cx="9143244" cy="1011852"/>
          </a:xfrm>
          <a:prstGeom prst="rect">
            <a:avLst/>
          </a:prstGeom>
        </p:spPr>
      </p:pic>
      <p:pic>
        <p:nvPicPr>
          <p:cNvPr id="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812359" y="3739149"/>
            <a:ext cx="1428138" cy="1408118"/>
          </a:xfrm>
          <a:prstGeom prst="rect">
            <a:avLst/>
          </a:prstGeom>
        </p:spPr>
      </p:pic>
      <p:pic>
        <p:nvPicPr>
          <p:cNvPr id="6" name="圖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6" y="4147851"/>
            <a:ext cx="1255077" cy="812515"/>
          </a:xfrm>
          <a:prstGeom prst="rect">
            <a:avLst/>
          </a:prstGeom>
        </p:spPr>
      </p:pic>
      <p:sp>
        <p:nvSpPr>
          <p:cNvPr id="7" name="文字方塊 6"/>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3</a:t>
            </a:r>
            <a:endParaRPr lang="zh-TW" altLang="en-US" sz="1600" dirty="0">
              <a:solidFill>
                <a:srgbClr val="FF0000"/>
              </a:solidFill>
            </a:endParaRPr>
          </a:p>
        </p:txBody>
      </p:sp>
      <p:grpSp>
        <p:nvGrpSpPr>
          <p:cNvPr id="2" name="群組 1"/>
          <p:cNvGrpSpPr/>
          <p:nvPr/>
        </p:nvGrpSpPr>
        <p:grpSpPr>
          <a:xfrm>
            <a:off x="2818104" y="794285"/>
            <a:ext cx="5815443" cy="3616943"/>
            <a:chOff x="2818104" y="794285"/>
            <a:chExt cx="5815443" cy="3616943"/>
          </a:xfrm>
        </p:grpSpPr>
        <p:sp>
          <p:nvSpPr>
            <p:cNvPr id="22" name="Oval 98"/>
            <p:cNvSpPr>
              <a:spLocks noChangeArrowheads="1"/>
            </p:cNvSpPr>
            <p:nvPr/>
          </p:nvSpPr>
          <p:spPr bwMode="auto">
            <a:xfrm>
              <a:off x="7014659" y="825364"/>
              <a:ext cx="1221222" cy="1156957"/>
            </a:xfrm>
            <a:prstGeom prst="ellipse">
              <a:avLst/>
            </a:prstGeom>
            <a:solidFill>
              <a:srgbClr val="F8CB9A"/>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9" name="Freeform 75"/>
            <p:cNvSpPr>
              <a:spLocks/>
            </p:cNvSpPr>
            <p:nvPr/>
          </p:nvSpPr>
          <p:spPr bwMode="auto">
            <a:xfrm>
              <a:off x="5213980" y="3137036"/>
              <a:ext cx="1008505" cy="1247230"/>
            </a:xfrm>
            <a:custGeom>
              <a:avLst/>
              <a:gdLst>
                <a:gd name="T0" fmla="*/ 310 w 620"/>
                <a:gd name="T1" fmla="*/ 0 h 932"/>
                <a:gd name="T2" fmla="*/ 0 w 620"/>
                <a:gd name="T3" fmla="*/ 932 h 932"/>
                <a:gd name="T4" fmla="*/ 620 w 620"/>
                <a:gd name="T5" fmla="*/ 932 h 932"/>
                <a:gd name="T6" fmla="*/ 310 w 620"/>
                <a:gd name="T7" fmla="*/ 0 h 932"/>
                <a:gd name="T8" fmla="*/ 0 60000 65536"/>
                <a:gd name="T9" fmla="*/ 0 60000 65536"/>
                <a:gd name="T10" fmla="*/ 0 60000 65536"/>
                <a:gd name="T11" fmla="*/ 0 60000 65536"/>
                <a:gd name="T12" fmla="*/ 0 w 620"/>
                <a:gd name="T13" fmla="*/ 0 h 932"/>
                <a:gd name="T14" fmla="*/ 620 w 620"/>
                <a:gd name="T15" fmla="*/ 932 h 932"/>
              </a:gdLst>
              <a:ahLst/>
              <a:cxnLst>
                <a:cxn ang="T8">
                  <a:pos x="T0" y="T1"/>
                </a:cxn>
                <a:cxn ang="T9">
                  <a:pos x="T2" y="T3"/>
                </a:cxn>
                <a:cxn ang="T10">
                  <a:pos x="T4" y="T5"/>
                </a:cxn>
                <a:cxn ang="T11">
                  <a:pos x="T6" y="T7"/>
                </a:cxn>
              </a:cxnLst>
              <a:rect l="T12" t="T13" r="T14" b="T15"/>
              <a:pathLst>
                <a:path w="620" h="932">
                  <a:moveTo>
                    <a:pt x="310" y="0"/>
                  </a:moveTo>
                  <a:lnTo>
                    <a:pt x="0" y="932"/>
                  </a:lnTo>
                  <a:lnTo>
                    <a:pt x="620" y="932"/>
                  </a:lnTo>
                  <a:lnTo>
                    <a:pt x="310" y="0"/>
                  </a:lnTo>
                  <a:close/>
                </a:path>
              </a:pathLst>
            </a:custGeom>
            <a:solidFill>
              <a:srgbClr val="99CCFF">
                <a:lumMod val="90000"/>
              </a:srgbClr>
            </a:solidFill>
            <a:ln w="12700" algn="ctr">
              <a:noFill/>
              <a:round/>
              <a:headEnd/>
              <a:tailEnd/>
            </a:ln>
            <a:effectLst>
              <a:outerShdw dist="53882" dir="2700000" algn="ctr" rotWithShape="0">
                <a:srgbClr val="000000">
                  <a:alpha val="50000"/>
                </a:srgb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dirty="0">
                <a:ln>
                  <a:noFill/>
                </a:ln>
                <a:solidFill>
                  <a:schemeClr val="bg1"/>
                </a:solidFill>
                <a:uLnTx/>
                <a:uFillTx/>
                <a:latin typeface="汉仪中圆简" panose="02010609000101010101" pitchFamily="49" charset="-122"/>
                <a:ea typeface="굴림" charset="-127"/>
              </a:endParaRPr>
            </a:p>
          </p:txBody>
        </p:sp>
        <p:sp>
          <p:nvSpPr>
            <p:cNvPr id="17" name="WordArt 89"/>
            <p:cNvSpPr>
              <a:spLocks noChangeArrowheads="1" noChangeShapeType="1" noTextEdit="1"/>
            </p:cNvSpPr>
            <p:nvPr/>
          </p:nvSpPr>
          <p:spPr bwMode="auto">
            <a:xfrm>
              <a:off x="2942685" y="1417380"/>
              <a:ext cx="1204519" cy="35234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indent="539750">
                <a:lnSpc>
                  <a:spcPct val="125000"/>
                </a:lnSpc>
              </a:pPr>
              <a:endParaRPr lang="en-US" altLang="zh-TW" sz="1400" dirty="0">
                <a:solidFill>
                  <a:srgbClr val="003399"/>
                </a:solidFill>
                <a:latin typeface="+mj-ea"/>
                <a:ea typeface="+mj-ea"/>
              </a:endParaRPr>
            </a:p>
          </p:txBody>
        </p:sp>
        <p:sp>
          <p:nvSpPr>
            <p:cNvPr id="19" name="Oval 92"/>
            <p:cNvSpPr>
              <a:spLocks noChangeArrowheads="1"/>
            </p:cNvSpPr>
            <p:nvPr/>
          </p:nvSpPr>
          <p:spPr bwMode="auto">
            <a:xfrm>
              <a:off x="5117924" y="794285"/>
              <a:ext cx="1214852" cy="1110925"/>
            </a:xfrm>
            <a:prstGeom prst="ellipse">
              <a:avLst/>
            </a:prstGeom>
            <a:solidFill>
              <a:srgbClr val="85D5D7"/>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20" name="WordArt 95"/>
            <p:cNvSpPr>
              <a:spLocks noChangeArrowheads="1" noChangeShapeType="1" noTextEdit="1"/>
            </p:cNvSpPr>
            <p:nvPr/>
          </p:nvSpPr>
          <p:spPr bwMode="auto">
            <a:xfrm>
              <a:off x="5213981" y="1104281"/>
              <a:ext cx="1042589" cy="56434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lvl="0" algn="ctr" latinLnBrk="1">
                <a:defRPr/>
              </a:pPr>
              <a:r>
                <a:rPr lang="zh-TW" altLang="en-US" sz="1400" dirty="0">
                  <a:solidFill>
                    <a:schemeClr val="accent6">
                      <a:lumMod val="75000"/>
                    </a:schemeClr>
                  </a:solidFill>
                  <a:latin typeface="+mj-ea"/>
                  <a:ea typeface="+mj-ea"/>
                </a:rPr>
                <a:t>競爭力不足</a:t>
              </a:r>
              <a:endParaRPr kumimoji="1" lang="zh-CN" altLang="en-US" sz="1400" i="0" strike="noStrike" kern="10" cap="none" spc="-70" normalizeH="0" baseline="0" noProof="0" dirty="0" smtClean="0">
                <a:ln>
                  <a:noFill/>
                </a:ln>
                <a:solidFill>
                  <a:schemeClr val="accent6">
                    <a:lumMod val="75000"/>
                  </a:schemeClr>
                </a:solidFill>
                <a:uLnTx/>
                <a:uFillTx/>
                <a:latin typeface="+mj-ea"/>
                <a:ea typeface="+mj-ea"/>
              </a:endParaRPr>
            </a:p>
          </p:txBody>
        </p:sp>
        <p:sp>
          <p:nvSpPr>
            <p:cNvPr id="23" name="WordArt 101"/>
            <p:cNvSpPr>
              <a:spLocks noChangeArrowheads="1" noChangeShapeType="1" noTextEdit="1"/>
            </p:cNvSpPr>
            <p:nvPr/>
          </p:nvSpPr>
          <p:spPr bwMode="auto">
            <a:xfrm>
              <a:off x="7080040" y="1136381"/>
              <a:ext cx="1090460" cy="52922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lnSpc>
                  <a:spcPct val="150000"/>
                </a:lnSpc>
              </a:pPr>
              <a:r>
                <a:rPr lang="zh-TW" altLang="en-US" sz="1400" dirty="0">
                  <a:solidFill>
                    <a:schemeClr val="accent2">
                      <a:lumMod val="75000"/>
                    </a:schemeClr>
                  </a:solidFill>
                  <a:latin typeface="+mj-ea"/>
                  <a:ea typeface="+mj-ea"/>
                </a:rPr>
                <a:t>城鄉數位落差</a:t>
              </a:r>
              <a:endParaRPr lang="zh-TW" altLang="zh-TW" sz="1400" dirty="0">
                <a:solidFill>
                  <a:schemeClr val="accent2">
                    <a:lumMod val="75000"/>
                  </a:schemeClr>
                </a:solidFill>
                <a:latin typeface="+mj-ea"/>
                <a:ea typeface="+mj-ea"/>
              </a:endParaRPr>
            </a:p>
          </p:txBody>
        </p:sp>
        <p:sp>
          <p:nvSpPr>
            <p:cNvPr id="10" name="Freeform 76"/>
            <p:cNvSpPr>
              <a:spLocks/>
            </p:cNvSpPr>
            <p:nvPr/>
          </p:nvSpPr>
          <p:spPr bwMode="auto">
            <a:xfrm>
              <a:off x="3800225" y="2116056"/>
              <a:ext cx="65733" cy="665664"/>
            </a:xfrm>
            <a:custGeom>
              <a:avLst/>
              <a:gdLst>
                <a:gd name="T0" fmla="*/ 0 w 54"/>
                <a:gd name="T1" fmla="*/ 26 h 598"/>
                <a:gd name="T2" fmla="*/ 0 w 54"/>
                <a:gd name="T3" fmla="*/ 570 h 598"/>
                <a:gd name="T4" fmla="*/ 0 w 54"/>
                <a:gd name="T5" fmla="*/ 570 h 598"/>
                <a:gd name="T6" fmla="*/ 2 w 54"/>
                <a:gd name="T7" fmla="*/ 582 h 598"/>
                <a:gd name="T8" fmla="*/ 8 w 54"/>
                <a:gd name="T9" fmla="*/ 590 h 598"/>
                <a:gd name="T10" fmla="*/ 16 w 54"/>
                <a:gd name="T11" fmla="*/ 596 h 598"/>
                <a:gd name="T12" fmla="*/ 26 w 54"/>
                <a:gd name="T13" fmla="*/ 598 h 598"/>
                <a:gd name="T14" fmla="*/ 26 w 54"/>
                <a:gd name="T15" fmla="*/ 598 h 598"/>
                <a:gd name="T16" fmla="*/ 38 w 54"/>
                <a:gd name="T17" fmla="*/ 596 h 598"/>
                <a:gd name="T18" fmla="*/ 46 w 54"/>
                <a:gd name="T19" fmla="*/ 590 h 598"/>
                <a:gd name="T20" fmla="*/ 52 w 54"/>
                <a:gd name="T21" fmla="*/ 582 h 598"/>
                <a:gd name="T22" fmla="*/ 54 w 54"/>
                <a:gd name="T23" fmla="*/ 570 h 598"/>
                <a:gd name="T24" fmla="*/ 54 w 54"/>
                <a:gd name="T25" fmla="*/ 26 h 598"/>
                <a:gd name="T26" fmla="*/ 54 w 54"/>
                <a:gd name="T27" fmla="*/ 26 h 598"/>
                <a:gd name="T28" fmla="*/ 52 w 54"/>
                <a:gd name="T29" fmla="*/ 16 h 598"/>
                <a:gd name="T30" fmla="*/ 46 w 54"/>
                <a:gd name="T31" fmla="*/ 8 h 598"/>
                <a:gd name="T32" fmla="*/ 38 w 54"/>
                <a:gd name="T33" fmla="*/ 2 h 598"/>
                <a:gd name="T34" fmla="*/ 26 w 54"/>
                <a:gd name="T35" fmla="*/ 0 h 598"/>
                <a:gd name="T36" fmla="*/ 26 w 54"/>
                <a:gd name="T37" fmla="*/ 0 h 598"/>
                <a:gd name="T38" fmla="*/ 16 w 54"/>
                <a:gd name="T39" fmla="*/ 2 h 598"/>
                <a:gd name="T40" fmla="*/ 8 w 54"/>
                <a:gd name="T41" fmla="*/ 8 h 598"/>
                <a:gd name="T42" fmla="*/ 2 w 54"/>
                <a:gd name="T43" fmla="*/ 16 h 598"/>
                <a:gd name="T44" fmla="*/ 0 w 54"/>
                <a:gd name="T45" fmla="*/ 26 h 598"/>
                <a:gd name="T46" fmla="*/ 0 w 54"/>
                <a:gd name="T47" fmla="*/ 26 h 5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
                <a:gd name="T73" fmla="*/ 0 h 598"/>
                <a:gd name="T74" fmla="*/ 54 w 54"/>
                <a:gd name="T75" fmla="*/ 598 h 5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 h="598">
                  <a:moveTo>
                    <a:pt x="0" y="26"/>
                  </a:moveTo>
                  <a:lnTo>
                    <a:pt x="0" y="570"/>
                  </a:lnTo>
                  <a:lnTo>
                    <a:pt x="2" y="582"/>
                  </a:lnTo>
                  <a:lnTo>
                    <a:pt x="8" y="590"/>
                  </a:lnTo>
                  <a:lnTo>
                    <a:pt x="16" y="596"/>
                  </a:lnTo>
                  <a:lnTo>
                    <a:pt x="26" y="598"/>
                  </a:lnTo>
                  <a:lnTo>
                    <a:pt x="38" y="596"/>
                  </a:lnTo>
                  <a:lnTo>
                    <a:pt x="46" y="590"/>
                  </a:lnTo>
                  <a:lnTo>
                    <a:pt x="52" y="582"/>
                  </a:lnTo>
                  <a:lnTo>
                    <a:pt x="54" y="570"/>
                  </a:lnTo>
                  <a:lnTo>
                    <a:pt x="54" y="26"/>
                  </a:lnTo>
                  <a:lnTo>
                    <a:pt x="52" y="16"/>
                  </a:lnTo>
                  <a:lnTo>
                    <a:pt x="46" y="8"/>
                  </a:lnTo>
                  <a:lnTo>
                    <a:pt x="38" y="2"/>
                  </a:lnTo>
                  <a:lnTo>
                    <a:pt x="26" y="0"/>
                  </a:lnTo>
                  <a:lnTo>
                    <a:pt x="16" y="2"/>
                  </a:lnTo>
                  <a:lnTo>
                    <a:pt x="8" y="8"/>
                  </a:lnTo>
                  <a:lnTo>
                    <a:pt x="2" y="16"/>
                  </a:lnTo>
                  <a:lnTo>
                    <a:pt x="0" y="26"/>
                  </a:lnTo>
                  <a:close/>
                </a:path>
              </a:pathLst>
            </a:custGeom>
            <a:solidFill>
              <a:srgbClr val="000000">
                <a:lumMod val="50000"/>
                <a:lumOff val="50000"/>
              </a:srgbClr>
            </a:solidFill>
            <a:ln w="9525">
              <a:noFill/>
              <a:round/>
              <a:headEnd/>
              <a:tailEnd/>
            </a:ln>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굴림" charset="-127"/>
              </a:endParaRPr>
            </a:p>
          </p:txBody>
        </p:sp>
        <p:sp>
          <p:nvSpPr>
            <p:cNvPr id="11" name="Freeform 78"/>
            <p:cNvSpPr>
              <a:spLocks/>
            </p:cNvSpPr>
            <p:nvPr/>
          </p:nvSpPr>
          <p:spPr bwMode="auto">
            <a:xfrm>
              <a:off x="7582306" y="2113241"/>
              <a:ext cx="68168" cy="665664"/>
            </a:xfrm>
            <a:custGeom>
              <a:avLst/>
              <a:gdLst>
                <a:gd name="T0" fmla="*/ 0 w 56"/>
                <a:gd name="T1" fmla="*/ 26 h 598"/>
                <a:gd name="T2" fmla="*/ 0 w 56"/>
                <a:gd name="T3" fmla="*/ 570 h 598"/>
                <a:gd name="T4" fmla="*/ 0 w 56"/>
                <a:gd name="T5" fmla="*/ 570 h 598"/>
                <a:gd name="T6" fmla="*/ 2 w 56"/>
                <a:gd name="T7" fmla="*/ 582 h 598"/>
                <a:gd name="T8" fmla="*/ 8 w 56"/>
                <a:gd name="T9" fmla="*/ 590 h 598"/>
                <a:gd name="T10" fmla="*/ 18 w 56"/>
                <a:gd name="T11" fmla="*/ 596 h 598"/>
                <a:gd name="T12" fmla="*/ 28 w 56"/>
                <a:gd name="T13" fmla="*/ 598 h 598"/>
                <a:gd name="T14" fmla="*/ 28 w 56"/>
                <a:gd name="T15" fmla="*/ 598 h 598"/>
                <a:gd name="T16" fmla="*/ 38 w 56"/>
                <a:gd name="T17" fmla="*/ 596 h 598"/>
                <a:gd name="T18" fmla="*/ 48 w 56"/>
                <a:gd name="T19" fmla="*/ 590 h 598"/>
                <a:gd name="T20" fmla="*/ 54 w 56"/>
                <a:gd name="T21" fmla="*/ 582 h 598"/>
                <a:gd name="T22" fmla="*/ 56 w 56"/>
                <a:gd name="T23" fmla="*/ 570 h 598"/>
                <a:gd name="T24" fmla="*/ 56 w 56"/>
                <a:gd name="T25" fmla="*/ 26 h 598"/>
                <a:gd name="T26" fmla="*/ 56 w 56"/>
                <a:gd name="T27" fmla="*/ 26 h 598"/>
                <a:gd name="T28" fmla="*/ 54 w 56"/>
                <a:gd name="T29" fmla="*/ 16 h 598"/>
                <a:gd name="T30" fmla="*/ 48 w 56"/>
                <a:gd name="T31" fmla="*/ 8 h 598"/>
                <a:gd name="T32" fmla="*/ 38 w 56"/>
                <a:gd name="T33" fmla="*/ 2 h 598"/>
                <a:gd name="T34" fmla="*/ 28 w 56"/>
                <a:gd name="T35" fmla="*/ 0 h 598"/>
                <a:gd name="T36" fmla="*/ 28 w 56"/>
                <a:gd name="T37" fmla="*/ 0 h 598"/>
                <a:gd name="T38" fmla="*/ 18 w 56"/>
                <a:gd name="T39" fmla="*/ 2 h 598"/>
                <a:gd name="T40" fmla="*/ 8 w 56"/>
                <a:gd name="T41" fmla="*/ 8 h 598"/>
                <a:gd name="T42" fmla="*/ 2 w 56"/>
                <a:gd name="T43" fmla="*/ 16 h 598"/>
                <a:gd name="T44" fmla="*/ 0 w 56"/>
                <a:gd name="T45" fmla="*/ 26 h 598"/>
                <a:gd name="T46" fmla="*/ 0 w 56"/>
                <a:gd name="T47" fmla="*/ 26 h 5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598"/>
                <a:gd name="T74" fmla="*/ 56 w 56"/>
                <a:gd name="T75" fmla="*/ 598 h 5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598">
                  <a:moveTo>
                    <a:pt x="0" y="26"/>
                  </a:moveTo>
                  <a:lnTo>
                    <a:pt x="0" y="570"/>
                  </a:lnTo>
                  <a:lnTo>
                    <a:pt x="2" y="582"/>
                  </a:lnTo>
                  <a:lnTo>
                    <a:pt x="8" y="590"/>
                  </a:lnTo>
                  <a:lnTo>
                    <a:pt x="18" y="596"/>
                  </a:lnTo>
                  <a:lnTo>
                    <a:pt x="28" y="598"/>
                  </a:lnTo>
                  <a:lnTo>
                    <a:pt x="38" y="596"/>
                  </a:lnTo>
                  <a:lnTo>
                    <a:pt x="48" y="590"/>
                  </a:lnTo>
                  <a:lnTo>
                    <a:pt x="54" y="582"/>
                  </a:lnTo>
                  <a:lnTo>
                    <a:pt x="56" y="570"/>
                  </a:lnTo>
                  <a:lnTo>
                    <a:pt x="56" y="26"/>
                  </a:lnTo>
                  <a:lnTo>
                    <a:pt x="54" y="16"/>
                  </a:lnTo>
                  <a:lnTo>
                    <a:pt x="48" y="8"/>
                  </a:lnTo>
                  <a:lnTo>
                    <a:pt x="38" y="2"/>
                  </a:lnTo>
                  <a:lnTo>
                    <a:pt x="28" y="0"/>
                  </a:lnTo>
                  <a:lnTo>
                    <a:pt x="18" y="2"/>
                  </a:lnTo>
                  <a:lnTo>
                    <a:pt x="8" y="8"/>
                  </a:lnTo>
                  <a:lnTo>
                    <a:pt x="2" y="16"/>
                  </a:lnTo>
                  <a:lnTo>
                    <a:pt x="0" y="26"/>
                  </a:lnTo>
                  <a:close/>
                </a:path>
              </a:pathLst>
            </a:custGeom>
            <a:solidFill>
              <a:srgbClr val="000000">
                <a:lumMod val="50000"/>
                <a:lumOff val="50000"/>
              </a:srgbClr>
            </a:solidFill>
            <a:ln w="9525">
              <a:noFill/>
              <a:round/>
              <a:headEnd/>
              <a:tailEnd/>
            </a:ln>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굴림" charset="-127"/>
              </a:endParaRPr>
            </a:p>
          </p:txBody>
        </p:sp>
        <p:sp>
          <p:nvSpPr>
            <p:cNvPr id="30" name="Freeform 77"/>
            <p:cNvSpPr>
              <a:spLocks/>
            </p:cNvSpPr>
            <p:nvPr/>
          </p:nvSpPr>
          <p:spPr bwMode="auto">
            <a:xfrm>
              <a:off x="3800226" y="2714010"/>
              <a:ext cx="3850248" cy="64895"/>
            </a:xfrm>
            <a:custGeom>
              <a:avLst/>
              <a:gdLst>
                <a:gd name="T0" fmla="*/ 26 w 3162"/>
                <a:gd name="T1" fmla="*/ 0 h 54"/>
                <a:gd name="T2" fmla="*/ 26 w 3162"/>
                <a:gd name="T3" fmla="*/ 0 h 54"/>
                <a:gd name="T4" fmla="*/ 16 w 3162"/>
                <a:gd name="T5" fmla="*/ 2 h 54"/>
                <a:gd name="T6" fmla="*/ 8 w 3162"/>
                <a:gd name="T7" fmla="*/ 8 h 54"/>
                <a:gd name="T8" fmla="*/ 2 w 3162"/>
                <a:gd name="T9" fmla="*/ 16 h 54"/>
                <a:gd name="T10" fmla="*/ 0 w 3162"/>
                <a:gd name="T11" fmla="*/ 26 h 54"/>
                <a:gd name="T12" fmla="*/ 0 w 3162"/>
                <a:gd name="T13" fmla="*/ 26 h 54"/>
                <a:gd name="T14" fmla="*/ 2 w 3162"/>
                <a:gd name="T15" fmla="*/ 38 h 54"/>
                <a:gd name="T16" fmla="*/ 8 w 3162"/>
                <a:gd name="T17" fmla="*/ 46 h 54"/>
                <a:gd name="T18" fmla="*/ 16 w 3162"/>
                <a:gd name="T19" fmla="*/ 52 h 54"/>
                <a:gd name="T20" fmla="*/ 26 w 3162"/>
                <a:gd name="T21" fmla="*/ 54 h 54"/>
                <a:gd name="T22" fmla="*/ 3134 w 3162"/>
                <a:gd name="T23" fmla="*/ 54 h 54"/>
                <a:gd name="T24" fmla="*/ 3134 w 3162"/>
                <a:gd name="T25" fmla="*/ 54 h 54"/>
                <a:gd name="T26" fmla="*/ 3144 w 3162"/>
                <a:gd name="T27" fmla="*/ 52 h 54"/>
                <a:gd name="T28" fmla="*/ 3154 w 3162"/>
                <a:gd name="T29" fmla="*/ 46 h 54"/>
                <a:gd name="T30" fmla="*/ 3160 w 3162"/>
                <a:gd name="T31" fmla="*/ 38 h 54"/>
                <a:gd name="T32" fmla="*/ 3162 w 3162"/>
                <a:gd name="T33" fmla="*/ 26 h 54"/>
                <a:gd name="T34" fmla="*/ 3162 w 3162"/>
                <a:gd name="T35" fmla="*/ 26 h 54"/>
                <a:gd name="T36" fmla="*/ 3160 w 3162"/>
                <a:gd name="T37" fmla="*/ 16 h 54"/>
                <a:gd name="T38" fmla="*/ 3154 w 3162"/>
                <a:gd name="T39" fmla="*/ 8 h 54"/>
                <a:gd name="T40" fmla="*/ 3144 w 3162"/>
                <a:gd name="T41" fmla="*/ 2 h 54"/>
                <a:gd name="T42" fmla="*/ 3134 w 3162"/>
                <a:gd name="T43" fmla="*/ 0 h 54"/>
                <a:gd name="T44" fmla="*/ 26 w 3162"/>
                <a:gd name="T45" fmla="*/ 0 h 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62"/>
                <a:gd name="T70" fmla="*/ 0 h 54"/>
                <a:gd name="T71" fmla="*/ 3162 w 3162"/>
                <a:gd name="T72" fmla="*/ 54 h 5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62" h="54">
                  <a:moveTo>
                    <a:pt x="26" y="0"/>
                  </a:moveTo>
                  <a:lnTo>
                    <a:pt x="26" y="0"/>
                  </a:lnTo>
                  <a:lnTo>
                    <a:pt x="16" y="2"/>
                  </a:lnTo>
                  <a:lnTo>
                    <a:pt x="8" y="8"/>
                  </a:lnTo>
                  <a:lnTo>
                    <a:pt x="2" y="16"/>
                  </a:lnTo>
                  <a:lnTo>
                    <a:pt x="0" y="26"/>
                  </a:lnTo>
                  <a:lnTo>
                    <a:pt x="2" y="38"/>
                  </a:lnTo>
                  <a:lnTo>
                    <a:pt x="8" y="46"/>
                  </a:lnTo>
                  <a:lnTo>
                    <a:pt x="16" y="52"/>
                  </a:lnTo>
                  <a:lnTo>
                    <a:pt x="26" y="54"/>
                  </a:lnTo>
                  <a:lnTo>
                    <a:pt x="3134" y="54"/>
                  </a:lnTo>
                  <a:lnTo>
                    <a:pt x="3144" y="52"/>
                  </a:lnTo>
                  <a:lnTo>
                    <a:pt x="3154" y="46"/>
                  </a:lnTo>
                  <a:lnTo>
                    <a:pt x="3160" y="38"/>
                  </a:lnTo>
                  <a:lnTo>
                    <a:pt x="3162" y="26"/>
                  </a:lnTo>
                  <a:lnTo>
                    <a:pt x="3160" y="16"/>
                  </a:lnTo>
                  <a:lnTo>
                    <a:pt x="3154" y="8"/>
                  </a:lnTo>
                  <a:lnTo>
                    <a:pt x="3144" y="2"/>
                  </a:lnTo>
                  <a:lnTo>
                    <a:pt x="3134" y="0"/>
                  </a:lnTo>
                  <a:lnTo>
                    <a:pt x="26" y="0"/>
                  </a:lnTo>
                  <a:close/>
                </a:path>
              </a:pathLst>
            </a:custGeom>
            <a:solidFill>
              <a:srgbClr val="000000">
                <a:lumMod val="50000"/>
                <a:lumOff val="50000"/>
              </a:srgbClr>
            </a:solidFill>
            <a:ln w="9525">
              <a:noFill/>
              <a:round/>
              <a:headEnd/>
              <a:tailEnd/>
            </a:ln>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굴림" charset="-127"/>
              </a:endParaRPr>
            </a:p>
          </p:txBody>
        </p:sp>
        <p:sp>
          <p:nvSpPr>
            <p:cNvPr id="31" name="Freeform 82"/>
            <p:cNvSpPr>
              <a:spLocks/>
            </p:cNvSpPr>
            <p:nvPr/>
          </p:nvSpPr>
          <p:spPr bwMode="auto">
            <a:xfrm>
              <a:off x="7499144" y="1947514"/>
              <a:ext cx="185027" cy="169199"/>
            </a:xfrm>
            <a:custGeom>
              <a:avLst/>
              <a:gdLst>
                <a:gd name="T0" fmla="*/ 152 w 152"/>
                <a:gd name="T1" fmla="*/ 76 h 152"/>
                <a:gd name="T2" fmla="*/ 152 w 152"/>
                <a:gd name="T3" fmla="*/ 76 h 152"/>
                <a:gd name="T4" fmla="*/ 150 w 152"/>
                <a:gd name="T5" fmla="*/ 92 h 152"/>
                <a:gd name="T6" fmla="*/ 146 w 152"/>
                <a:gd name="T7" fmla="*/ 106 h 152"/>
                <a:gd name="T8" fmla="*/ 138 w 152"/>
                <a:gd name="T9" fmla="*/ 118 h 152"/>
                <a:gd name="T10" fmla="*/ 130 w 152"/>
                <a:gd name="T11" fmla="*/ 130 h 152"/>
                <a:gd name="T12" fmla="*/ 118 w 152"/>
                <a:gd name="T13" fmla="*/ 140 h 152"/>
                <a:gd name="T14" fmla="*/ 106 w 152"/>
                <a:gd name="T15" fmla="*/ 146 h 152"/>
                <a:gd name="T16" fmla="*/ 90 w 152"/>
                <a:gd name="T17" fmla="*/ 152 h 152"/>
                <a:gd name="T18" fmla="*/ 76 w 152"/>
                <a:gd name="T19" fmla="*/ 152 h 152"/>
                <a:gd name="T20" fmla="*/ 76 w 152"/>
                <a:gd name="T21" fmla="*/ 152 h 152"/>
                <a:gd name="T22" fmla="*/ 60 w 152"/>
                <a:gd name="T23" fmla="*/ 152 h 152"/>
                <a:gd name="T24" fmla="*/ 46 w 152"/>
                <a:gd name="T25" fmla="*/ 146 h 152"/>
                <a:gd name="T26" fmla="*/ 32 w 152"/>
                <a:gd name="T27" fmla="*/ 140 h 152"/>
                <a:gd name="T28" fmla="*/ 22 w 152"/>
                <a:gd name="T29" fmla="*/ 130 h 152"/>
                <a:gd name="T30" fmla="*/ 12 w 152"/>
                <a:gd name="T31" fmla="*/ 118 h 152"/>
                <a:gd name="T32" fmla="*/ 6 w 152"/>
                <a:gd name="T33" fmla="*/ 106 h 152"/>
                <a:gd name="T34" fmla="*/ 0 w 152"/>
                <a:gd name="T35" fmla="*/ 92 h 152"/>
                <a:gd name="T36" fmla="*/ 0 w 152"/>
                <a:gd name="T37" fmla="*/ 76 h 152"/>
                <a:gd name="T38" fmla="*/ 0 w 152"/>
                <a:gd name="T39" fmla="*/ 76 h 152"/>
                <a:gd name="T40" fmla="*/ 0 w 152"/>
                <a:gd name="T41" fmla="*/ 60 h 152"/>
                <a:gd name="T42" fmla="*/ 6 w 152"/>
                <a:gd name="T43" fmla="*/ 46 h 152"/>
                <a:gd name="T44" fmla="*/ 12 w 152"/>
                <a:gd name="T45" fmla="*/ 34 h 152"/>
                <a:gd name="T46" fmla="*/ 22 w 152"/>
                <a:gd name="T47" fmla="*/ 22 h 152"/>
                <a:gd name="T48" fmla="*/ 32 w 152"/>
                <a:gd name="T49" fmla="*/ 14 h 152"/>
                <a:gd name="T50" fmla="*/ 46 w 152"/>
                <a:gd name="T51" fmla="*/ 6 h 152"/>
                <a:gd name="T52" fmla="*/ 60 w 152"/>
                <a:gd name="T53" fmla="*/ 2 h 152"/>
                <a:gd name="T54" fmla="*/ 76 w 152"/>
                <a:gd name="T55" fmla="*/ 0 h 152"/>
                <a:gd name="T56" fmla="*/ 76 w 152"/>
                <a:gd name="T57" fmla="*/ 0 h 152"/>
                <a:gd name="T58" fmla="*/ 90 w 152"/>
                <a:gd name="T59" fmla="*/ 2 h 152"/>
                <a:gd name="T60" fmla="*/ 106 w 152"/>
                <a:gd name="T61" fmla="*/ 6 h 152"/>
                <a:gd name="T62" fmla="*/ 118 w 152"/>
                <a:gd name="T63" fmla="*/ 14 h 152"/>
                <a:gd name="T64" fmla="*/ 130 w 152"/>
                <a:gd name="T65" fmla="*/ 22 h 152"/>
                <a:gd name="T66" fmla="*/ 138 w 152"/>
                <a:gd name="T67" fmla="*/ 34 h 152"/>
                <a:gd name="T68" fmla="*/ 146 w 152"/>
                <a:gd name="T69" fmla="*/ 46 h 152"/>
                <a:gd name="T70" fmla="*/ 150 w 152"/>
                <a:gd name="T71" fmla="*/ 60 h 152"/>
                <a:gd name="T72" fmla="*/ 152 w 152"/>
                <a:gd name="T73" fmla="*/ 76 h 152"/>
                <a:gd name="T74" fmla="*/ 152 w 152"/>
                <a:gd name="T75" fmla="*/ 76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2" h="152">
                  <a:moveTo>
                    <a:pt x="152" y="76"/>
                  </a:moveTo>
                  <a:lnTo>
                    <a:pt x="152" y="76"/>
                  </a:lnTo>
                  <a:lnTo>
                    <a:pt x="150" y="92"/>
                  </a:lnTo>
                  <a:lnTo>
                    <a:pt x="146" y="106"/>
                  </a:lnTo>
                  <a:lnTo>
                    <a:pt x="138" y="118"/>
                  </a:lnTo>
                  <a:lnTo>
                    <a:pt x="130" y="130"/>
                  </a:lnTo>
                  <a:lnTo>
                    <a:pt x="118" y="140"/>
                  </a:lnTo>
                  <a:lnTo>
                    <a:pt x="106" y="146"/>
                  </a:lnTo>
                  <a:lnTo>
                    <a:pt x="90" y="152"/>
                  </a:lnTo>
                  <a:lnTo>
                    <a:pt x="76" y="152"/>
                  </a:lnTo>
                  <a:lnTo>
                    <a:pt x="60" y="152"/>
                  </a:lnTo>
                  <a:lnTo>
                    <a:pt x="46" y="146"/>
                  </a:lnTo>
                  <a:lnTo>
                    <a:pt x="32" y="140"/>
                  </a:lnTo>
                  <a:lnTo>
                    <a:pt x="22" y="130"/>
                  </a:lnTo>
                  <a:lnTo>
                    <a:pt x="12" y="118"/>
                  </a:lnTo>
                  <a:lnTo>
                    <a:pt x="6" y="106"/>
                  </a:lnTo>
                  <a:lnTo>
                    <a:pt x="0" y="92"/>
                  </a:lnTo>
                  <a:lnTo>
                    <a:pt x="0" y="76"/>
                  </a:lnTo>
                  <a:lnTo>
                    <a:pt x="0" y="60"/>
                  </a:lnTo>
                  <a:lnTo>
                    <a:pt x="6" y="46"/>
                  </a:lnTo>
                  <a:lnTo>
                    <a:pt x="12" y="34"/>
                  </a:lnTo>
                  <a:lnTo>
                    <a:pt x="22" y="22"/>
                  </a:lnTo>
                  <a:lnTo>
                    <a:pt x="32" y="14"/>
                  </a:lnTo>
                  <a:lnTo>
                    <a:pt x="46" y="6"/>
                  </a:lnTo>
                  <a:lnTo>
                    <a:pt x="60" y="2"/>
                  </a:lnTo>
                  <a:lnTo>
                    <a:pt x="76" y="0"/>
                  </a:lnTo>
                  <a:lnTo>
                    <a:pt x="90" y="2"/>
                  </a:lnTo>
                  <a:lnTo>
                    <a:pt x="106" y="6"/>
                  </a:lnTo>
                  <a:lnTo>
                    <a:pt x="118" y="14"/>
                  </a:lnTo>
                  <a:lnTo>
                    <a:pt x="130" y="22"/>
                  </a:lnTo>
                  <a:lnTo>
                    <a:pt x="138" y="34"/>
                  </a:lnTo>
                  <a:lnTo>
                    <a:pt x="146" y="46"/>
                  </a:lnTo>
                  <a:lnTo>
                    <a:pt x="150" y="60"/>
                  </a:lnTo>
                  <a:lnTo>
                    <a:pt x="152" y="7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25" name="Oval 104"/>
            <p:cNvSpPr>
              <a:spLocks noChangeArrowheads="1"/>
            </p:cNvSpPr>
            <p:nvPr/>
          </p:nvSpPr>
          <p:spPr bwMode="auto">
            <a:xfrm>
              <a:off x="3120735" y="845531"/>
              <a:ext cx="1214852" cy="1110925"/>
            </a:xfrm>
            <a:prstGeom prst="ellipse">
              <a:avLst/>
            </a:prstGeom>
            <a:solidFill>
              <a:srgbClr val="B5D280"/>
            </a:solidFill>
            <a:ln>
              <a:noFill/>
            </a:ln>
            <a:effectLst>
              <a:outerShdw dist="53882" dir="2700000" algn="ctr" rotWithShape="0">
                <a:srgbClr val="000000">
                  <a:alpha val="50000"/>
                </a:srgbClr>
              </a:outerShdw>
            </a:effectLst>
            <a:extLst>
              <a:ext uri="{91240B29-F687-4F45-9708-019B960494DF}">
                <a14:hiddenLine xmlns:a14="http://schemas.microsoft.com/office/drawing/2010/main" w="12700" algn="ctr">
                  <a:solidFill>
                    <a:srgbClr val="000000"/>
                  </a:solidFill>
                  <a:round/>
                  <a:headEnd/>
                  <a:tailEnd/>
                </a14:hiddenLine>
              </a:ext>
            </a:extLst>
          </p:spPr>
          <p:txBody>
            <a:bodyPr wrap="none" anchor="ctr"/>
            <a:lstStyle>
              <a:lvl1pPr eaLnBrk="0" hangingPunct="0">
                <a:defRPr kumimoji="1">
                  <a:solidFill>
                    <a:schemeClr val="tx1"/>
                  </a:solidFill>
                  <a:latin typeface="Gulim" pitchFamily="34" charset="-127"/>
                  <a:ea typeface="Gulim" pitchFamily="34" charset="-127"/>
                </a:defRPr>
              </a:lvl1pPr>
              <a:lvl2pPr marL="742950" indent="-285750" eaLnBrk="0" hangingPunct="0">
                <a:defRPr kumimoji="1">
                  <a:solidFill>
                    <a:schemeClr val="tx1"/>
                  </a:solidFill>
                  <a:latin typeface="Gulim" pitchFamily="34" charset="-127"/>
                  <a:ea typeface="Gulim" pitchFamily="34" charset="-127"/>
                </a:defRPr>
              </a:lvl2pPr>
              <a:lvl3pPr marL="1143000" indent="-228600" eaLnBrk="0" hangingPunct="0">
                <a:defRPr kumimoji="1">
                  <a:solidFill>
                    <a:schemeClr val="tx1"/>
                  </a:solidFill>
                  <a:latin typeface="Gulim" pitchFamily="34" charset="-127"/>
                  <a:ea typeface="Gulim" pitchFamily="34" charset="-127"/>
                </a:defRPr>
              </a:lvl3pPr>
              <a:lvl4pPr marL="1600200" indent="-228600" eaLnBrk="0" hangingPunct="0">
                <a:defRPr kumimoji="1">
                  <a:solidFill>
                    <a:schemeClr val="tx1"/>
                  </a:solidFill>
                  <a:latin typeface="Gulim" pitchFamily="34" charset="-127"/>
                  <a:ea typeface="Gulim" pitchFamily="34" charset="-127"/>
                </a:defRPr>
              </a:lvl4pPr>
              <a:lvl5pPr marL="2057400" indent="-228600" eaLnBrk="0" hangingPunct="0">
                <a:defRPr kumimoji="1">
                  <a:solidFill>
                    <a:schemeClr val="tx1"/>
                  </a:solidFill>
                  <a:latin typeface="Gulim" pitchFamily="34" charset="-127"/>
                  <a:ea typeface="Gulim" pitchFamily="34" charset="-127"/>
                </a:defRPr>
              </a:lvl5pPr>
              <a:lvl6pPr marL="25146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6pPr>
              <a:lvl7pPr marL="29718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7pPr>
              <a:lvl8pPr marL="34290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8pPr>
              <a:lvl9pPr marL="3886200" indent="-228600" eaLnBrk="0" fontAlgn="base" latinLnBrk="1" hangingPunct="0">
                <a:spcBef>
                  <a:spcPct val="0"/>
                </a:spcBef>
                <a:spcAft>
                  <a:spcPct val="0"/>
                </a:spcAft>
                <a:defRPr kumimoji="1">
                  <a:solidFill>
                    <a:schemeClr val="tx1"/>
                  </a:solidFill>
                  <a:latin typeface="Gulim" pitchFamily="34" charset="-127"/>
                  <a:ea typeface="Gulim" pitchFamily="34" charset="-127"/>
                </a:defRPr>
              </a:lvl9p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smtClean="0">
                <a:ln>
                  <a:noFill/>
                </a:ln>
                <a:solidFill>
                  <a:schemeClr val="bg1"/>
                </a:solidFill>
                <a:uLnTx/>
                <a:uFillTx/>
                <a:latin typeface="汉仪中圆简" panose="02010609000101010101" pitchFamily="49" charset="-122"/>
              </a:endParaRPr>
            </a:p>
          </p:txBody>
        </p:sp>
        <p:sp>
          <p:nvSpPr>
            <p:cNvPr id="26" name="WordArt 107"/>
            <p:cNvSpPr>
              <a:spLocks noChangeArrowheads="1" noChangeShapeType="1" noTextEdit="1"/>
            </p:cNvSpPr>
            <p:nvPr/>
          </p:nvSpPr>
          <p:spPr bwMode="auto">
            <a:xfrm>
              <a:off x="3198292" y="1139803"/>
              <a:ext cx="1064125" cy="529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lvl="0" algn="ctr" latinLnBrk="1">
                <a:defRPr/>
              </a:pPr>
              <a:r>
                <a:rPr lang="zh-TW" altLang="zh-TW" sz="1400" dirty="0">
                  <a:solidFill>
                    <a:srgbClr val="7030A0"/>
                  </a:solidFill>
                  <a:latin typeface="+mj-ea"/>
                  <a:ea typeface="+mj-ea"/>
                </a:rPr>
                <a:t>少子化</a:t>
              </a:r>
              <a:endParaRPr kumimoji="1" lang="zh-CN" altLang="en-US" sz="1400" i="0" strike="noStrike" kern="10" cap="none" spc="-70" normalizeH="0" baseline="0" noProof="0" dirty="0" smtClean="0">
                <a:ln>
                  <a:noFill/>
                </a:ln>
                <a:solidFill>
                  <a:srgbClr val="7030A0"/>
                </a:solidFill>
                <a:uLnTx/>
                <a:uFillTx/>
                <a:latin typeface="+mj-ea"/>
                <a:ea typeface="+mj-ea"/>
              </a:endParaRPr>
            </a:p>
          </p:txBody>
        </p:sp>
        <p:sp>
          <p:nvSpPr>
            <p:cNvPr id="28" name="WordArt 110"/>
            <p:cNvSpPr>
              <a:spLocks noChangeArrowheads="1" noChangeShapeType="1" noTextEdit="1"/>
            </p:cNvSpPr>
            <p:nvPr/>
          </p:nvSpPr>
          <p:spPr bwMode="auto">
            <a:xfrm>
              <a:off x="5451029" y="3677344"/>
              <a:ext cx="555189" cy="73388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indent="539750" algn="ctr"/>
              <a:r>
                <a:rPr lang="zh-TW" altLang="en-US" sz="1400" dirty="0" smtClean="0">
                  <a:solidFill>
                    <a:srgbClr val="003399"/>
                  </a:solidFill>
                  <a:latin typeface="+mj-ea"/>
                  <a:ea typeface="+mj-ea"/>
                </a:rPr>
                <a:t>嘉義縣</a:t>
              </a:r>
              <a:endParaRPr lang="en-US" altLang="zh-TW" sz="1400" dirty="0" smtClean="0">
                <a:solidFill>
                  <a:srgbClr val="003399"/>
                </a:solidFill>
                <a:latin typeface="+mj-ea"/>
                <a:ea typeface="+mj-ea"/>
              </a:endParaRPr>
            </a:p>
            <a:p>
              <a:pPr indent="539750" algn="ctr"/>
              <a:r>
                <a:rPr lang="zh-TW" altLang="en-US" sz="1400" dirty="0" smtClean="0">
                  <a:solidFill>
                    <a:srgbClr val="003399"/>
                  </a:solidFill>
                  <a:latin typeface="+mj-ea"/>
                  <a:ea typeface="+mj-ea"/>
                </a:rPr>
                <a:t>教育</a:t>
              </a:r>
              <a:endParaRPr lang="en-US" altLang="zh-TW" sz="1400" dirty="0">
                <a:solidFill>
                  <a:srgbClr val="003399"/>
                </a:solidFill>
                <a:latin typeface="+mj-ea"/>
                <a:ea typeface="+mj-ea"/>
              </a:endParaRPr>
            </a:p>
          </p:txBody>
        </p:sp>
        <p:sp>
          <p:nvSpPr>
            <p:cNvPr id="13" name="Freeform 82"/>
            <p:cNvSpPr>
              <a:spLocks/>
            </p:cNvSpPr>
            <p:nvPr/>
          </p:nvSpPr>
          <p:spPr bwMode="auto">
            <a:xfrm>
              <a:off x="3707712" y="1919297"/>
              <a:ext cx="185027" cy="169199"/>
            </a:xfrm>
            <a:custGeom>
              <a:avLst/>
              <a:gdLst>
                <a:gd name="T0" fmla="*/ 152 w 152"/>
                <a:gd name="T1" fmla="*/ 76 h 152"/>
                <a:gd name="T2" fmla="*/ 152 w 152"/>
                <a:gd name="T3" fmla="*/ 76 h 152"/>
                <a:gd name="T4" fmla="*/ 150 w 152"/>
                <a:gd name="T5" fmla="*/ 92 h 152"/>
                <a:gd name="T6" fmla="*/ 146 w 152"/>
                <a:gd name="T7" fmla="*/ 106 h 152"/>
                <a:gd name="T8" fmla="*/ 138 w 152"/>
                <a:gd name="T9" fmla="*/ 118 h 152"/>
                <a:gd name="T10" fmla="*/ 130 w 152"/>
                <a:gd name="T11" fmla="*/ 130 h 152"/>
                <a:gd name="T12" fmla="*/ 118 w 152"/>
                <a:gd name="T13" fmla="*/ 140 h 152"/>
                <a:gd name="T14" fmla="*/ 106 w 152"/>
                <a:gd name="T15" fmla="*/ 146 h 152"/>
                <a:gd name="T16" fmla="*/ 90 w 152"/>
                <a:gd name="T17" fmla="*/ 152 h 152"/>
                <a:gd name="T18" fmla="*/ 76 w 152"/>
                <a:gd name="T19" fmla="*/ 152 h 152"/>
                <a:gd name="T20" fmla="*/ 76 w 152"/>
                <a:gd name="T21" fmla="*/ 152 h 152"/>
                <a:gd name="T22" fmla="*/ 60 w 152"/>
                <a:gd name="T23" fmla="*/ 152 h 152"/>
                <a:gd name="T24" fmla="*/ 46 w 152"/>
                <a:gd name="T25" fmla="*/ 146 h 152"/>
                <a:gd name="T26" fmla="*/ 32 w 152"/>
                <a:gd name="T27" fmla="*/ 140 h 152"/>
                <a:gd name="T28" fmla="*/ 22 w 152"/>
                <a:gd name="T29" fmla="*/ 130 h 152"/>
                <a:gd name="T30" fmla="*/ 12 w 152"/>
                <a:gd name="T31" fmla="*/ 118 h 152"/>
                <a:gd name="T32" fmla="*/ 6 w 152"/>
                <a:gd name="T33" fmla="*/ 106 h 152"/>
                <a:gd name="T34" fmla="*/ 0 w 152"/>
                <a:gd name="T35" fmla="*/ 92 h 152"/>
                <a:gd name="T36" fmla="*/ 0 w 152"/>
                <a:gd name="T37" fmla="*/ 76 h 152"/>
                <a:gd name="T38" fmla="*/ 0 w 152"/>
                <a:gd name="T39" fmla="*/ 76 h 152"/>
                <a:gd name="T40" fmla="*/ 0 w 152"/>
                <a:gd name="T41" fmla="*/ 60 h 152"/>
                <a:gd name="T42" fmla="*/ 6 w 152"/>
                <a:gd name="T43" fmla="*/ 46 h 152"/>
                <a:gd name="T44" fmla="*/ 12 w 152"/>
                <a:gd name="T45" fmla="*/ 34 h 152"/>
                <a:gd name="T46" fmla="*/ 22 w 152"/>
                <a:gd name="T47" fmla="*/ 22 h 152"/>
                <a:gd name="T48" fmla="*/ 32 w 152"/>
                <a:gd name="T49" fmla="*/ 14 h 152"/>
                <a:gd name="T50" fmla="*/ 46 w 152"/>
                <a:gd name="T51" fmla="*/ 6 h 152"/>
                <a:gd name="T52" fmla="*/ 60 w 152"/>
                <a:gd name="T53" fmla="*/ 2 h 152"/>
                <a:gd name="T54" fmla="*/ 76 w 152"/>
                <a:gd name="T55" fmla="*/ 0 h 152"/>
                <a:gd name="T56" fmla="*/ 76 w 152"/>
                <a:gd name="T57" fmla="*/ 0 h 152"/>
                <a:gd name="T58" fmla="*/ 90 w 152"/>
                <a:gd name="T59" fmla="*/ 2 h 152"/>
                <a:gd name="T60" fmla="*/ 106 w 152"/>
                <a:gd name="T61" fmla="*/ 6 h 152"/>
                <a:gd name="T62" fmla="*/ 118 w 152"/>
                <a:gd name="T63" fmla="*/ 14 h 152"/>
                <a:gd name="T64" fmla="*/ 130 w 152"/>
                <a:gd name="T65" fmla="*/ 22 h 152"/>
                <a:gd name="T66" fmla="*/ 138 w 152"/>
                <a:gd name="T67" fmla="*/ 34 h 152"/>
                <a:gd name="T68" fmla="*/ 146 w 152"/>
                <a:gd name="T69" fmla="*/ 46 h 152"/>
                <a:gd name="T70" fmla="*/ 150 w 152"/>
                <a:gd name="T71" fmla="*/ 60 h 152"/>
                <a:gd name="T72" fmla="*/ 152 w 152"/>
                <a:gd name="T73" fmla="*/ 76 h 152"/>
                <a:gd name="T74" fmla="*/ 152 w 152"/>
                <a:gd name="T75" fmla="*/ 76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2" h="152">
                  <a:moveTo>
                    <a:pt x="152" y="76"/>
                  </a:moveTo>
                  <a:lnTo>
                    <a:pt x="152" y="76"/>
                  </a:lnTo>
                  <a:lnTo>
                    <a:pt x="150" y="92"/>
                  </a:lnTo>
                  <a:lnTo>
                    <a:pt x="146" y="106"/>
                  </a:lnTo>
                  <a:lnTo>
                    <a:pt x="138" y="118"/>
                  </a:lnTo>
                  <a:lnTo>
                    <a:pt x="130" y="130"/>
                  </a:lnTo>
                  <a:lnTo>
                    <a:pt x="118" y="140"/>
                  </a:lnTo>
                  <a:lnTo>
                    <a:pt x="106" y="146"/>
                  </a:lnTo>
                  <a:lnTo>
                    <a:pt x="90" y="152"/>
                  </a:lnTo>
                  <a:lnTo>
                    <a:pt x="76" y="152"/>
                  </a:lnTo>
                  <a:lnTo>
                    <a:pt x="60" y="152"/>
                  </a:lnTo>
                  <a:lnTo>
                    <a:pt x="46" y="146"/>
                  </a:lnTo>
                  <a:lnTo>
                    <a:pt x="32" y="140"/>
                  </a:lnTo>
                  <a:lnTo>
                    <a:pt x="22" y="130"/>
                  </a:lnTo>
                  <a:lnTo>
                    <a:pt x="12" y="118"/>
                  </a:lnTo>
                  <a:lnTo>
                    <a:pt x="6" y="106"/>
                  </a:lnTo>
                  <a:lnTo>
                    <a:pt x="0" y="92"/>
                  </a:lnTo>
                  <a:lnTo>
                    <a:pt x="0" y="76"/>
                  </a:lnTo>
                  <a:lnTo>
                    <a:pt x="0" y="60"/>
                  </a:lnTo>
                  <a:lnTo>
                    <a:pt x="6" y="46"/>
                  </a:lnTo>
                  <a:lnTo>
                    <a:pt x="12" y="34"/>
                  </a:lnTo>
                  <a:lnTo>
                    <a:pt x="22" y="22"/>
                  </a:lnTo>
                  <a:lnTo>
                    <a:pt x="32" y="14"/>
                  </a:lnTo>
                  <a:lnTo>
                    <a:pt x="46" y="6"/>
                  </a:lnTo>
                  <a:lnTo>
                    <a:pt x="60" y="2"/>
                  </a:lnTo>
                  <a:lnTo>
                    <a:pt x="76" y="0"/>
                  </a:lnTo>
                  <a:lnTo>
                    <a:pt x="90" y="2"/>
                  </a:lnTo>
                  <a:lnTo>
                    <a:pt x="106" y="6"/>
                  </a:lnTo>
                  <a:lnTo>
                    <a:pt x="118" y="14"/>
                  </a:lnTo>
                  <a:lnTo>
                    <a:pt x="130" y="22"/>
                  </a:lnTo>
                  <a:lnTo>
                    <a:pt x="138" y="34"/>
                  </a:lnTo>
                  <a:lnTo>
                    <a:pt x="146" y="46"/>
                  </a:lnTo>
                  <a:lnTo>
                    <a:pt x="150" y="60"/>
                  </a:lnTo>
                  <a:lnTo>
                    <a:pt x="152" y="7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14" name="Freeform 84"/>
            <p:cNvSpPr>
              <a:spLocks/>
            </p:cNvSpPr>
            <p:nvPr/>
          </p:nvSpPr>
          <p:spPr bwMode="auto">
            <a:xfrm>
              <a:off x="2818104" y="1782307"/>
              <a:ext cx="1947920" cy="208292"/>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32" name="Freeform 78"/>
            <p:cNvSpPr>
              <a:spLocks/>
            </p:cNvSpPr>
            <p:nvPr/>
          </p:nvSpPr>
          <p:spPr bwMode="auto">
            <a:xfrm>
              <a:off x="5667108" y="2084276"/>
              <a:ext cx="68168" cy="665664"/>
            </a:xfrm>
            <a:custGeom>
              <a:avLst/>
              <a:gdLst>
                <a:gd name="T0" fmla="*/ 0 w 56"/>
                <a:gd name="T1" fmla="*/ 26 h 598"/>
                <a:gd name="T2" fmla="*/ 0 w 56"/>
                <a:gd name="T3" fmla="*/ 570 h 598"/>
                <a:gd name="T4" fmla="*/ 0 w 56"/>
                <a:gd name="T5" fmla="*/ 570 h 598"/>
                <a:gd name="T6" fmla="*/ 2 w 56"/>
                <a:gd name="T7" fmla="*/ 582 h 598"/>
                <a:gd name="T8" fmla="*/ 8 w 56"/>
                <a:gd name="T9" fmla="*/ 590 h 598"/>
                <a:gd name="T10" fmla="*/ 18 w 56"/>
                <a:gd name="T11" fmla="*/ 596 h 598"/>
                <a:gd name="T12" fmla="*/ 28 w 56"/>
                <a:gd name="T13" fmla="*/ 598 h 598"/>
                <a:gd name="T14" fmla="*/ 28 w 56"/>
                <a:gd name="T15" fmla="*/ 598 h 598"/>
                <a:gd name="T16" fmla="*/ 38 w 56"/>
                <a:gd name="T17" fmla="*/ 596 h 598"/>
                <a:gd name="T18" fmla="*/ 48 w 56"/>
                <a:gd name="T19" fmla="*/ 590 h 598"/>
                <a:gd name="T20" fmla="*/ 54 w 56"/>
                <a:gd name="T21" fmla="*/ 582 h 598"/>
                <a:gd name="T22" fmla="*/ 56 w 56"/>
                <a:gd name="T23" fmla="*/ 570 h 598"/>
                <a:gd name="T24" fmla="*/ 56 w 56"/>
                <a:gd name="T25" fmla="*/ 26 h 598"/>
                <a:gd name="T26" fmla="*/ 56 w 56"/>
                <a:gd name="T27" fmla="*/ 26 h 598"/>
                <a:gd name="T28" fmla="*/ 54 w 56"/>
                <a:gd name="T29" fmla="*/ 16 h 598"/>
                <a:gd name="T30" fmla="*/ 48 w 56"/>
                <a:gd name="T31" fmla="*/ 8 h 598"/>
                <a:gd name="T32" fmla="*/ 38 w 56"/>
                <a:gd name="T33" fmla="*/ 2 h 598"/>
                <a:gd name="T34" fmla="*/ 28 w 56"/>
                <a:gd name="T35" fmla="*/ 0 h 598"/>
                <a:gd name="T36" fmla="*/ 28 w 56"/>
                <a:gd name="T37" fmla="*/ 0 h 598"/>
                <a:gd name="T38" fmla="*/ 18 w 56"/>
                <a:gd name="T39" fmla="*/ 2 h 598"/>
                <a:gd name="T40" fmla="*/ 8 w 56"/>
                <a:gd name="T41" fmla="*/ 8 h 598"/>
                <a:gd name="T42" fmla="*/ 2 w 56"/>
                <a:gd name="T43" fmla="*/ 16 h 598"/>
                <a:gd name="T44" fmla="*/ 0 w 56"/>
                <a:gd name="T45" fmla="*/ 26 h 598"/>
                <a:gd name="T46" fmla="*/ 0 w 56"/>
                <a:gd name="T47" fmla="*/ 26 h 5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598"/>
                <a:gd name="T74" fmla="*/ 56 w 56"/>
                <a:gd name="T75" fmla="*/ 598 h 5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598">
                  <a:moveTo>
                    <a:pt x="0" y="26"/>
                  </a:moveTo>
                  <a:lnTo>
                    <a:pt x="0" y="570"/>
                  </a:lnTo>
                  <a:lnTo>
                    <a:pt x="2" y="582"/>
                  </a:lnTo>
                  <a:lnTo>
                    <a:pt x="8" y="590"/>
                  </a:lnTo>
                  <a:lnTo>
                    <a:pt x="18" y="596"/>
                  </a:lnTo>
                  <a:lnTo>
                    <a:pt x="28" y="598"/>
                  </a:lnTo>
                  <a:lnTo>
                    <a:pt x="38" y="596"/>
                  </a:lnTo>
                  <a:lnTo>
                    <a:pt x="48" y="590"/>
                  </a:lnTo>
                  <a:lnTo>
                    <a:pt x="54" y="582"/>
                  </a:lnTo>
                  <a:lnTo>
                    <a:pt x="56" y="570"/>
                  </a:lnTo>
                  <a:lnTo>
                    <a:pt x="56" y="26"/>
                  </a:lnTo>
                  <a:lnTo>
                    <a:pt x="54" y="16"/>
                  </a:lnTo>
                  <a:lnTo>
                    <a:pt x="48" y="8"/>
                  </a:lnTo>
                  <a:lnTo>
                    <a:pt x="38" y="2"/>
                  </a:lnTo>
                  <a:lnTo>
                    <a:pt x="28" y="0"/>
                  </a:lnTo>
                  <a:lnTo>
                    <a:pt x="18" y="2"/>
                  </a:lnTo>
                  <a:lnTo>
                    <a:pt x="8" y="8"/>
                  </a:lnTo>
                  <a:lnTo>
                    <a:pt x="2" y="16"/>
                  </a:lnTo>
                  <a:lnTo>
                    <a:pt x="0" y="26"/>
                  </a:lnTo>
                  <a:close/>
                </a:path>
              </a:pathLst>
            </a:custGeom>
            <a:solidFill>
              <a:srgbClr val="000000">
                <a:lumMod val="50000"/>
                <a:lumOff val="50000"/>
              </a:srgbClr>
            </a:solidFill>
            <a:ln w="9525">
              <a:noFill/>
              <a:round/>
              <a:headEnd/>
              <a:tailEnd/>
            </a:ln>
          </p:spPr>
          <p:txBody>
            <a:bodyP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a:ln>
                  <a:noFill/>
                </a:ln>
                <a:solidFill>
                  <a:schemeClr val="bg1"/>
                </a:solidFill>
                <a:uLnTx/>
                <a:uFillTx/>
                <a:latin typeface="汉仪中圆简" panose="02010609000101010101" pitchFamily="49" charset="-122"/>
                <a:ea typeface="굴림" charset="-127"/>
              </a:endParaRPr>
            </a:p>
          </p:txBody>
        </p:sp>
        <p:sp>
          <p:nvSpPr>
            <p:cNvPr id="34" name="Freeform 84"/>
            <p:cNvSpPr>
              <a:spLocks/>
            </p:cNvSpPr>
            <p:nvPr/>
          </p:nvSpPr>
          <p:spPr bwMode="auto">
            <a:xfrm>
              <a:off x="6685627" y="1782307"/>
              <a:ext cx="1947920" cy="208292"/>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35" name="Freeform 82"/>
            <p:cNvSpPr>
              <a:spLocks/>
            </p:cNvSpPr>
            <p:nvPr/>
          </p:nvSpPr>
          <p:spPr bwMode="auto">
            <a:xfrm>
              <a:off x="5590038" y="1924318"/>
              <a:ext cx="185027" cy="169199"/>
            </a:xfrm>
            <a:custGeom>
              <a:avLst/>
              <a:gdLst>
                <a:gd name="T0" fmla="*/ 152 w 152"/>
                <a:gd name="T1" fmla="*/ 76 h 152"/>
                <a:gd name="T2" fmla="*/ 152 w 152"/>
                <a:gd name="T3" fmla="*/ 76 h 152"/>
                <a:gd name="T4" fmla="*/ 150 w 152"/>
                <a:gd name="T5" fmla="*/ 92 h 152"/>
                <a:gd name="T6" fmla="*/ 146 w 152"/>
                <a:gd name="T7" fmla="*/ 106 h 152"/>
                <a:gd name="T8" fmla="*/ 138 w 152"/>
                <a:gd name="T9" fmla="*/ 118 h 152"/>
                <a:gd name="T10" fmla="*/ 130 w 152"/>
                <a:gd name="T11" fmla="*/ 130 h 152"/>
                <a:gd name="T12" fmla="*/ 118 w 152"/>
                <a:gd name="T13" fmla="*/ 140 h 152"/>
                <a:gd name="T14" fmla="*/ 106 w 152"/>
                <a:gd name="T15" fmla="*/ 146 h 152"/>
                <a:gd name="T16" fmla="*/ 90 w 152"/>
                <a:gd name="T17" fmla="*/ 152 h 152"/>
                <a:gd name="T18" fmla="*/ 76 w 152"/>
                <a:gd name="T19" fmla="*/ 152 h 152"/>
                <a:gd name="T20" fmla="*/ 76 w 152"/>
                <a:gd name="T21" fmla="*/ 152 h 152"/>
                <a:gd name="T22" fmla="*/ 60 w 152"/>
                <a:gd name="T23" fmla="*/ 152 h 152"/>
                <a:gd name="T24" fmla="*/ 46 w 152"/>
                <a:gd name="T25" fmla="*/ 146 h 152"/>
                <a:gd name="T26" fmla="*/ 32 w 152"/>
                <a:gd name="T27" fmla="*/ 140 h 152"/>
                <a:gd name="T28" fmla="*/ 22 w 152"/>
                <a:gd name="T29" fmla="*/ 130 h 152"/>
                <a:gd name="T30" fmla="*/ 12 w 152"/>
                <a:gd name="T31" fmla="*/ 118 h 152"/>
                <a:gd name="T32" fmla="*/ 6 w 152"/>
                <a:gd name="T33" fmla="*/ 106 h 152"/>
                <a:gd name="T34" fmla="*/ 0 w 152"/>
                <a:gd name="T35" fmla="*/ 92 h 152"/>
                <a:gd name="T36" fmla="*/ 0 w 152"/>
                <a:gd name="T37" fmla="*/ 76 h 152"/>
                <a:gd name="T38" fmla="*/ 0 w 152"/>
                <a:gd name="T39" fmla="*/ 76 h 152"/>
                <a:gd name="T40" fmla="*/ 0 w 152"/>
                <a:gd name="T41" fmla="*/ 60 h 152"/>
                <a:gd name="T42" fmla="*/ 6 w 152"/>
                <a:gd name="T43" fmla="*/ 46 h 152"/>
                <a:gd name="T44" fmla="*/ 12 w 152"/>
                <a:gd name="T45" fmla="*/ 34 h 152"/>
                <a:gd name="T46" fmla="*/ 22 w 152"/>
                <a:gd name="T47" fmla="*/ 22 h 152"/>
                <a:gd name="T48" fmla="*/ 32 w 152"/>
                <a:gd name="T49" fmla="*/ 14 h 152"/>
                <a:gd name="T50" fmla="*/ 46 w 152"/>
                <a:gd name="T51" fmla="*/ 6 h 152"/>
                <a:gd name="T52" fmla="*/ 60 w 152"/>
                <a:gd name="T53" fmla="*/ 2 h 152"/>
                <a:gd name="T54" fmla="*/ 76 w 152"/>
                <a:gd name="T55" fmla="*/ 0 h 152"/>
                <a:gd name="T56" fmla="*/ 76 w 152"/>
                <a:gd name="T57" fmla="*/ 0 h 152"/>
                <a:gd name="T58" fmla="*/ 90 w 152"/>
                <a:gd name="T59" fmla="*/ 2 h 152"/>
                <a:gd name="T60" fmla="*/ 106 w 152"/>
                <a:gd name="T61" fmla="*/ 6 h 152"/>
                <a:gd name="T62" fmla="*/ 118 w 152"/>
                <a:gd name="T63" fmla="*/ 14 h 152"/>
                <a:gd name="T64" fmla="*/ 130 w 152"/>
                <a:gd name="T65" fmla="*/ 22 h 152"/>
                <a:gd name="T66" fmla="*/ 138 w 152"/>
                <a:gd name="T67" fmla="*/ 34 h 152"/>
                <a:gd name="T68" fmla="*/ 146 w 152"/>
                <a:gd name="T69" fmla="*/ 46 h 152"/>
                <a:gd name="T70" fmla="*/ 150 w 152"/>
                <a:gd name="T71" fmla="*/ 60 h 152"/>
                <a:gd name="T72" fmla="*/ 152 w 152"/>
                <a:gd name="T73" fmla="*/ 76 h 152"/>
                <a:gd name="T74" fmla="*/ 152 w 152"/>
                <a:gd name="T75" fmla="*/ 76 h 15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2" h="152">
                  <a:moveTo>
                    <a:pt x="152" y="76"/>
                  </a:moveTo>
                  <a:lnTo>
                    <a:pt x="152" y="76"/>
                  </a:lnTo>
                  <a:lnTo>
                    <a:pt x="150" y="92"/>
                  </a:lnTo>
                  <a:lnTo>
                    <a:pt x="146" y="106"/>
                  </a:lnTo>
                  <a:lnTo>
                    <a:pt x="138" y="118"/>
                  </a:lnTo>
                  <a:lnTo>
                    <a:pt x="130" y="130"/>
                  </a:lnTo>
                  <a:lnTo>
                    <a:pt x="118" y="140"/>
                  </a:lnTo>
                  <a:lnTo>
                    <a:pt x="106" y="146"/>
                  </a:lnTo>
                  <a:lnTo>
                    <a:pt x="90" y="152"/>
                  </a:lnTo>
                  <a:lnTo>
                    <a:pt x="76" y="152"/>
                  </a:lnTo>
                  <a:lnTo>
                    <a:pt x="60" y="152"/>
                  </a:lnTo>
                  <a:lnTo>
                    <a:pt x="46" y="146"/>
                  </a:lnTo>
                  <a:lnTo>
                    <a:pt x="32" y="140"/>
                  </a:lnTo>
                  <a:lnTo>
                    <a:pt x="22" y="130"/>
                  </a:lnTo>
                  <a:lnTo>
                    <a:pt x="12" y="118"/>
                  </a:lnTo>
                  <a:lnTo>
                    <a:pt x="6" y="106"/>
                  </a:lnTo>
                  <a:lnTo>
                    <a:pt x="0" y="92"/>
                  </a:lnTo>
                  <a:lnTo>
                    <a:pt x="0" y="76"/>
                  </a:lnTo>
                  <a:lnTo>
                    <a:pt x="0" y="60"/>
                  </a:lnTo>
                  <a:lnTo>
                    <a:pt x="6" y="46"/>
                  </a:lnTo>
                  <a:lnTo>
                    <a:pt x="12" y="34"/>
                  </a:lnTo>
                  <a:lnTo>
                    <a:pt x="22" y="22"/>
                  </a:lnTo>
                  <a:lnTo>
                    <a:pt x="32" y="14"/>
                  </a:lnTo>
                  <a:lnTo>
                    <a:pt x="46" y="6"/>
                  </a:lnTo>
                  <a:lnTo>
                    <a:pt x="60" y="2"/>
                  </a:lnTo>
                  <a:lnTo>
                    <a:pt x="76" y="0"/>
                  </a:lnTo>
                  <a:lnTo>
                    <a:pt x="90" y="2"/>
                  </a:lnTo>
                  <a:lnTo>
                    <a:pt x="106" y="6"/>
                  </a:lnTo>
                  <a:lnTo>
                    <a:pt x="118" y="14"/>
                  </a:lnTo>
                  <a:lnTo>
                    <a:pt x="130" y="22"/>
                  </a:lnTo>
                  <a:lnTo>
                    <a:pt x="138" y="34"/>
                  </a:lnTo>
                  <a:lnTo>
                    <a:pt x="146" y="46"/>
                  </a:lnTo>
                  <a:lnTo>
                    <a:pt x="150" y="60"/>
                  </a:lnTo>
                  <a:lnTo>
                    <a:pt x="152" y="76"/>
                  </a:lnTo>
                  <a:close/>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33" name="Freeform 84"/>
            <p:cNvSpPr>
              <a:spLocks/>
            </p:cNvSpPr>
            <p:nvPr/>
          </p:nvSpPr>
          <p:spPr bwMode="auto">
            <a:xfrm>
              <a:off x="4803301" y="1777082"/>
              <a:ext cx="1882325" cy="192154"/>
            </a:xfrm>
            <a:custGeom>
              <a:avLst/>
              <a:gdLst>
                <a:gd name="T0" fmla="*/ 466 w 1864"/>
                <a:gd name="T1" fmla="*/ 156 h 156"/>
                <a:gd name="T2" fmla="*/ 1398 w 1864"/>
                <a:gd name="T3" fmla="*/ 156 h 156"/>
                <a:gd name="T4" fmla="*/ 1398 w 1864"/>
                <a:gd name="T5" fmla="*/ 156 h 156"/>
                <a:gd name="T6" fmla="*/ 1444 w 1864"/>
                <a:gd name="T7" fmla="*/ 154 h 156"/>
                <a:gd name="T8" fmla="*/ 1508 w 1864"/>
                <a:gd name="T9" fmla="*/ 144 h 156"/>
                <a:gd name="T10" fmla="*/ 1584 w 1864"/>
                <a:gd name="T11" fmla="*/ 130 h 156"/>
                <a:gd name="T12" fmla="*/ 1664 w 1864"/>
                <a:gd name="T13" fmla="*/ 110 h 156"/>
                <a:gd name="T14" fmla="*/ 1704 w 1864"/>
                <a:gd name="T15" fmla="*/ 100 h 156"/>
                <a:gd name="T16" fmla="*/ 1740 w 1864"/>
                <a:gd name="T17" fmla="*/ 88 h 156"/>
                <a:gd name="T18" fmla="*/ 1774 w 1864"/>
                <a:gd name="T19" fmla="*/ 76 h 156"/>
                <a:gd name="T20" fmla="*/ 1804 w 1864"/>
                <a:gd name="T21" fmla="*/ 62 h 156"/>
                <a:gd name="T22" fmla="*/ 1830 w 1864"/>
                <a:gd name="T23" fmla="*/ 48 h 156"/>
                <a:gd name="T24" fmla="*/ 1848 w 1864"/>
                <a:gd name="T25" fmla="*/ 32 h 156"/>
                <a:gd name="T26" fmla="*/ 1856 w 1864"/>
                <a:gd name="T27" fmla="*/ 24 h 156"/>
                <a:gd name="T28" fmla="*/ 1860 w 1864"/>
                <a:gd name="T29" fmla="*/ 16 h 156"/>
                <a:gd name="T30" fmla="*/ 1864 w 1864"/>
                <a:gd name="T31" fmla="*/ 8 h 156"/>
                <a:gd name="T32" fmla="*/ 1864 w 1864"/>
                <a:gd name="T33" fmla="*/ 0 h 156"/>
                <a:gd name="T34" fmla="*/ 0 w 1864"/>
                <a:gd name="T35" fmla="*/ 0 h 156"/>
                <a:gd name="T36" fmla="*/ 0 w 1864"/>
                <a:gd name="T37" fmla="*/ 0 h 156"/>
                <a:gd name="T38" fmla="*/ 2 w 1864"/>
                <a:gd name="T39" fmla="*/ 8 h 156"/>
                <a:gd name="T40" fmla="*/ 4 w 1864"/>
                <a:gd name="T41" fmla="*/ 16 h 156"/>
                <a:gd name="T42" fmla="*/ 10 w 1864"/>
                <a:gd name="T43" fmla="*/ 24 h 156"/>
                <a:gd name="T44" fmla="*/ 18 w 1864"/>
                <a:gd name="T45" fmla="*/ 32 h 156"/>
                <a:gd name="T46" fmla="*/ 36 w 1864"/>
                <a:gd name="T47" fmla="*/ 48 h 156"/>
                <a:gd name="T48" fmla="*/ 62 w 1864"/>
                <a:gd name="T49" fmla="*/ 62 h 156"/>
                <a:gd name="T50" fmla="*/ 92 w 1864"/>
                <a:gd name="T51" fmla="*/ 76 h 156"/>
                <a:gd name="T52" fmla="*/ 126 w 1864"/>
                <a:gd name="T53" fmla="*/ 88 h 156"/>
                <a:gd name="T54" fmla="*/ 162 w 1864"/>
                <a:gd name="T55" fmla="*/ 100 h 156"/>
                <a:gd name="T56" fmla="*/ 202 w 1864"/>
                <a:gd name="T57" fmla="*/ 110 h 156"/>
                <a:gd name="T58" fmla="*/ 282 w 1864"/>
                <a:gd name="T59" fmla="*/ 130 h 156"/>
                <a:gd name="T60" fmla="*/ 358 w 1864"/>
                <a:gd name="T61" fmla="*/ 144 h 156"/>
                <a:gd name="T62" fmla="*/ 422 w 1864"/>
                <a:gd name="T63" fmla="*/ 154 h 156"/>
                <a:gd name="T64" fmla="*/ 466 w 1864"/>
                <a:gd name="T65" fmla="*/ 156 h 1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64" h="156">
                  <a:moveTo>
                    <a:pt x="466" y="156"/>
                  </a:moveTo>
                  <a:lnTo>
                    <a:pt x="1398" y="156"/>
                  </a:lnTo>
                  <a:lnTo>
                    <a:pt x="1444" y="154"/>
                  </a:lnTo>
                  <a:lnTo>
                    <a:pt x="1508" y="144"/>
                  </a:lnTo>
                  <a:lnTo>
                    <a:pt x="1584" y="130"/>
                  </a:lnTo>
                  <a:lnTo>
                    <a:pt x="1664" y="110"/>
                  </a:lnTo>
                  <a:lnTo>
                    <a:pt x="1704" y="100"/>
                  </a:lnTo>
                  <a:lnTo>
                    <a:pt x="1740" y="88"/>
                  </a:lnTo>
                  <a:lnTo>
                    <a:pt x="1774" y="76"/>
                  </a:lnTo>
                  <a:lnTo>
                    <a:pt x="1804" y="62"/>
                  </a:lnTo>
                  <a:lnTo>
                    <a:pt x="1830" y="48"/>
                  </a:lnTo>
                  <a:lnTo>
                    <a:pt x="1848" y="32"/>
                  </a:lnTo>
                  <a:lnTo>
                    <a:pt x="1856" y="24"/>
                  </a:lnTo>
                  <a:lnTo>
                    <a:pt x="1860" y="16"/>
                  </a:lnTo>
                  <a:lnTo>
                    <a:pt x="1864" y="8"/>
                  </a:lnTo>
                  <a:lnTo>
                    <a:pt x="1864" y="0"/>
                  </a:lnTo>
                  <a:lnTo>
                    <a:pt x="0" y="0"/>
                  </a:lnTo>
                  <a:lnTo>
                    <a:pt x="2" y="8"/>
                  </a:lnTo>
                  <a:lnTo>
                    <a:pt x="4" y="16"/>
                  </a:lnTo>
                  <a:lnTo>
                    <a:pt x="10" y="24"/>
                  </a:lnTo>
                  <a:lnTo>
                    <a:pt x="18" y="32"/>
                  </a:lnTo>
                  <a:lnTo>
                    <a:pt x="36" y="48"/>
                  </a:lnTo>
                  <a:lnTo>
                    <a:pt x="62" y="62"/>
                  </a:lnTo>
                  <a:lnTo>
                    <a:pt x="92" y="76"/>
                  </a:lnTo>
                  <a:lnTo>
                    <a:pt x="126" y="88"/>
                  </a:lnTo>
                  <a:lnTo>
                    <a:pt x="162" y="100"/>
                  </a:lnTo>
                  <a:lnTo>
                    <a:pt x="202" y="110"/>
                  </a:lnTo>
                  <a:lnTo>
                    <a:pt x="282" y="130"/>
                  </a:lnTo>
                  <a:lnTo>
                    <a:pt x="358" y="144"/>
                  </a:lnTo>
                  <a:lnTo>
                    <a:pt x="422" y="154"/>
                  </a:lnTo>
                  <a:lnTo>
                    <a:pt x="466" y="156"/>
                  </a:lnTo>
                </a:path>
              </a:pathLst>
            </a:custGeom>
            <a:gradFill rotWithShape="1">
              <a:gsLst>
                <a:gs pos="0">
                  <a:srgbClr val="E6D8D8"/>
                </a:gs>
                <a:gs pos="100000">
                  <a:srgbClr val="C09C9C"/>
                </a:gs>
              </a:gsLst>
              <a:lin ang="5400000" scaled="1"/>
            </a:gradFill>
            <a:ln>
              <a:noFill/>
            </a:ln>
            <a:effectLst>
              <a:outerShdw dist="53882" dir="2700000" algn="ctr" rotWithShape="0">
                <a:srgbClr val="000000">
                  <a:alpha val="50000"/>
                </a:srgbClr>
              </a:outerShdw>
            </a:effectLst>
            <a:extLst>
              <a:ext uri="{91240B29-F687-4F45-9708-019B960494DF}">
                <a14:hiddenLine xmlns:a14="http://schemas.microsoft.com/office/drawing/2010/main" w="12700" cap="flat" cmpd="sng">
                  <a:solidFill>
                    <a:srgbClr val="000000"/>
                  </a:solidFill>
                  <a:prstDash val="solid"/>
                  <a:round/>
                  <a:headEnd/>
                  <a:tailEnd/>
                </a14:hiddenLine>
              </a:ext>
            </a:ex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chemeClr val="bg1"/>
                </a:solidFill>
                <a:uLnTx/>
                <a:uFillTx/>
                <a:latin typeface="汉仪中圆简" panose="02010609000101010101" pitchFamily="49" charset="-122"/>
                <a:ea typeface="汉仪中圆简" panose="02010609000101010101" pitchFamily="49" charset="-122"/>
              </a:endParaRPr>
            </a:p>
          </p:txBody>
        </p:sp>
        <p:sp>
          <p:nvSpPr>
            <p:cNvPr id="15" name="Freeform 85"/>
            <p:cNvSpPr>
              <a:spLocks/>
            </p:cNvSpPr>
            <p:nvPr/>
          </p:nvSpPr>
          <p:spPr bwMode="auto">
            <a:xfrm>
              <a:off x="5076342" y="2480612"/>
              <a:ext cx="1212418" cy="1070908"/>
            </a:xfrm>
            <a:custGeom>
              <a:avLst/>
              <a:gdLst>
                <a:gd name="T0" fmla="*/ 822 w 822"/>
                <a:gd name="T1" fmla="*/ 410 h 822"/>
                <a:gd name="T2" fmla="*/ 814 w 822"/>
                <a:gd name="T3" fmla="*/ 494 h 822"/>
                <a:gd name="T4" fmla="*/ 790 w 822"/>
                <a:gd name="T5" fmla="*/ 570 h 822"/>
                <a:gd name="T6" fmla="*/ 752 w 822"/>
                <a:gd name="T7" fmla="*/ 640 h 822"/>
                <a:gd name="T8" fmla="*/ 702 w 822"/>
                <a:gd name="T9" fmla="*/ 702 h 822"/>
                <a:gd name="T10" fmla="*/ 640 w 822"/>
                <a:gd name="T11" fmla="*/ 752 h 822"/>
                <a:gd name="T12" fmla="*/ 572 w 822"/>
                <a:gd name="T13" fmla="*/ 790 h 822"/>
                <a:gd name="T14" fmla="*/ 494 w 822"/>
                <a:gd name="T15" fmla="*/ 814 h 822"/>
                <a:gd name="T16" fmla="*/ 412 w 822"/>
                <a:gd name="T17" fmla="*/ 822 h 822"/>
                <a:gd name="T18" fmla="*/ 368 w 822"/>
                <a:gd name="T19" fmla="*/ 820 h 822"/>
                <a:gd name="T20" fmla="*/ 288 w 822"/>
                <a:gd name="T21" fmla="*/ 804 h 822"/>
                <a:gd name="T22" fmla="*/ 216 w 822"/>
                <a:gd name="T23" fmla="*/ 772 h 822"/>
                <a:gd name="T24" fmla="*/ 150 w 822"/>
                <a:gd name="T25" fmla="*/ 728 h 822"/>
                <a:gd name="T26" fmla="*/ 94 w 822"/>
                <a:gd name="T27" fmla="*/ 672 h 822"/>
                <a:gd name="T28" fmla="*/ 50 w 822"/>
                <a:gd name="T29" fmla="*/ 606 h 822"/>
                <a:gd name="T30" fmla="*/ 18 w 822"/>
                <a:gd name="T31" fmla="*/ 532 h 822"/>
                <a:gd name="T32" fmla="*/ 2 w 822"/>
                <a:gd name="T33" fmla="*/ 452 h 822"/>
                <a:gd name="T34" fmla="*/ 0 w 822"/>
                <a:gd name="T35" fmla="*/ 410 h 822"/>
                <a:gd name="T36" fmla="*/ 8 w 822"/>
                <a:gd name="T37" fmla="*/ 328 h 822"/>
                <a:gd name="T38" fmla="*/ 32 w 822"/>
                <a:gd name="T39" fmla="*/ 250 h 822"/>
                <a:gd name="T40" fmla="*/ 70 w 822"/>
                <a:gd name="T41" fmla="*/ 180 h 822"/>
                <a:gd name="T42" fmla="*/ 120 w 822"/>
                <a:gd name="T43" fmla="*/ 120 h 822"/>
                <a:gd name="T44" fmla="*/ 182 w 822"/>
                <a:gd name="T45" fmla="*/ 70 h 822"/>
                <a:gd name="T46" fmla="*/ 252 w 822"/>
                <a:gd name="T47" fmla="*/ 32 h 822"/>
                <a:gd name="T48" fmla="*/ 328 w 822"/>
                <a:gd name="T49" fmla="*/ 8 h 822"/>
                <a:gd name="T50" fmla="*/ 412 w 822"/>
                <a:gd name="T51" fmla="*/ 0 h 822"/>
                <a:gd name="T52" fmla="*/ 454 w 822"/>
                <a:gd name="T53" fmla="*/ 2 h 822"/>
                <a:gd name="T54" fmla="*/ 534 w 822"/>
                <a:gd name="T55" fmla="*/ 18 h 822"/>
                <a:gd name="T56" fmla="*/ 606 w 822"/>
                <a:gd name="T57" fmla="*/ 50 h 822"/>
                <a:gd name="T58" fmla="*/ 672 w 822"/>
                <a:gd name="T59" fmla="*/ 94 h 822"/>
                <a:gd name="T60" fmla="*/ 728 w 822"/>
                <a:gd name="T61" fmla="*/ 150 h 822"/>
                <a:gd name="T62" fmla="*/ 772 w 822"/>
                <a:gd name="T63" fmla="*/ 214 h 822"/>
                <a:gd name="T64" fmla="*/ 804 w 822"/>
                <a:gd name="T65" fmla="*/ 288 h 822"/>
                <a:gd name="T66" fmla="*/ 820 w 822"/>
                <a:gd name="T67" fmla="*/ 368 h 822"/>
                <a:gd name="T68" fmla="*/ 822 w 822"/>
                <a:gd name="T69" fmla="*/ 410 h 82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22"/>
                <a:gd name="T106" fmla="*/ 0 h 822"/>
                <a:gd name="T107" fmla="*/ 822 w 822"/>
                <a:gd name="T108" fmla="*/ 822 h 82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22" h="822">
                  <a:moveTo>
                    <a:pt x="822" y="410"/>
                  </a:moveTo>
                  <a:lnTo>
                    <a:pt x="822" y="410"/>
                  </a:lnTo>
                  <a:lnTo>
                    <a:pt x="820" y="452"/>
                  </a:lnTo>
                  <a:lnTo>
                    <a:pt x="814" y="494"/>
                  </a:lnTo>
                  <a:lnTo>
                    <a:pt x="804" y="532"/>
                  </a:lnTo>
                  <a:lnTo>
                    <a:pt x="790" y="570"/>
                  </a:lnTo>
                  <a:lnTo>
                    <a:pt x="772" y="606"/>
                  </a:lnTo>
                  <a:lnTo>
                    <a:pt x="752" y="640"/>
                  </a:lnTo>
                  <a:lnTo>
                    <a:pt x="728" y="672"/>
                  </a:lnTo>
                  <a:lnTo>
                    <a:pt x="702" y="702"/>
                  </a:lnTo>
                  <a:lnTo>
                    <a:pt x="672" y="728"/>
                  </a:lnTo>
                  <a:lnTo>
                    <a:pt x="640" y="752"/>
                  </a:lnTo>
                  <a:lnTo>
                    <a:pt x="606" y="772"/>
                  </a:lnTo>
                  <a:lnTo>
                    <a:pt x="572" y="790"/>
                  </a:lnTo>
                  <a:lnTo>
                    <a:pt x="534" y="804"/>
                  </a:lnTo>
                  <a:lnTo>
                    <a:pt x="494" y="814"/>
                  </a:lnTo>
                  <a:lnTo>
                    <a:pt x="454" y="820"/>
                  </a:lnTo>
                  <a:lnTo>
                    <a:pt x="412" y="822"/>
                  </a:lnTo>
                  <a:lnTo>
                    <a:pt x="368" y="820"/>
                  </a:lnTo>
                  <a:lnTo>
                    <a:pt x="328" y="814"/>
                  </a:lnTo>
                  <a:lnTo>
                    <a:pt x="288" y="804"/>
                  </a:lnTo>
                  <a:lnTo>
                    <a:pt x="252" y="790"/>
                  </a:lnTo>
                  <a:lnTo>
                    <a:pt x="216" y="772"/>
                  </a:lnTo>
                  <a:lnTo>
                    <a:pt x="182" y="752"/>
                  </a:lnTo>
                  <a:lnTo>
                    <a:pt x="150" y="728"/>
                  </a:lnTo>
                  <a:lnTo>
                    <a:pt x="120" y="702"/>
                  </a:lnTo>
                  <a:lnTo>
                    <a:pt x="94" y="672"/>
                  </a:lnTo>
                  <a:lnTo>
                    <a:pt x="70" y="640"/>
                  </a:lnTo>
                  <a:lnTo>
                    <a:pt x="50" y="606"/>
                  </a:lnTo>
                  <a:lnTo>
                    <a:pt x="32" y="570"/>
                  </a:lnTo>
                  <a:lnTo>
                    <a:pt x="18" y="532"/>
                  </a:lnTo>
                  <a:lnTo>
                    <a:pt x="8" y="494"/>
                  </a:lnTo>
                  <a:lnTo>
                    <a:pt x="2" y="452"/>
                  </a:lnTo>
                  <a:lnTo>
                    <a:pt x="0" y="410"/>
                  </a:lnTo>
                  <a:lnTo>
                    <a:pt x="2" y="368"/>
                  </a:lnTo>
                  <a:lnTo>
                    <a:pt x="8" y="328"/>
                  </a:lnTo>
                  <a:lnTo>
                    <a:pt x="18" y="288"/>
                  </a:lnTo>
                  <a:lnTo>
                    <a:pt x="32" y="250"/>
                  </a:lnTo>
                  <a:lnTo>
                    <a:pt x="50" y="214"/>
                  </a:lnTo>
                  <a:lnTo>
                    <a:pt x="70" y="180"/>
                  </a:lnTo>
                  <a:lnTo>
                    <a:pt x="94" y="150"/>
                  </a:lnTo>
                  <a:lnTo>
                    <a:pt x="120" y="120"/>
                  </a:lnTo>
                  <a:lnTo>
                    <a:pt x="150" y="94"/>
                  </a:lnTo>
                  <a:lnTo>
                    <a:pt x="182" y="70"/>
                  </a:lnTo>
                  <a:lnTo>
                    <a:pt x="216" y="50"/>
                  </a:lnTo>
                  <a:lnTo>
                    <a:pt x="252" y="32"/>
                  </a:lnTo>
                  <a:lnTo>
                    <a:pt x="288" y="18"/>
                  </a:lnTo>
                  <a:lnTo>
                    <a:pt x="328" y="8"/>
                  </a:lnTo>
                  <a:lnTo>
                    <a:pt x="368" y="2"/>
                  </a:lnTo>
                  <a:lnTo>
                    <a:pt x="412" y="0"/>
                  </a:lnTo>
                  <a:lnTo>
                    <a:pt x="454" y="2"/>
                  </a:lnTo>
                  <a:lnTo>
                    <a:pt x="494" y="8"/>
                  </a:lnTo>
                  <a:lnTo>
                    <a:pt x="534" y="18"/>
                  </a:lnTo>
                  <a:lnTo>
                    <a:pt x="572" y="32"/>
                  </a:lnTo>
                  <a:lnTo>
                    <a:pt x="606" y="50"/>
                  </a:lnTo>
                  <a:lnTo>
                    <a:pt x="640" y="70"/>
                  </a:lnTo>
                  <a:lnTo>
                    <a:pt x="672" y="94"/>
                  </a:lnTo>
                  <a:lnTo>
                    <a:pt x="702" y="120"/>
                  </a:lnTo>
                  <a:lnTo>
                    <a:pt x="728" y="150"/>
                  </a:lnTo>
                  <a:lnTo>
                    <a:pt x="752" y="180"/>
                  </a:lnTo>
                  <a:lnTo>
                    <a:pt x="772" y="214"/>
                  </a:lnTo>
                  <a:lnTo>
                    <a:pt x="790" y="250"/>
                  </a:lnTo>
                  <a:lnTo>
                    <a:pt x="804" y="288"/>
                  </a:lnTo>
                  <a:lnTo>
                    <a:pt x="814" y="328"/>
                  </a:lnTo>
                  <a:lnTo>
                    <a:pt x="820" y="368"/>
                  </a:lnTo>
                  <a:lnTo>
                    <a:pt x="822" y="410"/>
                  </a:lnTo>
                  <a:close/>
                </a:path>
              </a:pathLst>
            </a:custGeom>
            <a:solidFill>
              <a:srgbClr val="99CCFF">
                <a:lumMod val="90000"/>
              </a:srgbClr>
            </a:solidFill>
            <a:ln w="12700" algn="ctr">
              <a:noFill/>
              <a:round/>
              <a:headEnd/>
              <a:tailEnd/>
            </a:ln>
            <a:effectLst>
              <a:outerShdw dist="53882" dir="2700000" algn="ctr" rotWithShape="0">
                <a:srgbClr val="000000">
                  <a:alpha val="50000"/>
                </a:srgbClr>
              </a:outerShdw>
            </a:effectLst>
          </p:spPr>
          <p:txBody>
            <a:bodyPr wrap="none" anchor="ctr"/>
            <a:lstStyle/>
            <a:p>
              <a:pPr marL="0" marR="0" lvl="0" indent="0" defTabSz="914400" eaLnBrk="1" fontAlgn="auto" latinLnBrk="1" hangingPunct="1">
                <a:lnSpc>
                  <a:spcPct val="100000"/>
                </a:lnSpc>
                <a:spcBef>
                  <a:spcPts val="0"/>
                </a:spcBef>
                <a:spcAft>
                  <a:spcPts val="0"/>
                </a:spcAft>
                <a:buClrTx/>
                <a:buSzTx/>
                <a:buFontTx/>
                <a:buNone/>
                <a:tabLst/>
                <a:defRPr/>
              </a:pPr>
              <a:endParaRPr kumimoji="1" lang="ko-KR" altLang="en-US" sz="1800" b="0" i="0" u="none" strike="noStrike" kern="0" cap="none" spc="0" normalizeH="0" baseline="0" noProof="0" dirty="0">
                <a:ln>
                  <a:noFill/>
                </a:ln>
                <a:solidFill>
                  <a:schemeClr val="bg1"/>
                </a:solidFill>
                <a:uLnTx/>
                <a:uFillTx/>
                <a:latin typeface="汉仪中圆简" panose="02010609000101010101" pitchFamily="49" charset="-122"/>
                <a:ea typeface="굴림" charset="-127"/>
              </a:endParaRPr>
            </a:p>
          </p:txBody>
        </p:sp>
        <p:sp>
          <p:nvSpPr>
            <p:cNvPr id="18" name="WordArt 90"/>
            <p:cNvSpPr>
              <a:spLocks noChangeArrowheads="1" noChangeShapeType="1" noTextEdit="1"/>
            </p:cNvSpPr>
            <p:nvPr/>
          </p:nvSpPr>
          <p:spPr bwMode="auto">
            <a:xfrm>
              <a:off x="5179897" y="2606436"/>
              <a:ext cx="1042589" cy="7698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indent="539750" algn="ctr">
                <a:lnSpc>
                  <a:spcPct val="0"/>
                </a:lnSpc>
              </a:pPr>
              <a:r>
                <a:rPr lang="zh-TW" altLang="en-US" sz="1400" dirty="0">
                  <a:solidFill>
                    <a:srgbClr val="FF0000"/>
                  </a:solidFill>
                  <a:latin typeface="+mj-ea"/>
                  <a:ea typeface="+mj-ea"/>
                </a:rPr>
                <a:t>面臨</a:t>
              </a:r>
              <a:r>
                <a:rPr lang="zh-TW" altLang="en-US" sz="1400" dirty="0" smtClean="0">
                  <a:solidFill>
                    <a:srgbClr val="FF0000"/>
                  </a:solidFill>
                  <a:latin typeface="+mj-ea"/>
                  <a:ea typeface="+mj-ea"/>
                </a:rPr>
                <a:t>的</a:t>
              </a:r>
              <a:endParaRPr lang="en-US" altLang="zh-TW" sz="1400" dirty="0" smtClean="0">
                <a:solidFill>
                  <a:srgbClr val="FF0000"/>
                </a:solidFill>
                <a:latin typeface="+mj-ea"/>
                <a:ea typeface="+mj-ea"/>
              </a:endParaRPr>
            </a:p>
            <a:p>
              <a:pPr indent="539750" algn="ctr">
                <a:lnSpc>
                  <a:spcPct val="125000"/>
                </a:lnSpc>
              </a:pPr>
              <a:r>
                <a:rPr lang="zh-TW" altLang="en-US" sz="1400" dirty="0" smtClean="0">
                  <a:solidFill>
                    <a:srgbClr val="FF0000"/>
                  </a:solidFill>
                  <a:latin typeface="+mj-ea"/>
                  <a:ea typeface="+mj-ea"/>
                </a:rPr>
                <a:t>問題</a:t>
              </a:r>
              <a:r>
                <a:rPr lang="zh-TW" altLang="en-US" sz="1400" dirty="0">
                  <a:solidFill>
                    <a:srgbClr val="FF0000"/>
                  </a:solidFill>
                  <a:latin typeface="+mj-ea"/>
                  <a:ea typeface="+mj-ea"/>
                </a:rPr>
                <a:t>與挑戰</a:t>
              </a:r>
            </a:p>
          </p:txBody>
        </p:sp>
      </p:grpSp>
      <p:pic>
        <p:nvPicPr>
          <p:cNvPr id="27" name="그림 4"/>
          <p:cNvPicPr>
            <a:picLocks noChangeAspect="1"/>
          </p:cNvPicPr>
          <p:nvPr/>
        </p:nvPicPr>
        <p:blipFill rotWithShape="1">
          <a:blip r:embed="rId5" cstate="screen">
            <a:extLst>
              <a:ext uri="{28A0092B-C50C-407E-A947-70E740481C1C}">
                <a14:useLocalDpi xmlns:a14="http://schemas.microsoft.com/office/drawing/2010/main"/>
              </a:ext>
            </a:extLst>
          </a:blip>
          <a:srcRect r="70714" b="28889"/>
          <a:stretch/>
        </p:blipFill>
        <p:spPr>
          <a:xfrm>
            <a:off x="966920" y="1136381"/>
            <a:ext cx="1840204" cy="3351267"/>
          </a:xfrm>
          <a:prstGeom prst="rect">
            <a:avLst/>
          </a:prstGeom>
        </p:spPr>
      </p:pic>
      <p:sp>
        <p:nvSpPr>
          <p:cNvPr id="29" name="標題 1"/>
          <p:cNvSpPr>
            <a:spLocks noGrp="1"/>
          </p:cNvSpPr>
          <p:nvPr>
            <p:ph type="title"/>
          </p:nvPr>
        </p:nvSpPr>
        <p:spPr>
          <a:xfrm>
            <a:off x="18942" y="497568"/>
            <a:ext cx="3172027" cy="478413"/>
          </a:xfrm>
        </p:spPr>
        <p:txBody>
          <a:bodyPr>
            <a:normAutofit fontScale="90000"/>
          </a:bodyPr>
          <a:lstStyle/>
          <a:p>
            <a:r>
              <a:rPr lang="zh-TW" altLang="zh-TW" b="1" dirty="0" smtClean="0">
                <a:solidFill>
                  <a:srgbClr val="003399"/>
                </a:solidFill>
              </a:rPr>
              <a:t>教育</a:t>
            </a:r>
            <a:r>
              <a:rPr lang="en-US" altLang="zh-TW" b="1" dirty="0" smtClean="0">
                <a:solidFill>
                  <a:srgbClr val="003399"/>
                </a:solidFill>
              </a:rPr>
              <a:t> </a:t>
            </a:r>
            <a:r>
              <a:rPr lang="zh-TW" altLang="en-US" b="1" u="sng" dirty="0" smtClean="0">
                <a:solidFill>
                  <a:srgbClr val="003399"/>
                </a:solidFill>
              </a:rPr>
              <a:t>面臨</a:t>
            </a:r>
            <a:r>
              <a:rPr lang="zh-TW" altLang="zh-TW" b="1" u="sng" dirty="0" smtClean="0">
                <a:solidFill>
                  <a:srgbClr val="003399"/>
                </a:solidFill>
              </a:rPr>
              <a:t>問題</a:t>
            </a:r>
            <a:r>
              <a:rPr lang="zh-TW" altLang="zh-TW" b="1" u="sng" dirty="0">
                <a:solidFill>
                  <a:srgbClr val="003399"/>
                </a:solidFill>
              </a:rPr>
              <a:t>與</a:t>
            </a:r>
            <a:r>
              <a:rPr lang="zh-TW" altLang="zh-TW" b="1" u="sng" dirty="0" smtClean="0">
                <a:solidFill>
                  <a:srgbClr val="003399"/>
                </a:solidFill>
              </a:rPr>
              <a:t>挑戰</a:t>
            </a:r>
            <a:endParaRPr lang="zh-TW" altLang="en-US" b="1" u="sng" dirty="0">
              <a:solidFill>
                <a:srgbClr val="003399"/>
              </a:solidFill>
            </a:endParaRPr>
          </a:p>
        </p:txBody>
      </p:sp>
    </p:spTree>
    <p:extLst>
      <p:ext uri="{BB962C8B-B14F-4D97-AF65-F5344CB8AC3E}">
        <p14:creationId xmlns:p14="http://schemas.microsoft.com/office/powerpoint/2010/main" val="216466482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8539" y="398566"/>
            <a:ext cx="5698976" cy="478413"/>
          </a:xfrm>
        </p:spPr>
        <p:txBody>
          <a:bodyPr>
            <a:normAutofit fontScale="90000"/>
          </a:bodyPr>
          <a:lstStyle/>
          <a:p>
            <a:r>
              <a:rPr lang="zh-TW" altLang="en-US" b="1" dirty="0" smtClean="0">
                <a:solidFill>
                  <a:srgbClr val="003399"/>
                </a:solidFill>
              </a:rPr>
              <a:t>一</a:t>
            </a:r>
            <a:r>
              <a:rPr lang="zh-TW" altLang="zh-TW" b="1" dirty="0" smtClean="0">
                <a:solidFill>
                  <a:srgbClr val="003399"/>
                </a:solidFill>
              </a:rPr>
              <a:t>、</a:t>
            </a:r>
            <a:r>
              <a:rPr lang="zh-TW" altLang="zh-TW" b="1" dirty="0">
                <a:solidFill>
                  <a:srgbClr val="003399"/>
                </a:solidFill>
              </a:rPr>
              <a:t>嘉義縣教育面臨的問題與挑戰：</a:t>
            </a:r>
            <a:endParaRPr lang="zh-TW" altLang="en-US" b="1" dirty="0">
              <a:solidFill>
                <a:srgbClr val="003399"/>
              </a:solidFill>
            </a:endParaRPr>
          </a:p>
        </p:txBody>
      </p:sp>
      <p:sp>
        <p:nvSpPr>
          <p:cNvPr id="3" name="文字方塊 2"/>
          <p:cNvSpPr txBox="1"/>
          <p:nvPr/>
        </p:nvSpPr>
        <p:spPr>
          <a:xfrm>
            <a:off x="905479" y="799916"/>
            <a:ext cx="8136904" cy="3416320"/>
          </a:xfrm>
          <a:prstGeom prst="rect">
            <a:avLst/>
          </a:prstGeom>
          <a:noFill/>
        </p:spPr>
        <p:txBody>
          <a:bodyPr wrap="square" rtlCol="0">
            <a:spAutoFit/>
          </a:bodyPr>
          <a:lstStyle/>
          <a:p>
            <a:pPr>
              <a:lnSpc>
                <a:spcPct val="150000"/>
              </a:lnSpc>
            </a:pPr>
            <a:r>
              <a:rPr lang="en-US" altLang="zh-TW" sz="2400" b="1" dirty="0" smtClean="0">
                <a:latin typeface="+mj-ea"/>
                <a:ea typeface="+mj-ea"/>
              </a:rPr>
              <a:t>(</a:t>
            </a:r>
            <a:r>
              <a:rPr lang="zh-TW" altLang="zh-TW" sz="2400" b="1" dirty="0" smtClean="0">
                <a:latin typeface="+mj-ea"/>
                <a:ea typeface="+mj-ea"/>
              </a:rPr>
              <a:t>一</a:t>
            </a:r>
            <a:r>
              <a:rPr lang="en-US" altLang="zh-TW" sz="2400" b="1" dirty="0" smtClean="0">
                <a:latin typeface="+mj-ea"/>
                <a:ea typeface="+mj-ea"/>
              </a:rPr>
              <a:t>)</a:t>
            </a:r>
            <a:r>
              <a:rPr lang="zh-TW" altLang="zh-TW" sz="2400" b="1" u="sng" dirty="0" smtClean="0">
                <a:solidFill>
                  <a:srgbClr val="FF0000"/>
                </a:solidFill>
                <a:latin typeface="+mj-ea"/>
                <a:ea typeface="+mj-ea"/>
              </a:rPr>
              <a:t>少子化問題</a:t>
            </a:r>
            <a:r>
              <a:rPr lang="zh-TW" altLang="zh-TW" sz="2400" b="1" dirty="0" smtClean="0">
                <a:latin typeface="+mj-ea"/>
                <a:ea typeface="+mj-ea"/>
              </a:rPr>
              <a:t>：</a:t>
            </a:r>
          </a:p>
          <a:p>
            <a:pPr marL="357188">
              <a:lnSpc>
                <a:spcPct val="150000"/>
              </a:lnSpc>
            </a:pPr>
            <a:r>
              <a:rPr lang="en-US" altLang="zh-TW" sz="2400" dirty="0" smtClean="0">
                <a:latin typeface="+mj-ea"/>
                <a:ea typeface="+mj-ea"/>
              </a:rPr>
              <a:t>1.</a:t>
            </a:r>
            <a:r>
              <a:rPr lang="zh-TW" altLang="zh-TW" sz="2400" dirty="0" smtClean="0">
                <a:latin typeface="+mj-ea"/>
                <a:ea typeface="+mj-ea"/>
              </a:rPr>
              <a:t>新生兒</a:t>
            </a:r>
            <a:r>
              <a:rPr lang="en-US" altLang="zh-TW" sz="2400" dirty="0" smtClean="0">
                <a:latin typeface="+mj-ea"/>
                <a:ea typeface="+mj-ea"/>
              </a:rPr>
              <a:t> </a:t>
            </a:r>
            <a:r>
              <a:rPr lang="zh-TW" altLang="zh-TW" sz="2400" u="sng" dirty="0" smtClean="0">
                <a:latin typeface="+mj-ea"/>
                <a:ea typeface="+mj-ea"/>
              </a:rPr>
              <a:t>出生率低</a:t>
            </a:r>
            <a:r>
              <a:rPr lang="en-US" altLang="zh-TW" sz="2400" dirty="0" smtClean="0">
                <a:latin typeface="+mj-ea"/>
                <a:ea typeface="+mj-ea"/>
              </a:rPr>
              <a:t> </a:t>
            </a:r>
            <a:r>
              <a:rPr lang="zh-TW" altLang="zh-TW" sz="2400" dirty="0" smtClean="0">
                <a:latin typeface="+mj-ea"/>
                <a:ea typeface="+mj-ea"/>
              </a:rPr>
              <a:t>的問題</a:t>
            </a:r>
            <a:endParaRPr lang="en-US" altLang="zh-TW" sz="2400" dirty="0" smtClean="0">
              <a:latin typeface="+mj-ea"/>
              <a:ea typeface="+mj-ea"/>
            </a:endParaRPr>
          </a:p>
          <a:p>
            <a:pPr marL="357188">
              <a:lnSpc>
                <a:spcPct val="150000"/>
              </a:lnSpc>
            </a:pPr>
            <a:r>
              <a:rPr lang="en-US" altLang="zh-TW" sz="2400" dirty="0" smtClean="0">
                <a:latin typeface="+mj-ea"/>
                <a:ea typeface="+mj-ea"/>
              </a:rPr>
              <a:t>2.</a:t>
            </a:r>
            <a:r>
              <a:rPr lang="zh-TW" altLang="zh-TW" sz="2400" dirty="0" smtClean="0">
                <a:latin typeface="+mj-ea"/>
                <a:ea typeface="+mj-ea"/>
              </a:rPr>
              <a:t>對</a:t>
            </a:r>
            <a:r>
              <a:rPr lang="en-US" altLang="zh-TW" sz="2400" dirty="0" smtClean="0">
                <a:latin typeface="+mj-ea"/>
                <a:ea typeface="+mj-ea"/>
              </a:rPr>
              <a:t> </a:t>
            </a:r>
            <a:r>
              <a:rPr lang="zh-TW" altLang="zh-TW" sz="2400" u="sng" dirty="0" smtClean="0">
                <a:latin typeface="+mj-ea"/>
                <a:ea typeface="+mj-ea"/>
              </a:rPr>
              <a:t>家鄉認同</a:t>
            </a:r>
            <a:r>
              <a:rPr lang="en-US" altLang="zh-TW" sz="2400" dirty="0" smtClean="0">
                <a:latin typeface="+mj-ea"/>
                <a:ea typeface="+mj-ea"/>
              </a:rPr>
              <a:t> </a:t>
            </a:r>
            <a:r>
              <a:rPr lang="zh-TW" altLang="zh-TW" sz="2400" dirty="0" smtClean="0">
                <a:latin typeface="+mj-ea"/>
                <a:ea typeface="+mj-ea"/>
              </a:rPr>
              <a:t>的問題</a:t>
            </a:r>
            <a:endParaRPr lang="zh-TW" altLang="en-US" sz="2400" dirty="0" smtClean="0">
              <a:latin typeface="+mj-ea"/>
              <a:ea typeface="+mj-ea"/>
            </a:endParaRPr>
          </a:p>
          <a:p>
            <a:pPr marL="357188">
              <a:lnSpc>
                <a:spcPct val="150000"/>
              </a:lnSpc>
            </a:pPr>
            <a:r>
              <a:rPr lang="en-US" altLang="zh-TW" sz="2400" dirty="0" smtClean="0">
                <a:latin typeface="+mj-ea"/>
                <a:ea typeface="+mj-ea"/>
              </a:rPr>
              <a:t>3.</a:t>
            </a:r>
            <a:r>
              <a:rPr lang="zh-TW" altLang="zh-TW" sz="2400" u="sng" dirty="0" smtClean="0">
                <a:latin typeface="+mj-ea"/>
                <a:ea typeface="+mj-ea"/>
              </a:rPr>
              <a:t>小校裁併</a:t>
            </a:r>
            <a:r>
              <a:rPr lang="zh-TW" altLang="zh-TW" sz="2400" dirty="0" smtClean="0">
                <a:latin typeface="+mj-ea"/>
                <a:ea typeface="+mj-ea"/>
              </a:rPr>
              <a:t>、</a:t>
            </a:r>
            <a:r>
              <a:rPr lang="zh-TW" altLang="zh-TW" sz="2400" u="sng" dirty="0" smtClean="0">
                <a:latin typeface="+mj-ea"/>
                <a:ea typeface="+mj-ea"/>
              </a:rPr>
              <a:t>小校廢校</a:t>
            </a:r>
            <a:r>
              <a:rPr lang="en-US" altLang="zh-TW" sz="2400" dirty="0" smtClean="0">
                <a:latin typeface="+mj-ea"/>
                <a:ea typeface="+mj-ea"/>
              </a:rPr>
              <a:t> </a:t>
            </a:r>
            <a:r>
              <a:rPr lang="zh-TW" altLang="zh-TW" sz="2400" dirty="0" smtClean="0">
                <a:latin typeface="+mj-ea"/>
                <a:ea typeface="+mj-ea"/>
              </a:rPr>
              <a:t>的問題</a:t>
            </a:r>
            <a:endParaRPr lang="en-US" altLang="zh-TW" sz="2400" dirty="0" smtClean="0">
              <a:latin typeface="+mj-ea"/>
              <a:ea typeface="+mj-ea"/>
            </a:endParaRPr>
          </a:p>
          <a:p>
            <a:pPr marL="357188">
              <a:lnSpc>
                <a:spcPct val="150000"/>
              </a:lnSpc>
            </a:pPr>
            <a:r>
              <a:rPr lang="en-US" altLang="zh-TW" sz="2400" dirty="0" smtClean="0">
                <a:latin typeface="+mj-ea"/>
                <a:ea typeface="+mj-ea"/>
              </a:rPr>
              <a:t>4.</a:t>
            </a:r>
            <a:r>
              <a:rPr lang="zh-TW" altLang="zh-TW" sz="2400" u="sng" dirty="0" smtClean="0">
                <a:latin typeface="+mj-ea"/>
                <a:ea typeface="+mj-ea"/>
              </a:rPr>
              <a:t>教師超額</a:t>
            </a:r>
            <a:r>
              <a:rPr lang="en-US" altLang="zh-TW" sz="2400" dirty="0" smtClean="0">
                <a:latin typeface="+mj-ea"/>
                <a:ea typeface="+mj-ea"/>
              </a:rPr>
              <a:t> </a:t>
            </a:r>
            <a:r>
              <a:rPr lang="zh-TW" altLang="zh-TW" sz="2400" dirty="0" smtClean="0">
                <a:latin typeface="+mj-ea"/>
                <a:ea typeface="+mj-ea"/>
              </a:rPr>
              <a:t>的問題</a:t>
            </a:r>
            <a:endParaRPr lang="en-US" altLang="zh-TW" sz="2400" dirty="0" smtClean="0">
              <a:latin typeface="+mj-ea"/>
              <a:ea typeface="+mj-ea"/>
            </a:endParaRPr>
          </a:p>
          <a:p>
            <a:pPr marL="357188">
              <a:lnSpc>
                <a:spcPct val="150000"/>
              </a:lnSpc>
            </a:pPr>
            <a:r>
              <a:rPr lang="en-US" altLang="zh-TW" sz="2400" dirty="0" smtClean="0">
                <a:latin typeface="+mj-ea"/>
                <a:ea typeface="+mj-ea"/>
              </a:rPr>
              <a:t>5.</a:t>
            </a:r>
            <a:r>
              <a:rPr lang="zh-TW" altLang="en-US" sz="2400" u="sng" dirty="0" smtClean="0">
                <a:latin typeface="+mj-ea"/>
                <a:ea typeface="+mj-ea"/>
              </a:rPr>
              <a:t>校舍</a:t>
            </a:r>
            <a:r>
              <a:rPr lang="zh-TW" altLang="zh-TW" sz="2400" u="sng" dirty="0" smtClean="0">
                <a:latin typeface="+mj-ea"/>
                <a:ea typeface="+mj-ea"/>
              </a:rPr>
              <a:t>閒置</a:t>
            </a:r>
            <a:r>
              <a:rPr lang="zh-TW" altLang="en-US" sz="2400" u="sng" dirty="0" smtClean="0">
                <a:latin typeface="+mj-ea"/>
                <a:ea typeface="+mj-ea"/>
              </a:rPr>
              <a:t>活化</a:t>
            </a:r>
            <a:r>
              <a:rPr lang="zh-TW" altLang="en-US" sz="2400" dirty="0" smtClean="0">
                <a:latin typeface="+mj-ea"/>
                <a:ea typeface="+mj-ea"/>
              </a:rPr>
              <a:t> </a:t>
            </a:r>
            <a:r>
              <a:rPr lang="zh-TW" altLang="zh-TW" sz="2400" dirty="0" smtClean="0">
                <a:latin typeface="+mj-ea"/>
                <a:ea typeface="+mj-ea"/>
              </a:rPr>
              <a:t>的問題</a:t>
            </a:r>
            <a:endParaRPr lang="en-US" altLang="zh-TW" sz="2400" dirty="0" smtClean="0">
              <a:latin typeface="+mj-ea"/>
              <a:ea typeface="+mj-ea"/>
            </a:endParaRPr>
          </a:p>
        </p:txBody>
      </p:sp>
      <p:pic>
        <p:nvPicPr>
          <p:cNvPr id="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72988" y="3579863"/>
            <a:ext cx="1428138" cy="1408118"/>
          </a:xfrm>
          <a:prstGeom prst="rect">
            <a:avLst/>
          </a:prstGeom>
        </p:spPr>
      </p:pic>
      <p:sp>
        <p:nvSpPr>
          <p:cNvPr id="7" name="標題 1"/>
          <p:cNvSpPr txBox="1">
            <a:spLocks/>
          </p:cNvSpPr>
          <p:nvPr/>
        </p:nvSpPr>
        <p:spPr>
          <a:xfrm>
            <a:off x="8189223" y="51470"/>
            <a:ext cx="946448" cy="478413"/>
          </a:xfrm>
          <a:prstGeom prst="rect">
            <a:avLst/>
          </a:prstGeom>
        </p:spPr>
        <p:txBody>
          <a:bodyPr vert="horz" lIns="91440" tIns="45720" rIns="91440" bIns="45720" rtlCol="0" anchor="ctr">
            <a:normAutofit fontScale="97500" lnSpcReduction="10000"/>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en-US" altLang="zh-TW" dirty="0" smtClean="0"/>
              <a:t>1/3</a:t>
            </a:r>
            <a:endParaRPr lang="zh-TW" altLang="en-US" dirty="0"/>
          </a:p>
        </p:txBody>
      </p:sp>
      <p:sp>
        <p:nvSpPr>
          <p:cNvPr id="8" name="文字方塊 7"/>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4</a:t>
            </a:r>
            <a:endParaRPr lang="zh-TW" altLang="en-US" sz="1600" dirty="0">
              <a:solidFill>
                <a:srgbClr val="FF0000"/>
              </a:solidFill>
            </a:endParaRPr>
          </a:p>
        </p:txBody>
      </p:sp>
      <p:pic>
        <p:nvPicPr>
          <p:cNvPr id="9" name="圖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7515" y="997498"/>
            <a:ext cx="2960512" cy="2201788"/>
          </a:xfrm>
          <a:prstGeom prst="rect">
            <a:avLst/>
          </a:prstGeom>
        </p:spPr>
      </p:pic>
      <p:pic>
        <p:nvPicPr>
          <p:cNvPr id="6" name="圖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8923" y="423355"/>
            <a:ext cx="1255077" cy="812515"/>
          </a:xfrm>
          <a:prstGeom prst="rect">
            <a:avLst/>
          </a:prstGeom>
        </p:spPr>
      </p:pic>
      <p:sp>
        <p:nvSpPr>
          <p:cNvPr id="10" name="文字方塊 9"/>
          <p:cNvSpPr txBox="1"/>
          <p:nvPr/>
        </p:nvSpPr>
        <p:spPr>
          <a:xfrm>
            <a:off x="5823814" y="3226184"/>
            <a:ext cx="2631408" cy="646331"/>
          </a:xfrm>
          <a:prstGeom prst="rect">
            <a:avLst/>
          </a:prstGeom>
          <a:noFill/>
        </p:spPr>
        <p:txBody>
          <a:bodyPr wrap="square" rtlCol="0">
            <a:spAutoFit/>
          </a:bodyPr>
          <a:lstStyle/>
          <a:p>
            <a:pPr>
              <a:lnSpc>
                <a:spcPct val="150000"/>
              </a:lnSpc>
            </a:pPr>
            <a:r>
              <a:rPr lang="zh-TW" altLang="en-US" sz="2400" b="1" dirty="0" smtClean="0">
                <a:latin typeface="+mj-ea"/>
                <a:ea typeface="+mj-ea"/>
              </a:rPr>
              <a:t>認同、安定、願生</a:t>
            </a:r>
            <a:endParaRPr lang="en-US" altLang="zh-TW" sz="2400" b="1" dirty="0" smtClean="0">
              <a:latin typeface="+mj-ea"/>
              <a:ea typeface="+mj-ea"/>
            </a:endParaRPr>
          </a:p>
        </p:txBody>
      </p:sp>
    </p:spTree>
    <p:extLst>
      <p:ext uri="{BB962C8B-B14F-4D97-AF65-F5344CB8AC3E}">
        <p14:creationId xmlns:p14="http://schemas.microsoft.com/office/powerpoint/2010/main" val="879890599"/>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423658"/>
            <a:ext cx="5698976" cy="478413"/>
          </a:xfrm>
        </p:spPr>
        <p:txBody>
          <a:bodyPr>
            <a:normAutofit fontScale="90000"/>
          </a:bodyPr>
          <a:lstStyle/>
          <a:p>
            <a:r>
              <a:rPr lang="zh-TW" altLang="en-US" b="1" dirty="0" smtClean="0">
                <a:solidFill>
                  <a:srgbClr val="003399"/>
                </a:solidFill>
              </a:rPr>
              <a:t>一</a:t>
            </a:r>
            <a:r>
              <a:rPr lang="zh-TW" altLang="zh-TW" b="1" dirty="0" smtClean="0">
                <a:solidFill>
                  <a:srgbClr val="003399"/>
                </a:solidFill>
              </a:rPr>
              <a:t>、</a:t>
            </a:r>
            <a:r>
              <a:rPr lang="zh-TW" altLang="zh-TW" b="1" dirty="0">
                <a:solidFill>
                  <a:srgbClr val="003399"/>
                </a:solidFill>
              </a:rPr>
              <a:t>嘉義縣教育面臨的問題與挑戰：</a:t>
            </a:r>
            <a:endParaRPr lang="zh-TW" altLang="en-US" b="1" dirty="0">
              <a:solidFill>
                <a:srgbClr val="003399"/>
              </a:solidFill>
            </a:endParaRPr>
          </a:p>
        </p:txBody>
      </p:sp>
      <p:sp>
        <p:nvSpPr>
          <p:cNvPr id="3" name="文字方塊 2"/>
          <p:cNvSpPr txBox="1"/>
          <p:nvPr/>
        </p:nvSpPr>
        <p:spPr>
          <a:xfrm>
            <a:off x="899592" y="910097"/>
            <a:ext cx="8136904" cy="3400931"/>
          </a:xfrm>
          <a:prstGeom prst="rect">
            <a:avLst/>
          </a:prstGeom>
          <a:noFill/>
        </p:spPr>
        <p:txBody>
          <a:bodyPr wrap="square" rtlCol="0">
            <a:spAutoFit/>
          </a:bodyPr>
          <a:lstStyle/>
          <a:p>
            <a:pPr>
              <a:lnSpc>
                <a:spcPts val="3400"/>
              </a:lnSpc>
            </a:pPr>
            <a:r>
              <a:rPr lang="zh-TW" altLang="zh-TW" sz="2400" dirty="0" smtClean="0">
                <a:latin typeface="+mj-ea"/>
                <a:ea typeface="+mj-ea"/>
              </a:rPr>
              <a:t> </a:t>
            </a:r>
            <a:r>
              <a:rPr lang="en-US" altLang="zh-TW" sz="2400" dirty="0" smtClean="0">
                <a:latin typeface="+mj-ea"/>
                <a:ea typeface="+mj-ea"/>
              </a:rPr>
              <a:t>(</a:t>
            </a:r>
            <a:r>
              <a:rPr lang="zh-TW" altLang="zh-TW" sz="2400" dirty="0">
                <a:latin typeface="+mj-ea"/>
                <a:ea typeface="+mj-ea"/>
              </a:rPr>
              <a:t>二</a:t>
            </a:r>
            <a:r>
              <a:rPr lang="en-US" altLang="zh-TW" sz="2400" dirty="0">
                <a:latin typeface="+mj-ea"/>
                <a:ea typeface="+mj-ea"/>
              </a:rPr>
              <a:t>)</a:t>
            </a:r>
            <a:r>
              <a:rPr lang="zh-TW" altLang="zh-TW" sz="2400" b="1" u="sng" dirty="0">
                <a:solidFill>
                  <a:srgbClr val="FF0000"/>
                </a:solidFill>
                <a:latin typeface="+mj-ea"/>
                <a:ea typeface="+mj-ea"/>
              </a:rPr>
              <a:t>競爭力不足問題</a:t>
            </a:r>
            <a:r>
              <a:rPr lang="zh-TW" altLang="zh-TW" sz="2400" dirty="0">
                <a:latin typeface="+mj-ea"/>
                <a:ea typeface="+mj-ea"/>
              </a:rPr>
              <a:t>：</a:t>
            </a:r>
          </a:p>
          <a:p>
            <a:pPr indent="539750">
              <a:lnSpc>
                <a:spcPts val="3400"/>
              </a:lnSpc>
              <a:spcBef>
                <a:spcPts val="1800"/>
              </a:spcBef>
            </a:pPr>
            <a:r>
              <a:rPr lang="en-US" altLang="zh-TW" sz="2400" dirty="0">
                <a:latin typeface="+mj-ea"/>
                <a:ea typeface="+mj-ea"/>
              </a:rPr>
              <a:t>1.</a:t>
            </a:r>
            <a:r>
              <a:rPr lang="zh-TW" altLang="zh-TW" sz="2400" dirty="0" smtClean="0">
                <a:latin typeface="+mj-ea"/>
                <a:ea typeface="+mj-ea"/>
              </a:rPr>
              <a:t>學</a:t>
            </a:r>
            <a:r>
              <a:rPr lang="zh-TW" altLang="en-US" sz="2400" dirty="0" smtClean="0">
                <a:latin typeface="+mj-ea"/>
                <a:ea typeface="+mj-ea"/>
              </a:rPr>
              <a:t>生 </a:t>
            </a:r>
            <a:r>
              <a:rPr lang="zh-TW" altLang="en-US" sz="2400" u="sng" dirty="0" smtClean="0">
                <a:latin typeface="+mj-ea"/>
                <a:ea typeface="+mj-ea"/>
              </a:rPr>
              <a:t>整體學力</a:t>
            </a:r>
            <a:r>
              <a:rPr lang="zh-TW" altLang="en-US" sz="2400" dirty="0" smtClean="0">
                <a:latin typeface="+mj-ea"/>
                <a:ea typeface="+mj-ea"/>
              </a:rPr>
              <a:t> 待提升</a:t>
            </a:r>
            <a:endParaRPr lang="zh-TW" altLang="zh-TW" sz="2400" dirty="0">
              <a:latin typeface="+mj-ea"/>
              <a:ea typeface="+mj-ea"/>
            </a:endParaRPr>
          </a:p>
          <a:p>
            <a:pPr indent="539750">
              <a:lnSpc>
                <a:spcPts val="3400"/>
              </a:lnSpc>
              <a:spcBef>
                <a:spcPts val="1200"/>
              </a:spcBef>
            </a:pPr>
            <a:r>
              <a:rPr lang="en-US" altLang="zh-TW" sz="2400" dirty="0" smtClean="0">
                <a:latin typeface="+mj-ea"/>
                <a:ea typeface="+mj-ea"/>
              </a:rPr>
              <a:t>2.</a:t>
            </a:r>
            <a:r>
              <a:rPr lang="zh-TW" altLang="zh-TW" sz="2400" u="sng" dirty="0" smtClean="0">
                <a:latin typeface="+mj-ea"/>
                <a:ea typeface="+mj-ea"/>
              </a:rPr>
              <a:t>閱讀</a:t>
            </a:r>
            <a:r>
              <a:rPr lang="zh-TW" altLang="en-US" sz="2400" u="sng" dirty="0" smtClean="0">
                <a:latin typeface="+mj-ea"/>
                <a:ea typeface="+mj-ea"/>
              </a:rPr>
              <a:t>習慣</a:t>
            </a:r>
            <a:r>
              <a:rPr lang="zh-TW" altLang="en-US" sz="2400" dirty="0" smtClean="0">
                <a:latin typeface="+mj-ea"/>
                <a:ea typeface="+mj-ea"/>
              </a:rPr>
              <a:t> 待強化</a:t>
            </a:r>
            <a:endParaRPr lang="en-US" altLang="zh-TW" sz="2400" dirty="0" smtClean="0">
              <a:latin typeface="+mj-ea"/>
              <a:ea typeface="+mj-ea"/>
            </a:endParaRPr>
          </a:p>
          <a:p>
            <a:pPr indent="539750">
              <a:lnSpc>
                <a:spcPts val="3400"/>
              </a:lnSpc>
              <a:spcBef>
                <a:spcPts val="1200"/>
              </a:spcBef>
            </a:pPr>
            <a:r>
              <a:rPr lang="en-US" altLang="zh-TW" sz="2400" dirty="0" smtClean="0">
                <a:latin typeface="+mj-ea"/>
                <a:ea typeface="+mj-ea"/>
              </a:rPr>
              <a:t>3.</a:t>
            </a:r>
            <a:r>
              <a:rPr lang="zh-TW" altLang="en-US" sz="2400" u="sng" dirty="0" smtClean="0">
                <a:latin typeface="+mj-ea"/>
                <a:ea typeface="+mj-ea"/>
              </a:rPr>
              <a:t>教學品質</a:t>
            </a:r>
            <a:r>
              <a:rPr lang="zh-TW" altLang="en-US" sz="2400" dirty="0" smtClean="0">
                <a:latin typeface="+mj-ea"/>
                <a:ea typeface="+mj-ea"/>
              </a:rPr>
              <a:t> 待優化</a:t>
            </a:r>
            <a:endParaRPr lang="en-US" altLang="zh-TW" sz="2400" dirty="0" smtClean="0">
              <a:latin typeface="+mj-ea"/>
              <a:ea typeface="+mj-ea"/>
            </a:endParaRPr>
          </a:p>
          <a:p>
            <a:pPr indent="539750">
              <a:lnSpc>
                <a:spcPts val="3400"/>
              </a:lnSpc>
              <a:spcBef>
                <a:spcPts val="1200"/>
              </a:spcBef>
            </a:pPr>
            <a:r>
              <a:rPr lang="en-US" altLang="zh-TW" sz="2400" dirty="0" smtClean="0">
                <a:latin typeface="+mj-ea"/>
                <a:ea typeface="+mj-ea"/>
              </a:rPr>
              <a:t>4.</a:t>
            </a:r>
            <a:r>
              <a:rPr lang="zh-TW" altLang="zh-TW" sz="2400" u="sng" dirty="0" smtClean="0">
                <a:latin typeface="+mj-ea"/>
                <a:ea typeface="+mj-ea"/>
              </a:rPr>
              <a:t>國際</a:t>
            </a:r>
            <a:r>
              <a:rPr lang="zh-TW" altLang="en-US" sz="2400" u="sng" dirty="0" smtClean="0">
                <a:latin typeface="+mj-ea"/>
                <a:ea typeface="+mj-ea"/>
              </a:rPr>
              <a:t>連結</a:t>
            </a:r>
            <a:r>
              <a:rPr lang="zh-TW" altLang="en-US" sz="2400" dirty="0" smtClean="0">
                <a:latin typeface="+mj-ea"/>
                <a:ea typeface="+mj-ea"/>
              </a:rPr>
              <a:t> 程度不足</a:t>
            </a:r>
            <a:endParaRPr lang="en-US" altLang="zh-TW" sz="2400" dirty="0" smtClean="0">
              <a:latin typeface="+mj-ea"/>
              <a:ea typeface="+mj-ea"/>
            </a:endParaRPr>
          </a:p>
          <a:p>
            <a:pPr indent="539750">
              <a:lnSpc>
                <a:spcPts val="3400"/>
              </a:lnSpc>
            </a:pPr>
            <a:r>
              <a:rPr lang="zh-TW" altLang="zh-TW" sz="2400" strike="dblStrike" dirty="0" smtClean="0">
                <a:latin typeface="+mj-ea"/>
                <a:ea typeface="+mj-ea"/>
              </a:rPr>
              <a:t> </a:t>
            </a:r>
            <a:endParaRPr lang="zh-TW" altLang="en-US" sz="2400" strike="dblStrike" dirty="0">
              <a:latin typeface="+mj-ea"/>
              <a:ea typeface="+mj-ea"/>
            </a:endParaRPr>
          </a:p>
        </p:txBody>
      </p:sp>
      <p:pic>
        <p:nvPicPr>
          <p:cNvPr id="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4457690"/>
            <a:ext cx="9181782" cy="696559"/>
          </a:xfrm>
          <a:prstGeom prst="rect">
            <a:avLst/>
          </a:prstGeom>
        </p:spPr>
      </p:pic>
      <p:pic>
        <p:nvPicPr>
          <p:cNvPr id="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72988" y="3579863"/>
            <a:ext cx="1428138" cy="1408118"/>
          </a:xfrm>
          <a:prstGeom prst="rect">
            <a:avLst/>
          </a:prstGeom>
        </p:spPr>
      </p:pic>
      <p:pic>
        <p:nvPicPr>
          <p:cNvPr id="6" name="圖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3869" y="410812"/>
            <a:ext cx="1255077" cy="812515"/>
          </a:xfrm>
          <a:prstGeom prst="rect">
            <a:avLst/>
          </a:prstGeom>
        </p:spPr>
      </p:pic>
      <p:sp>
        <p:nvSpPr>
          <p:cNvPr id="7" name="標題 1"/>
          <p:cNvSpPr txBox="1">
            <a:spLocks/>
          </p:cNvSpPr>
          <p:nvPr/>
        </p:nvSpPr>
        <p:spPr>
          <a:xfrm>
            <a:off x="8189223" y="51470"/>
            <a:ext cx="946448" cy="478413"/>
          </a:xfrm>
          <a:prstGeom prst="rect">
            <a:avLst/>
          </a:prstGeom>
        </p:spPr>
        <p:txBody>
          <a:bodyPr vert="horz" lIns="91440" tIns="45720" rIns="91440" bIns="45720" rtlCol="0" anchor="ctr">
            <a:normAutofit fontScale="97500" lnSpcReduction="10000"/>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en-US" altLang="zh-TW" dirty="0" smtClean="0"/>
              <a:t>2/3</a:t>
            </a:r>
            <a:endParaRPr lang="zh-TW" altLang="en-US" dirty="0"/>
          </a:p>
        </p:txBody>
      </p:sp>
      <p:sp>
        <p:nvSpPr>
          <p:cNvPr id="8" name="文字方塊 7"/>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5</a:t>
            </a:r>
            <a:endParaRPr lang="zh-TW" altLang="en-US" sz="1600" dirty="0">
              <a:solidFill>
                <a:srgbClr val="FF0000"/>
              </a:solidFill>
            </a:endParaRPr>
          </a:p>
        </p:txBody>
      </p:sp>
      <p:pic>
        <p:nvPicPr>
          <p:cNvPr id="9" name="圖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69957" y="953720"/>
            <a:ext cx="2365903" cy="2806245"/>
          </a:xfrm>
          <a:prstGeom prst="rect">
            <a:avLst/>
          </a:prstGeom>
        </p:spPr>
      </p:pic>
    </p:spTree>
    <p:extLst>
      <p:ext uri="{BB962C8B-B14F-4D97-AF65-F5344CB8AC3E}">
        <p14:creationId xmlns:p14="http://schemas.microsoft.com/office/powerpoint/2010/main" val="299845524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8782" y="550137"/>
            <a:ext cx="5698976" cy="478413"/>
          </a:xfrm>
        </p:spPr>
        <p:txBody>
          <a:bodyPr>
            <a:normAutofit fontScale="90000"/>
          </a:bodyPr>
          <a:lstStyle/>
          <a:p>
            <a:r>
              <a:rPr lang="zh-TW" altLang="en-US" b="1" dirty="0" smtClean="0">
                <a:solidFill>
                  <a:srgbClr val="003399"/>
                </a:solidFill>
              </a:rPr>
              <a:t>一</a:t>
            </a:r>
            <a:r>
              <a:rPr lang="zh-TW" altLang="zh-TW" b="1" dirty="0" smtClean="0">
                <a:solidFill>
                  <a:srgbClr val="003399"/>
                </a:solidFill>
              </a:rPr>
              <a:t>、</a:t>
            </a:r>
            <a:r>
              <a:rPr lang="zh-TW" altLang="zh-TW" b="1" dirty="0">
                <a:solidFill>
                  <a:srgbClr val="003399"/>
                </a:solidFill>
              </a:rPr>
              <a:t>嘉義縣教育面臨的問題與挑戰：</a:t>
            </a:r>
            <a:endParaRPr lang="zh-TW" altLang="en-US" b="1" dirty="0">
              <a:solidFill>
                <a:srgbClr val="003399"/>
              </a:solidFill>
            </a:endParaRPr>
          </a:p>
        </p:txBody>
      </p:sp>
      <p:sp>
        <p:nvSpPr>
          <p:cNvPr id="3" name="文字方塊 2"/>
          <p:cNvSpPr txBox="1"/>
          <p:nvPr/>
        </p:nvSpPr>
        <p:spPr>
          <a:xfrm>
            <a:off x="540536" y="1091582"/>
            <a:ext cx="5486617" cy="2862322"/>
          </a:xfrm>
          <a:prstGeom prst="rect">
            <a:avLst/>
          </a:prstGeom>
          <a:noFill/>
        </p:spPr>
        <p:txBody>
          <a:bodyPr wrap="square" rtlCol="0">
            <a:spAutoFit/>
          </a:bodyPr>
          <a:lstStyle/>
          <a:p>
            <a:pPr>
              <a:lnSpc>
                <a:spcPct val="150000"/>
              </a:lnSpc>
            </a:pPr>
            <a:r>
              <a:rPr lang="zh-TW" altLang="zh-TW" sz="2400" dirty="0" smtClean="0">
                <a:latin typeface="+mj-ea"/>
                <a:ea typeface="+mj-ea"/>
              </a:rPr>
              <a:t>  </a:t>
            </a:r>
            <a:r>
              <a:rPr lang="en-US" altLang="zh-TW" sz="2400" dirty="0" smtClean="0">
                <a:latin typeface="+mj-ea"/>
                <a:ea typeface="+mj-ea"/>
              </a:rPr>
              <a:t>(</a:t>
            </a:r>
            <a:r>
              <a:rPr lang="zh-TW" altLang="zh-TW" sz="2400" dirty="0">
                <a:latin typeface="+mj-ea"/>
                <a:ea typeface="+mj-ea"/>
              </a:rPr>
              <a:t>三</a:t>
            </a:r>
            <a:r>
              <a:rPr lang="en-US" altLang="zh-TW" sz="2400" dirty="0">
                <a:latin typeface="+mj-ea"/>
                <a:ea typeface="+mj-ea"/>
              </a:rPr>
              <a:t>)</a:t>
            </a:r>
            <a:r>
              <a:rPr lang="zh-TW" altLang="zh-TW" sz="2400" b="1" u="sng" dirty="0">
                <a:solidFill>
                  <a:srgbClr val="FF0000"/>
                </a:solidFill>
                <a:latin typeface="+mj-ea"/>
                <a:ea typeface="+mj-ea"/>
              </a:rPr>
              <a:t>城鄉數位落差問題</a:t>
            </a:r>
            <a:r>
              <a:rPr lang="zh-TW" altLang="zh-TW" sz="2400" dirty="0" smtClean="0">
                <a:latin typeface="+mj-ea"/>
                <a:ea typeface="+mj-ea"/>
              </a:rPr>
              <a:t>：</a:t>
            </a:r>
            <a:endParaRPr lang="en-US" altLang="zh-TW" sz="2400" dirty="0" smtClean="0">
              <a:latin typeface="+mj-ea"/>
              <a:ea typeface="+mj-ea"/>
            </a:endParaRPr>
          </a:p>
          <a:p>
            <a:pPr indent="627063">
              <a:lnSpc>
                <a:spcPct val="150000"/>
              </a:lnSpc>
            </a:pPr>
            <a:r>
              <a:rPr lang="en-US" altLang="zh-TW" sz="2400" dirty="0" smtClean="0">
                <a:latin typeface="+mj-ea"/>
                <a:ea typeface="+mj-ea"/>
              </a:rPr>
              <a:t>1</a:t>
            </a:r>
            <a:r>
              <a:rPr lang="en-US" altLang="zh-TW" sz="2400" dirty="0">
                <a:latin typeface="+mj-ea"/>
                <a:ea typeface="+mj-ea"/>
              </a:rPr>
              <a:t>.</a:t>
            </a:r>
            <a:r>
              <a:rPr lang="zh-TW" altLang="zh-TW" sz="2400" u="sng" dirty="0">
                <a:latin typeface="+mj-ea"/>
                <a:ea typeface="+mj-ea"/>
              </a:rPr>
              <a:t>硬體</a:t>
            </a:r>
            <a:r>
              <a:rPr lang="zh-TW" altLang="zh-TW" sz="2400" u="sng" dirty="0" smtClean="0">
                <a:latin typeface="+mj-ea"/>
                <a:ea typeface="+mj-ea"/>
              </a:rPr>
              <a:t>設備</a:t>
            </a:r>
            <a:r>
              <a:rPr lang="en-US" altLang="zh-TW" sz="2400" dirty="0" smtClean="0">
                <a:solidFill>
                  <a:srgbClr val="FF0000"/>
                </a:solidFill>
                <a:latin typeface="+mj-ea"/>
                <a:ea typeface="+mj-ea"/>
              </a:rPr>
              <a:t> </a:t>
            </a:r>
            <a:r>
              <a:rPr lang="zh-TW" altLang="zh-TW" sz="2400" dirty="0" smtClean="0">
                <a:latin typeface="+mj-ea"/>
                <a:ea typeface="+mj-ea"/>
              </a:rPr>
              <a:t>不足</a:t>
            </a:r>
            <a:r>
              <a:rPr lang="en-US" altLang="zh-TW" sz="2400" dirty="0" smtClean="0">
                <a:latin typeface="+mj-ea"/>
                <a:ea typeface="+mj-ea"/>
              </a:rPr>
              <a:t> </a:t>
            </a:r>
            <a:r>
              <a:rPr lang="zh-TW" altLang="zh-TW" sz="2400" dirty="0" smtClean="0">
                <a:latin typeface="+mj-ea"/>
                <a:ea typeface="+mj-ea"/>
              </a:rPr>
              <a:t>或</a:t>
            </a:r>
            <a:r>
              <a:rPr lang="en-US" altLang="zh-TW" sz="2400" dirty="0" smtClean="0">
                <a:latin typeface="+mj-ea"/>
                <a:ea typeface="+mj-ea"/>
              </a:rPr>
              <a:t> </a:t>
            </a:r>
            <a:r>
              <a:rPr lang="zh-TW" altLang="zh-TW" sz="2400" u="sng" dirty="0" smtClean="0">
                <a:latin typeface="+mj-ea"/>
                <a:ea typeface="+mj-ea"/>
              </a:rPr>
              <a:t>需</a:t>
            </a:r>
            <a:r>
              <a:rPr lang="zh-TW" altLang="en-US" sz="2400" u="sng" dirty="0" smtClean="0">
                <a:latin typeface="+mj-ea"/>
                <a:ea typeface="+mj-ea"/>
              </a:rPr>
              <a:t>用失衡</a:t>
            </a:r>
            <a:endParaRPr lang="en-US" altLang="zh-TW" sz="2400" u="sng" dirty="0" smtClean="0">
              <a:latin typeface="+mj-ea"/>
              <a:ea typeface="+mj-ea"/>
            </a:endParaRPr>
          </a:p>
          <a:p>
            <a:pPr indent="627063">
              <a:lnSpc>
                <a:spcPct val="150000"/>
              </a:lnSpc>
            </a:pPr>
            <a:r>
              <a:rPr lang="en-US" altLang="zh-TW" sz="2400" dirty="0" smtClean="0">
                <a:latin typeface="+mj-ea"/>
                <a:ea typeface="+mj-ea"/>
              </a:rPr>
              <a:t>2</a:t>
            </a:r>
            <a:r>
              <a:rPr lang="en-US" altLang="zh-TW" sz="2400" dirty="0">
                <a:latin typeface="+mj-ea"/>
                <a:ea typeface="+mj-ea"/>
              </a:rPr>
              <a:t>.</a:t>
            </a:r>
            <a:r>
              <a:rPr lang="zh-TW" altLang="zh-TW" sz="2400" u="sng" dirty="0" smtClean="0">
                <a:latin typeface="+mj-ea"/>
                <a:ea typeface="+mj-ea"/>
              </a:rPr>
              <a:t>教師</a:t>
            </a:r>
            <a:r>
              <a:rPr lang="en-US" altLang="zh-TW" sz="2400" dirty="0" smtClean="0">
                <a:latin typeface="+mj-ea"/>
                <a:ea typeface="+mj-ea"/>
              </a:rPr>
              <a:t> </a:t>
            </a:r>
            <a:r>
              <a:rPr lang="zh-TW" altLang="zh-TW" sz="2400" u="sng" dirty="0" smtClean="0">
                <a:latin typeface="+mj-ea"/>
                <a:ea typeface="+mj-ea"/>
              </a:rPr>
              <a:t>運用科技</a:t>
            </a:r>
            <a:r>
              <a:rPr lang="en-US" altLang="zh-TW" sz="2400" dirty="0" smtClean="0">
                <a:latin typeface="+mj-ea"/>
                <a:ea typeface="+mj-ea"/>
              </a:rPr>
              <a:t> </a:t>
            </a:r>
            <a:r>
              <a:rPr lang="zh-TW" altLang="zh-TW" sz="2400" u="sng" dirty="0" smtClean="0">
                <a:latin typeface="+mj-ea"/>
                <a:ea typeface="+mj-ea"/>
              </a:rPr>
              <a:t>輔助教學</a:t>
            </a:r>
            <a:r>
              <a:rPr lang="en-US" altLang="zh-TW" sz="2400" dirty="0" smtClean="0">
                <a:latin typeface="+mj-ea"/>
                <a:ea typeface="+mj-ea"/>
              </a:rPr>
              <a:t> </a:t>
            </a:r>
            <a:r>
              <a:rPr lang="zh-TW" altLang="zh-TW" sz="2400" dirty="0" smtClean="0">
                <a:latin typeface="+mj-ea"/>
                <a:ea typeface="+mj-ea"/>
              </a:rPr>
              <a:t>不熟悉</a:t>
            </a:r>
            <a:endParaRPr lang="en-US" altLang="zh-TW" sz="2400" dirty="0" smtClean="0">
              <a:latin typeface="+mj-ea"/>
              <a:ea typeface="+mj-ea"/>
            </a:endParaRPr>
          </a:p>
          <a:p>
            <a:pPr marL="895350" indent="-268288">
              <a:lnSpc>
                <a:spcPct val="150000"/>
              </a:lnSpc>
            </a:pPr>
            <a:r>
              <a:rPr lang="en-US" altLang="zh-TW" sz="2400" dirty="0" smtClean="0">
                <a:latin typeface="+mj-ea"/>
                <a:ea typeface="+mj-ea"/>
              </a:rPr>
              <a:t>3.</a:t>
            </a:r>
            <a:r>
              <a:rPr lang="en-US" altLang="zh-CN" sz="2400" u="sng" dirty="0" smtClean="0">
                <a:solidFill>
                  <a:srgbClr val="000000"/>
                </a:solidFill>
                <a:latin typeface="Microsoft JhengHei"/>
                <a:ea typeface="Microsoft JhengHei"/>
              </a:rPr>
              <a:t>學生</a:t>
            </a:r>
            <a:r>
              <a:rPr lang="en-US" altLang="zh-CN" sz="2400" dirty="0" smtClean="0">
                <a:solidFill>
                  <a:srgbClr val="000000"/>
                </a:solidFill>
                <a:latin typeface="Microsoft JhengHei"/>
                <a:ea typeface="Microsoft JhengHei"/>
              </a:rPr>
              <a:t> </a:t>
            </a:r>
            <a:r>
              <a:rPr lang="en-US" altLang="zh-CN" sz="2400" dirty="0" err="1" smtClean="0">
                <a:solidFill>
                  <a:srgbClr val="000000"/>
                </a:solidFill>
                <a:latin typeface="Microsoft JhengHei"/>
                <a:ea typeface="Microsoft JhengHei"/>
              </a:rPr>
              <a:t>缺乏</a:t>
            </a:r>
            <a:r>
              <a:rPr lang="zh-TW" altLang="en-US" sz="2400" dirty="0">
                <a:solidFill>
                  <a:srgbClr val="000000"/>
                </a:solidFill>
                <a:latin typeface="Microsoft JhengHei"/>
                <a:ea typeface="Microsoft JhengHei"/>
              </a:rPr>
              <a:t>適</a:t>
            </a:r>
            <a:r>
              <a:rPr lang="zh-TW" altLang="en-US" sz="2400" dirty="0" smtClean="0">
                <a:solidFill>
                  <a:srgbClr val="000000"/>
                </a:solidFill>
                <a:latin typeface="Microsoft JhengHei"/>
                <a:ea typeface="Microsoft JhengHei"/>
              </a:rPr>
              <a:t>性 </a:t>
            </a:r>
            <a:r>
              <a:rPr lang="zh-TW" altLang="en-US" sz="2400" u="sng" dirty="0" smtClean="0">
                <a:solidFill>
                  <a:srgbClr val="000000"/>
                </a:solidFill>
                <a:latin typeface="Microsoft JhengHei"/>
                <a:ea typeface="Microsoft JhengHei"/>
              </a:rPr>
              <a:t>自主</a:t>
            </a:r>
            <a:r>
              <a:rPr lang="zh-TW" altLang="en-US" sz="2400" u="sng" dirty="0">
                <a:solidFill>
                  <a:srgbClr val="000000"/>
                </a:solidFill>
                <a:latin typeface="Microsoft JhengHei"/>
                <a:ea typeface="Microsoft JhengHei"/>
              </a:rPr>
              <a:t>學習</a:t>
            </a:r>
            <a:r>
              <a:rPr lang="zh-TW" altLang="en-US" sz="2400" u="sng" dirty="0" smtClean="0">
                <a:solidFill>
                  <a:srgbClr val="000000"/>
                </a:solidFill>
                <a:latin typeface="Microsoft JhengHei"/>
                <a:ea typeface="Microsoft JhengHei"/>
              </a:rPr>
              <a:t>情境</a:t>
            </a:r>
            <a:r>
              <a:rPr lang="zh-TW" altLang="en-US" sz="2400" dirty="0" smtClean="0">
                <a:solidFill>
                  <a:srgbClr val="000000"/>
                </a:solidFill>
                <a:latin typeface="Microsoft JhengHei"/>
                <a:ea typeface="Microsoft JhengHei"/>
              </a:rPr>
              <a:t> 及 </a:t>
            </a:r>
            <a:r>
              <a:rPr lang="en-US" altLang="zh-CN" sz="2400" u="sng" dirty="0" err="1" smtClean="0">
                <a:solidFill>
                  <a:srgbClr val="000000"/>
                </a:solidFill>
                <a:latin typeface="Microsoft JhengHei"/>
                <a:ea typeface="Microsoft JhengHei"/>
              </a:rPr>
              <a:t>資安</a:t>
            </a:r>
            <a:r>
              <a:rPr lang="zh-TW" altLang="en-US" sz="2400" u="sng" dirty="0">
                <a:solidFill>
                  <a:srgbClr val="000000"/>
                </a:solidFill>
                <a:latin typeface="Microsoft JhengHei"/>
                <a:ea typeface="Microsoft JhengHei"/>
              </a:rPr>
              <a:t>觀</a:t>
            </a:r>
            <a:r>
              <a:rPr lang="en-US" altLang="zh-CN" sz="2400" u="sng" spc="-5" dirty="0" smtClean="0">
                <a:solidFill>
                  <a:srgbClr val="000000"/>
                </a:solidFill>
                <a:latin typeface="Microsoft JhengHei"/>
                <a:ea typeface="Microsoft JhengHei"/>
              </a:rPr>
              <a:t>念</a:t>
            </a:r>
            <a:r>
              <a:rPr lang="en-US" altLang="zh-CN" sz="2400" spc="-5" dirty="0" smtClean="0">
                <a:solidFill>
                  <a:srgbClr val="000000"/>
                </a:solidFill>
                <a:latin typeface="Microsoft JhengHei"/>
                <a:ea typeface="Microsoft JhengHei"/>
              </a:rPr>
              <a:t> </a:t>
            </a:r>
            <a:r>
              <a:rPr lang="zh-TW" altLang="en-US" sz="2400" spc="-5" dirty="0" smtClean="0">
                <a:solidFill>
                  <a:srgbClr val="000000"/>
                </a:solidFill>
                <a:latin typeface="Microsoft JhengHei"/>
                <a:ea typeface="Microsoft JhengHei"/>
              </a:rPr>
              <a:t>不足</a:t>
            </a:r>
            <a:endParaRPr lang="zh-TW" altLang="en-US" sz="2400" dirty="0">
              <a:latin typeface="+mj-ea"/>
              <a:ea typeface="+mj-ea"/>
            </a:endParaRPr>
          </a:p>
        </p:txBody>
      </p:sp>
      <p:pic>
        <p:nvPicPr>
          <p:cNvPr id="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72988" y="3579863"/>
            <a:ext cx="1428138" cy="1408118"/>
          </a:xfrm>
          <a:prstGeom prst="rect">
            <a:avLst/>
          </a:prstGeom>
        </p:spPr>
      </p:pic>
      <p:pic>
        <p:nvPicPr>
          <p:cNvPr id="6" name="圖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8923" y="375847"/>
            <a:ext cx="1255077" cy="812515"/>
          </a:xfrm>
          <a:prstGeom prst="rect">
            <a:avLst/>
          </a:prstGeom>
        </p:spPr>
      </p:pic>
      <p:sp>
        <p:nvSpPr>
          <p:cNvPr id="7" name="標題 1"/>
          <p:cNvSpPr txBox="1">
            <a:spLocks/>
          </p:cNvSpPr>
          <p:nvPr/>
        </p:nvSpPr>
        <p:spPr>
          <a:xfrm>
            <a:off x="8189223" y="51470"/>
            <a:ext cx="946448" cy="478413"/>
          </a:xfrm>
          <a:prstGeom prst="rect">
            <a:avLst/>
          </a:prstGeom>
        </p:spPr>
        <p:txBody>
          <a:bodyPr vert="horz" lIns="91440" tIns="45720" rIns="91440" bIns="45720" rtlCol="0" anchor="ctr">
            <a:normAutofit fontScale="97500" lnSpcReduction="10000"/>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en-US" altLang="zh-TW" dirty="0" smtClean="0"/>
              <a:t>3/3</a:t>
            </a:r>
            <a:endParaRPr lang="zh-TW" altLang="en-US" dirty="0"/>
          </a:p>
        </p:txBody>
      </p:sp>
      <p:sp>
        <p:nvSpPr>
          <p:cNvPr id="8" name="文字方塊 7"/>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6</a:t>
            </a:r>
            <a:endParaRPr lang="zh-TW" altLang="en-US" sz="1600" dirty="0">
              <a:solidFill>
                <a:srgbClr val="FF0000"/>
              </a:solidFill>
            </a:endParaRPr>
          </a:p>
        </p:txBody>
      </p:sp>
      <p:pic>
        <p:nvPicPr>
          <p:cNvPr id="9" name="圖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6863" y="1345924"/>
            <a:ext cx="2221576" cy="2297807"/>
          </a:xfrm>
          <a:prstGeom prst="rect">
            <a:avLst/>
          </a:prstGeom>
        </p:spPr>
      </p:pic>
    </p:spTree>
    <p:extLst>
      <p:ext uri="{BB962C8B-B14F-4D97-AF65-F5344CB8AC3E}">
        <p14:creationId xmlns:p14="http://schemas.microsoft.com/office/powerpoint/2010/main" val="245908726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5357217" y="2042056"/>
            <a:ext cx="3493025" cy="1708160"/>
          </a:xfrm>
          <a:prstGeom prst="rect">
            <a:avLst/>
          </a:prstGeom>
          <a:noFill/>
        </p:spPr>
        <p:txBody>
          <a:bodyPr wrap="square" rtlCol="0">
            <a:spAutoFit/>
          </a:bodyPr>
          <a:lstStyle/>
          <a:p>
            <a:pPr algn="ctr">
              <a:lnSpc>
                <a:spcPct val="125000"/>
              </a:lnSpc>
            </a:pPr>
            <a:r>
              <a:rPr lang="zh-TW" altLang="zh-TW" sz="2800" dirty="0" smtClean="0">
                <a:solidFill>
                  <a:srgbClr val="FF0000"/>
                </a:solidFill>
                <a:latin typeface="+mj-ea"/>
                <a:ea typeface="+mj-ea"/>
              </a:rPr>
              <a:t>投資</a:t>
            </a:r>
            <a:r>
              <a:rPr lang="zh-TW" altLang="zh-TW" sz="2800" u="sng" dirty="0">
                <a:solidFill>
                  <a:srgbClr val="FF0000"/>
                </a:solidFill>
                <a:latin typeface="+mj-ea"/>
                <a:ea typeface="+mj-ea"/>
              </a:rPr>
              <a:t>學習</a:t>
            </a:r>
            <a:r>
              <a:rPr lang="zh-TW" altLang="zh-TW" sz="2800" u="sng" dirty="0" smtClean="0">
                <a:solidFill>
                  <a:srgbClr val="FF0000"/>
                </a:solidFill>
                <a:latin typeface="+mj-ea"/>
                <a:ea typeface="+mj-ea"/>
              </a:rPr>
              <a:t>環境</a:t>
            </a:r>
            <a:endParaRPr lang="en-US" altLang="zh-TW" sz="2800" u="sng" dirty="0">
              <a:solidFill>
                <a:srgbClr val="FF0000"/>
              </a:solidFill>
              <a:latin typeface="+mj-ea"/>
              <a:ea typeface="+mj-ea"/>
            </a:endParaRPr>
          </a:p>
          <a:p>
            <a:pPr algn="ctr">
              <a:lnSpc>
                <a:spcPct val="125000"/>
              </a:lnSpc>
            </a:pPr>
            <a:r>
              <a:rPr lang="zh-TW" altLang="zh-TW" sz="2800" dirty="0">
                <a:solidFill>
                  <a:srgbClr val="FF0000"/>
                </a:solidFill>
                <a:latin typeface="+mj-ea"/>
                <a:ea typeface="+mj-ea"/>
              </a:rPr>
              <a:t>強化</a:t>
            </a:r>
            <a:r>
              <a:rPr lang="zh-TW" altLang="zh-TW" sz="2800" u="sng" dirty="0">
                <a:solidFill>
                  <a:srgbClr val="FF0000"/>
                </a:solidFill>
                <a:latin typeface="+mj-ea"/>
                <a:ea typeface="+mj-ea"/>
              </a:rPr>
              <a:t>教師教學</a:t>
            </a:r>
            <a:endParaRPr lang="zh-TW" altLang="en-US" sz="2800" u="sng" dirty="0">
              <a:solidFill>
                <a:srgbClr val="FF0000"/>
              </a:solidFill>
              <a:latin typeface="+mj-ea"/>
              <a:ea typeface="+mj-ea"/>
            </a:endParaRPr>
          </a:p>
          <a:p>
            <a:pPr algn="ctr">
              <a:lnSpc>
                <a:spcPct val="125000"/>
              </a:lnSpc>
            </a:pPr>
            <a:r>
              <a:rPr lang="zh-TW" altLang="zh-TW" sz="2800" dirty="0" smtClean="0">
                <a:solidFill>
                  <a:srgbClr val="FF0000"/>
                </a:solidFill>
                <a:latin typeface="+mj-ea"/>
                <a:ea typeface="+mj-ea"/>
              </a:rPr>
              <a:t>優</a:t>
            </a:r>
            <a:r>
              <a:rPr lang="zh-TW" altLang="zh-TW" sz="2800" dirty="0">
                <a:solidFill>
                  <a:srgbClr val="FF0000"/>
                </a:solidFill>
                <a:latin typeface="+mj-ea"/>
                <a:ea typeface="+mj-ea"/>
              </a:rPr>
              <a:t>化</a:t>
            </a:r>
            <a:r>
              <a:rPr lang="zh-TW" altLang="zh-TW" sz="2800" u="sng" dirty="0">
                <a:solidFill>
                  <a:srgbClr val="FF0000"/>
                </a:solidFill>
                <a:latin typeface="+mj-ea"/>
                <a:ea typeface="+mj-ea"/>
              </a:rPr>
              <a:t>學生</a:t>
            </a:r>
            <a:r>
              <a:rPr lang="zh-TW" altLang="zh-TW" sz="2800" u="sng" dirty="0" smtClean="0">
                <a:solidFill>
                  <a:srgbClr val="FF0000"/>
                </a:solidFill>
                <a:latin typeface="+mj-ea"/>
                <a:ea typeface="+mj-ea"/>
              </a:rPr>
              <a:t>學習</a:t>
            </a:r>
            <a:endParaRPr lang="en-US" altLang="zh-TW" sz="2800" u="sng" dirty="0" smtClean="0">
              <a:solidFill>
                <a:srgbClr val="FF0000"/>
              </a:solidFill>
              <a:latin typeface="+mj-ea"/>
              <a:ea typeface="+mj-ea"/>
            </a:endParaRPr>
          </a:p>
        </p:txBody>
      </p:sp>
      <p:pic>
        <p:nvPicPr>
          <p:cNvPr id="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539" y="4142398"/>
            <a:ext cx="9143244" cy="1011852"/>
          </a:xfrm>
          <a:prstGeom prst="rect">
            <a:avLst/>
          </a:prstGeom>
        </p:spPr>
      </p:pic>
      <p:pic>
        <p:nvPicPr>
          <p:cNvPr id="5" name="图片 1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72988" y="3579863"/>
            <a:ext cx="1428138" cy="1408118"/>
          </a:xfrm>
          <a:prstGeom prst="rect">
            <a:avLst/>
          </a:prstGeom>
        </p:spPr>
      </p:pic>
      <p:pic>
        <p:nvPicPr>
          <p:cNvPr id="6" name="圖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39" y="4330985"/>
            <a:ext cx="1255077" cy="812515"/>
          </a:xfrm>
          <a:prstGeom prst="rect">
            <a:avLst/>
          </a:prstGeom>
        </p:spPr>
      </p:pic>
      <p:sp>
        <p:nvSpPr>
          <p:cNvPr id="7" name="文字方塊 6"/>
          <p:cNvSpPr txBox="1"/>
          <p:nvPr/>
        </p:nvSpPr>
        <p:spPr>
          <a:xfrm>
            <a:off x="7812360" y="4515966"/>
            <a:ext cx="1224136" cy="338554"/>
          </a:xfrm>
          <a:prstGeom prst="rect">
            <a:avLst/>
          </a:prstGeom>
          <a:noFill/>
        </p:spPr>
        <p:txBody>
          <a:bodyPr wrap="square" rtlCol="0">
            <a:spAutoFit/>
          </a:bodyPr>
          <a:lstStyle/>
          <a:p>
            <a:pPr algn="r"/>
            <a:r>
              <a:rPr lang="en-US" altLang="zh-TW" sz="1600" dirty="0" smtClean="0">
                <a:solidFill>
                  <a:srgbClr val="FF0000"/>
                </a:solidFill>
              </a:rPr>
              <a:t>7</a:t>
            </a:r>
            <a:endParaRPr lang="zh-TW" altLang="en-US" sz="1600" dirty="0">
              <a:solidFill>
                <a:srgbClr val="FF0000"/>
              </a:solidFill>
            </a:endParaRPr>
          </a:p>
        </p:txBody>
      </p:sp>
      <p:sp>
        <p:nvSpPr>
          <p:cNvPr id="8" name="文字方塊 7"/>
          <p:cNvSpPr txBox="1"/>
          <p:nvPr/>
        </p:nvSpPr>
        <p:spPr>
          <a:xfrm>
            <a:off x="6095618" y="1282757"/>
            <a:ext cx="2016224" cy="717697"/>
          </a:xfrm>
          <a:prstGeom prst="rect">
            <a:avLst/>
          </a:prstGeom>
          <a:noFill/>
        </p:spPr>
        <p:txBody>
          <a:bodyPr wrap="square" rtlCol="0">
            <a:spAutoFit/>
          </a:bodyPr>
          <a:lstStyle/>
          <a:p>
            <a:pPr>
              <a:lnSpc>
                <a:spcPct val="125000"/>
              </a:lnSpc>
            </a:pPr>
            <a:r>
              <a:rPr lang="zh-TW" altLang="en-US" sz="3600" u="sng" dirty="0" smtClean="0">
                <a:solidFill>
                  <a:srgbClr val="003399"/>
                </a:solidFill>
                <a:latin typeface="+mj-ea"/>
                <a:ea typeface="+mj-ea"/>
              </a:rPr>
              <a:t>行動綱領</a:t>
            </a:r>
            <a:endParaRPr lang="zh-TW" altLang="en-US" sz="3600" u="sng" dirty="0">
              <a:solidFill>
                <a:srgbClr val="003399"/>
              </a:solidFill>
              <a:latin typeface="+mj-ea"/>
              <a:ea typeface="+mj-ea"/>
            </a:endParaRPr>
          </a:p>
        </p:txBody>
      </p:sp>
      <p:sp>
        <p:nvSpPr>
          <p:cNvPr id="9" name="文字方塊 8"/>
          <p:cNvSpPr txBox="1"/>
          <p:nvPr/>
        </p:nvSpPr>
        <p:spPr>
          <a:xfrm>
            <a:off x="312738" y="2034021"/>
            <a:ext cx="3493025" cy="1708160"/>
          </a:xfrm>
          <a:prstGeom prst="rect">
            <a:avLst/>
          </a:prstGeom>
          <a:noFill/>
        </p:spPr>
        <p:txBody>
          <a:bodyPr wrap="square" rtlCol="0">
            <a:spAutoFit/>
          </a:bodyPr>
          <a:lstStyle/>
          <a:p>
            <a:pPr algn="ctr">
              <a:lnSpc>
                <a:spcPct val="125000"/>
              </a:lnSpc>
            </a:pPr>
            <a:r>
              <a:rPr lang="zh-TW" altLang="en-US" sz="2800" dirty="0" smtClean="0">
                <a:solidFill>
                  <a:srgbClr val="FF0000"/>
                </a:solidFill>
                <a:latin typeface="+mj-ea"/>
                <a:ea typeface="+mj-ea"/>
              </a:rPr>
              <a:t>少子化</a:t>
            </a:r>
            <a:endParaRPr lang="en-US" altLang="zh-TW" sz="2800" dirty="0" smtClean="0">
              <a:solidFill>
                <a:srgbClr val="FF0000"/>
              </a:solidFill>
              <a:latin typeface="+mj-ea"/>
              <a:ea typeface="+mj-ea"/>
            </a:endParaRPr>
          </a:p>
          <a:p>
            <a:pPr algn="ctr">
              <a:lnSpc>
                <a:spcPct val="125000"/>
              </a:lnSpc>
            </a:pPr>
            <a:r>
              <a:rPr lang="zh-TW" altLang="en-US" sz="2800" dirty="0" smtClean="0">
                <a:solidFill>
                  <a:srgbClr val="FF0000"/>
                </a:solidFill>
                <a:latin typeface="+mj-ea"/>
                <a:ea typeface="+mj-ea"/>
              </a:rPr>
              <a:t>競爭力不足</a:t>
            </a:r>
            <a:endParaRPr lang="en-US" altLang="zh-TW" sz="2800" dirty="0" smtClean="0">
              <a:solidFill>
                <a:srgbClr val="FF0000"/>
              </a:solidFill>
              <a:latin typeface="+mj-ea"/>
              <a:ea typeface="+mj-ea"/>
            </a:endParaRPr>
          </a:p>
          <a:p>
            <a:pPr algn="ctr">
              <a:lnSpc>
                <a:spcPct val="125000"/>
              </a:lnSpc>
            </a:pPr>
            <a:r>
              <a:rPr lang="zh-TW" altLang="en-US" sz="2800" dirty="0" smtClean="0">
                <a:solidFill>
                  <a:srgbClr val="FF0000"/>
                </a:solidFill>
                <a:latin typeface="+mj-ea"/>
                <a:ea typeface="+mj-ea"/>
              </a:rPr>
              <a:t>城鄉數位落差</a:t>
            </a:r>
            <a:endParaRPr lang="zh-TW" altLang="en-US" sz="2800" dirty="0">
              <a:solidFill>
                <a:srgbClr val="FF0000"/>
              </a:solidFill>
              <a:latin typeface="+mj-ea"/>
              <a:ea typeface="+mj-ea"/>
            </a:endParaRPr>
          </a:p>
        </p:txBody>
      </p:sp>
      <p:sp>
        <p:nvSpPr>
          <p:cNvPr id="11" name="文字方塊 10"/>
          <p:cNvSpPr txBox="1"/>
          <p:nvPr/>
        </p:nvSpPr>
        <p:spPr>
          <a:xfrm>
            <a:off x="763106" y="1282757"/>
            <a:ext cx="2592288" cy="784830"/>
          </a:xfrm>
          <a:prstGeom prst="rect">
            <a:avLst/>
          </a:prstGeom>
          <a:noFill/>
        </p:spPr>
        <p:txBody>
          <a:bodyPr wrap="square" rtlCol="0">
            <a:spAutoFit/>
          </a:bodyPr>
          <a:lstStyle/>
          <a:p>
            <a:pPr>
              <a:lnSpc>
                <a:spcPct val="125000"/>
              </a:lnSpc>
            </a:pPr>
            <a:r>
              <a:rPr lang="zh-TW" altLang="en-US" sz="3600" u="sng" dirty="0" smtClean="0">
                <a:solidFill>
                  <a:srgbClr val="003399"/>
                </a:solidFill>
                <a:latin typeface="+mj-ea"/>
                <a:ea typeface="+mj-ea"/>
              </a:rPr>
              <a:t>問題與挑戰</a:t>
            </a:r>
            <a:endParaRPr lang="zh-TW" altLang="en-US" sz="3600" u="sng" dirty="0">
              <a:solidFill>
                <a:srgbClr val="003399"/>
              </a:solidFill>
              <a:latin typeface="+mj-ea"/>
              <a:ea typeface="+mj-ea"/>
            </a:endParaRPr>
          </a:p>
        </p:txBody>
      </p:sp>
      <p:sp>
        <p:nvSpPr>
          <p:cNvPr id="12" name="標題 1"/>
          <p:cNvSpPr>
            <a:spLocks noGrp="1"/>
          </p:cNvSpPr>
          <p:nvPr>
            <p:ph type="title"/>
          </p:nvPr>
        </p:nvSpPr>
        <p:spPr>
          <a:xfrm>
            <a:off x="2771800" y="599130"/>
            <a:ext cx="3528393" cy="516829"/>
          </a:xfrm>
        </p:spPr>
        <p:txBody>
          <a:bodyPr>
            <a:noAutofit/>
          </a:bodyPr>
          <a:lstStyle/>
          <a:p>
            <a:r>
              <a:rPr lang="zh-TW" altLang="en-US" b="1" u="sng" dirty="0" smtClean="0">
                <a:solidFill>
                  <a:srgbClr val="7030A0"/>
                </a:solidFill>
              </a:rPr>
              <a:t>解決</a:t>
            </a:r>
            <a:r>
              <a:rPr lang="zh-TW" altLang="zh-TW" b="1" u="sng" dirty="0" smtClean="0">
                <a:solidFill>
                  <a:srgbClr val="7030A0"/>
                </a:solidFill>
              </a:rPr>
              <a:t>教育問題</a:t>
            </a:r>
            <a:r>
              <a:rPr lang="zh-TW" altLang="en-US" b="1" u="sng" dirty="0" smtClean="0">
                <a:solidFill>
                  <a:srgbClr val="7030A0"/>
                </a:solidFill>
              </a:rPr>
              <a:t>的策略</a:t>
            </a:r>
            <a:endParaRPr lang="zh-TW" altLang="en-US" b="1" u="sng" dirty="0">
              <a:solidFill>
                <a:srgbClr val="7030A0"/>
              </a:solidFill>
            </a:endParaRPr>
          </a:p>
        </p:txBody>
      </p:sp>
      <p:sp>
        <p:nvSpPr>
          <p:cNvPr id="2" name="向左箭號 1"/>
          <p:cNvSpPr/>
          <p:nvPr/>
        </p:nvSpPr>
        <p:spPr>
          <a:xfrm>
            <a:off x="3406216" y="1918338"/>
            <a:ext cx="2168097" cy="1445500"/>
          </a:xfrm>
          <a:prstGeom prst="lef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zh-TW" altLang="en-US" sz="2800" dirty="0">
                <a:solidFill>
                  <a:schemeClr val="accent6">
                    <a:lumMod val="50000"/>
                  </a:schemeClr>
                </a:solidFill>
                <a:latin typeface="+mj-ea"/>
                <a:ea typeface="+mj-ea"/>
              </a:rPr>
              <a:t>解決</a:t>
            </a:r>
            <a:r>
              <a:rPr lang="zh-TW" altLang="en-US" sz="2800" dirty="0" smtClean="0">
                <a:solidFill>
                  <a:schemeClr val="accent6">
                    <a:lumMod val="50000"/>
                  </a:schemeClr>
                </a:solidFill>
                <a:latin typeface="+mj-ea"/>
                <a:ea typeface="+mj-ea"/>
              </a:rPr>
              <a:t>問題</a:t>
            </a:r>
            <a:endParaRPr lang="zh-TW" altLang="en-US" sz="2800" dirty="0">
              <a:solidFill>
                <a:schemeClr val="accent6">
                  <a:lumMod val="50000"/>
                </a:schemeClr>
              </a:solidFill>
              <a:latin typeface="+mj-ea"/>
              <a:ea typeface="+mj-ea"/>
            </a:endParaRPr>
          </a:p>
        </p:txBody>
      </p:sp>
    </p:spTree>
    <p:extLst>
      <p:ext uri="{BB962C8B-B14F-4D97-AF65-F5344CB8AC3E}">
        <p14:creationId xmlns:p14="http://schemas.microsoft.com/office/powerpoint/2010/main" val="132383882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extLst>
              <p:ext uri="{D42A27DB-BD31-4B8C-83A1-F6EECF244321}">
                <p14:modId xmlns:p14="http://schemas.microsoft.com/office/powerpoint/2010/main" val="2530289577"/>
              </p:ext>
            </p:extLst>
          </p:nvPr>
        </p:nvGraphicFramePr>
        <p:xfrm>
          <a:off x="88543" y="692667"/>
          <a:ext cx="9035790" cy="4298875"/>
        </p:xfrm>
        <a:graphic>
          <a:graphicData uri="http://schemas.openxmlformats.org/drawingml/2006/table">
            <a:tbl>
              <a:tblPr firstRow="1" firstCol="1" bandRow="1">
                <a:tableStyleId>{5C22544A-7EE6-4342-B048-85BDC9FD1C3A}</a:tableStyleId>
              </a:tblPr>
              <a:tblGrid>
                <a:gridCol w="1061831"/>
                <a:gridCol w="1160207"/>
                <a:gridCol w="1386348"/>
                <a:gridCol w="1386348"/>
                <a:gridCol w="4041056"/>
              </a:tblGrid>
              <a:tr h="303733">
                <a:tc rowSpan="2">
                  <a:txBody>
                    <a:bodyPr/>
                    <a:lstStyle/>
                    <a:p>
                      <a:pPr algn="ctr">
                        <a:spcAft>
                          <a:spcPts val="0"/>
                        </a:spcAft>
                      </a:pPr>
                      <a:r>
                        <a:rPr lang="zh-TW" sz="1600" kern="100" dirty="0">
                          <a:effectLst/>
                          <a:latin typeface="+mj-ea"/>
                          <a:ea typeface="+mj-ea"/>
                        </a:rPr>
                        <a:t>教育願景</a:t>
                      </a:r>
                      <a:endParaRPr lang="zh-TW" sz="1600" kern="100" dirty="0">
                        <a:effectLst/>
                        <a:latin typeface="+mj-ea"/>
                        <a:ea typeface="+mj-ea"/>
                        <a:cs typeface="Times New Roman" panose="02020603050405020304" pitchFamily="18" charset="0"/>
                      </a:endParaRPr>
                    </a:p>
                  </a:txBody>
                  <a:tcPr marL="68580" marR="68580" marT="0" marB="0" anchor="ctr"/>
                </a:tc>
                <a:tc rowSpan="2">
                  <a:txBody>
                    <a:bodyPr/>
                    <a:lstStyle/>
                    <a:p>
                      <a:pPr algn="ctr">
                        <a:spcAft>
                          <a:spcPts val="0"/>
                        </a:spcAft>
                      </a:pPr>
                      <a:r>
                        <a:rPr lang="zh-TW" altLang="en-US" sz="1600" kern="100" dirty="0" smtClean="0">
                          <a:effectLst/>
                          <a:latin typeface="+mj-ea"/>
                          <a:ea typeface="+mj-ea"/>
                        </a:rPr>
                        <a:t>行動</a:t>
                      </a:r>
                      <a:r>
                        <a:rPr lang="zh-TW" sz="1600" kern="100" dirty="0" smtClean="0">
                          <a:effectLst/>
                          <a:latin typeface="+mj-ea"/>
                          <a:ea typeface="+mj-ea"/>
                        </a:rPr>
                        <a:t>目標</a:t>
                      </a:r>
                      <a:endParaRPr lang="zh-TW" sz="1600" kern="100" dirty="0">
                        <a:effectLst/>
                        <a:latin typeface="+mj-ea"/>
                        <a:ea typeface="+mj-ea"/>
                        <a:cs typeface="Times New Roman" panose="02020603050405020304" pitchFamily="18" charset="0"/>
                      </a:endParaRPr>
                    </a:p>
                  </a:txBody>
                  <a:tcPr marL="68580" marR="68580" marT="0" marB="0" anchor="ctr"/>
                </a:tc>
                <a:tc gridSpan="3">
                  <a:txBody>
                    <a:bodyPr/>
                    <a:lstStyle/>
                    <a:p>
                      <a:pPr algn="ctr">
                        <a:spcAft>
                          <a:spcPts val="0"/>
                        </a:spcAft>
                      </a:pPr>
                      <a:r>
                        <a:rPr lang="zh-TW" sz="1600" kern="100" dirty="0">
                          <a:effectLst/>
                          <a:latin typeface="+mj-ea"/>
                          <a:ea typeface="+mj-ea"/>
                        </a:rPr>
                        <a:t>行動綱領</a:t>
                      </a:r>
                      <a:endParaRPr lang="zh-TW" sz="1600" kern="100" dirty="0">
                        <a:effectLst/>
                        <a:latin typeface="+mj-ea"/>
                        <a:ea typeface="+mj-ea"/>
                        <a:cs typeface="Times New Roman" panose="02020603050405020304" pitchFamily="18" charset="0"/>
                      </a:endParaRPr>
                    </a:p>
                  </a:txBody>
                  <a:tcPr marL="68580" marR="68580" marT="0" marB="0" anchor="ctr"/>
                </a:tc>
                <a:tc hMerge="1">
                  <a:txBody>
                    <a:bodyPr/>
                    <a:lstStyle/>
                    <a:p>
                      <a:endParaRPr lang="zh-TW" altLang="en-US"/>
                    </a:p>
                  </a:txBody>
                  <a:tcPr/>
                </a:tc>
                <a:tc hMerge="1">
                  <a:txBody>
                    <a:bodyPr/>
                    <a:lstStyle/>
                    <a:p>
                      <a:endParaRPr lang="zh-TW" altLang="en-US"/>
                    </a:p>
                  </a:txBody>
                  <a:tcPr/>
                </a:tc>
              </a:tr>
              <a:tr h="287487">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600" kern="100" dirty="0">
                          <a:solidFill>
                            <a:schemeClr val="accent6">
                              <a:lumMod val="50000"/>
                            </a:schemeClr>
                          </a:solidFill>
                          <a:effectLst/>
                          <a:latin typeface="+mj-ea"/>
                          <a:ea typeface="+mj-ea"/>
                        </a:rPr>
                        <a:t>投資學習環境</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600" kern="100" dirty="0">
                          <a:solidFill>
                            <a:schemeClr val="accent6">
                              <a:lumMod val="50000"/>
                            </a:schemeClr>
                          </a:solidFill>
                          <a:effectLst/>
                          <a:latin typeface="+mj-ea"/>
                          <a:ea typeface="+mj-ea"/>
                        </a:rPr>
                        <a:t>強化教師教學</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zh-TW" sz="1600" kern="100" dirty="0">
                          <a:solidFill>
                            <a:schemeClr val="accent6">
                              <a:lumMod val="50000"/>
                            </a:schemeClr>
                          </a:solidFill>
                          <a:effectLst/>
                          <a:latin typeface="+mj-ea"/>
                          <a:ea typeface="+mj-ea"/>
                        </a:rPr>
                        <a:t>優化學生學習</a:t>
                      </a:r>
                      <a:endParaRPr lang="zh-TW" sz="1600" kern="100" dirty="0">
                        <a:solidFill>
                          <a:schemeClr val="accent6">
                            <a:lumMod val="50000"/>
                          </a:schemeClr>
                        </a:solidFill>
                        <a:effectLst/>
                        <a:latin typeface="+mj-ea"/>
                        <a:ea typeface="+mj-ea"/>
                        <a:cs typeface="Times New Roman" panose="02020603050405020304" pitchFamily="18" charset="0"/>
                      </a:endParaRPr>
                    </a:p>
                  </a:txBody>
                  <a:tcPr marL="68580" marR="68580" marT="0" marB="0" anchor="ctr"/>
                </a:tc>
              </a:tr>
              <a:tr h="3707655">
                <a:tc>
                  <a:txBody>
                    <a:bodyPr/>
                    <a:lstStyle/>
                    <a:p>
                      <a:pPr algn="ctr">
                        <a:spcAft>
                          <a:spcPts val="0"/>
                        </a:spcAft>
                      </a:pPr>
                      <a:r>
                        <a:rPr lang="zh-TW" sz="1600" kern="100" dirty="0">
                          <a:effectLst/>
                          <a:latin typeface="+mj-ea"/>
                          <a:ea typeface="+mj-ea"/>
                        </a:rPr>
                        <a:t>點</a:t>
                      </a:r>
                      <a:r>
                        <a:rPr lang="zh-TW" sz="1600" kern="100" dirty="0" smtClean="0">
                          <a:effectLst/>
                          <a:latin typeface="+mj-ea"/>
                          <a:ea typeface="+mj-ea"/>
                        </a:rPr>
                        <a:t>亮</a:t>
                      </a:r>
                      <a:endParaRPr lang="en-US" altLang="zh-TW" sz="1600" kern="100" dirty="0" smtClean="0">
                        <a:effectLst/>
                        <a:latin typeface="+mj-ea"/>
                        <a:ea typeface="+mj-ea"/>
                      </a:endParaRPr>
                    </a:p>
                    <a:p>
                      <a:pPr algn="ctr">
                        <a:spcAft>
                          <a:spcPts val="0"/>
                        </a:spcAft>
                      </a:pPr>
                      <a:r>
                        <a:rPr lang="zh-TW" sz="1600" kern="100" dirty="0" smtClean="0">
                          <a:effectLst/>
                          <a:latin typeface="+mj-ea"/>
                          <a:ea typeface="+mj-ea"/>
                        </a:rPr>
                        <a:t>嘉義</a:t>
                      </a:r>
                      <a:r>
                        <a:rPr lang="zh-TW" altLang="en-US" sz="1600" kern="100" dirty="0" smtClean="0">
                          <a:effectLst/>
                          <a:latin typeface="+mj-ea"/>
                          <a:ea typeface="+mj-ea"/>
                        </a:rPr>
                        <a:t>囝</a:t>
                      </a:r>
                      <a:r>
                        <a:rPr lang="zh-TW" sz="1600" kern="100" dirty="0" smtClean="0">
                          <a:effectLst/>
                          <a:latin typeface="+mj-ea"/>
                          <a:ea typeface="+mj-ea"/>
                        </a:rPr>
                        <a:t>仔</a:t>
                      </a:r>
                      <a:endParaRPr lang="en-US" altLang="zh-TW" sz="1600" kern="100" dirty="0" smtClean="0">
                        <a:effectLst/>
                        <a:latin typeface="+mj-ea"/>
                        <a:ea typeface="+mj-ea"/>
                      </a:endParaRPr>
                    </a:p>
                    <a:p>
                      <a:pPr algn="ctr">
                        <a:spcAft>
                          <a:spcPts val="0"/>
                        </a:spcAft>
                      </a:pPr>
                      <a:r>
                        <a:rPr lang="zh-TW" sz="1600" kern="100" dirty="0" smtClean="0">
                          <a:effectLst/>
                          <a:latin typeface="+mj-ea"/>
                          <a:ea typeface="+mj-ea"/>
                        </a:rPr>
                        <a:t>的</a:t>
                      </a:r>
                      <a:r>
                        <a:rPr lang="zh-TW" sz="1600" kern="100" dirty="0">
                          <a:effectLst/>
                          <a:latin typeface="+mj-ea"/>
                          <a:ea typeface="+mj-ea"/>
                        </a:rPr>
                        <a:t>未來</a:t>
                      </a:r>
                      <a:endParaRPr lang="zh-TW" sz="1600" kern="100" dirty="0">
                        <a:effectLst/>
                        <a:latin typeface="+mj-ea"/>
                        <a:ea typeface="+mj-ea"/>
                        <a:cs typeface="Times New Roman" panose="02020603050405020304" pitchFamily="18" charset="0"/>
                      </a:endParaRPr>
                    </a:p>
                  </a:txBody>
                  <a:tcPr marL="68580" marR="68580" marT="0" marB="0" anchor="ctr"/>
                </a:tc>
                <a:tc>
                  <a:txBody>
                    <a:bodyPr/>
                    <a:lstStyle/>
                    <a:p>
                      <a:pPr algn="ctr">
                        <a:spcAft>
                          <a:spcPts val="0"/>
                        </a:spcAft>
                      </a:pPr>
                      <a:r>
                        <a:rPr lang="en-US" altLang="zh-TW" sz="1600" kern="100" dirty="0" smtClean="0">
                          <a:effectLst/>
                          <a:latin typeface="+mj-ea"/>
                          <a:ea typeface="+mj-ea"/>
                          <a:cs typeface="Times New Roman" panose="02020603050405020304" pitchFamily="18" charset="0"/>
                        </a:rPr>
                        <a:t>1.</a:t>
                      </a:r>
                      <a:r>
                        <a:rPr lang="zh-TW" altLang="en-US" sz="1600" kern="100" dirty="0" smtClean="0">
                          <a:effectLst/>
                          <a:latin typeface="+mj-ea"/>
                          <a:ea typeface="+mj-ea"/>
                          <a:cs typeface="Times New Roman" panose="02020603050405020304" pitchFamily="18" charset="0"/>
                        </a:rPr>
                        <a:t>好習慣</a:t>
                      </a:r>
                      <a:endParaRPr lang="en-US" altLang="zh-TW" sz="1600" kern="100" dirty="0" smtClean="0">
                        <a:effectLst/>
                        <a:latin typeface="+mj-ea"/>
                        <a:ea typeface="+mj-ea"/>
                        <a:cs typeface="Times New Roman" panose="02020603050405020304" pitchFamily="18" charset="0"/>
                      </a:endParaRPr>
                    </a:p>
                    <a:p>
                      <a:pPr algn="ctr">
                        <a:spcAft>
                          <a:spcPts val="0"/>
                        </a:spcAft>
                      </a:pPr>
                      <a:r>
                        <a:rPr lang="en-US" altLang="zh-TW" sz="1600" kern="100" dirty="0" smtClean="0">
                          <a:effectLst/>
                          <a:latin typeface="+mj-ea"/>
                          <a:ea typeface="+mj-ea"/>
                          <a:cs typeface="Times New Roman" panose="02020603050405020304" pitchFamily="18" charset="0"/>
                        </a:rPr>
                        <a:t>-</a:t>
                      </a:r>
                      <a:r>
                        <a:rPr lang="zh-TW" altLang="en-US" sz="1600" kern="100" dirty="0" smtClean="0">
                          <a:effectLst/>
                          <a:latin typeface="+mj-ea"/>
                          <a:ea typeface="+mj-ea"/>
                          <a:cs typeface="Times New Roman" panose="02020603050405020304" pitchFamily="18" charset="0"/>
                        </a:rPr>
                        <a:t>閱讀</a:t>
                      </a:r>
                      <a:endParaRPr lang="en-US" altLang="zh-TW" sz="1600" kern="100" dirty="0" smtClean="0">
                        <a:effectLst/>
                        <a:latin typeface="+mj-ea"/>
                        <a:ea typeface="+mj-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TW" sz="1600" kern="100" dirty="0" smtClean="0">
                          <a:solidFill>
                            <a:schemeClr val="dk1"/>
                          </a:solidFill>
                          <a:effectLst/>
                          <a:latin typeface="+mj-ea"/>
                          <a:ea typeface="+mj-ea"/>
                          <a:cs typeface="Times New Roman" panose="02020603050405020304" pitchFamily="18" charset="0"/>
                        </a:rPr>
                        <a:t>-</a:t>
                      </a:r>
                      <a:r>
                        <a:rPr lang="zh-TW" altLang="en-US" sz="1600" kern="100" dirty="0" smtClean="0">
                          <a:solidFill>
                            <a:schemeClr val="dk1"/>
                          </a:solidFill>
                          <a:effectLst/>
                          <a:latin typeface="+mj-ea"/>
                          <a:ea typeface="+mj-ea"/>
                          <a:cs typeface="Times New Roman" panose="02020603050405020304" pitchFamily="18" charset="0"/>
                        </a:rPr>
                        <a:t>潔牙</a:t>
                      </a:r>
                      <a:endParaRPr lang="en-US" altLang="zh-TW" sz="1600" kern="100" dirty="0" smtClean="0">
                        <a:solidFill>
                          <a:schemeClr val="dk1"/>
                        </a:solidFill>
                        <a:effectLst/>
                        <a:latin typeface="+mj-ea"/>
                        <a:ea typeface="+mj-ea"/>
                        <a:cs typeface="Times New Roman" panose="02020603050405020304" pitchFamily="18" charset="0"/>
                      </a:endParaRPr>
                    </a:p>
                    <a:p>
                      <a:pPr algn="ctr">
                        <a:spcAft>
                          <a:spcPts val="0"/>
                        </a:spcAft>
                      </a:pPr>
                      <a:r>
                        <a:rPr lang="en-US" altLang="zh-TW" sz="1600" kern="100" dirty="0" smtClean="0">
                          <a:effectLst/>
                          <a:latin typeface="+mj-ea"/>
                          <a:ea typeface="+mj-ea"/>
                          <a:cs typeface="Times New Roman" panose="02020603050405020304" pitchFamily="18" charset="0"/>
                        </a:rPr>
                        <a:t>-</a:t>
                      </a:r>
                      <a:r>
                        <a:rPr lang="zh-TW" altLang="en-US" sz="1600" kern="100" dirty="0" smtClean="0">
                          <a:effectLst/>
                          <a:latin typeface="+mj-ea"/>
                          <a:ea typeface="+mj-ea"/>
                          <a:cs typeface="Times New Roman" panose="02020603050405020304" pitchFamily="18" charset="0"/>
                        </a:rPr>
                        <a:t>用餐</a:t>
                      </a:r>
                      <a:endParaRPr lang="en-US" altLang="zh-TW" sz="1600" kern="100" dirty="0" smtClean="0">
                        <a:effectLst/>
                        <a:latin typeface="+mj-ea"/>
                        <a:ea typeface="+mj-ea"/>
                        <a:cs typeface="Times New Roman" panose="02020603050405020304" pitchFamily="18" charset="0"/>
                      </a:endParaRPr>
                    </a:p>
                    <a:p>
                      <a:pPr algn="ctr">
                        <a:spcAft>
                          <a:spcPts val="0"/>
                        </a:spcAft>
                      </a:pPr>
                      <a:r>
                        <a:rPr lang="zh-TW" altLang="en-US" sz="1600" kern="100" dirty="0" smtClean="0">
                          <a:effectLst/>
                          <a:latin typeface="+mj-ea"/>
                          <a:ea typeface="+mj-ea"/>
                          <a:cs typeface="Times New Roman" panose="02020603050405020304" pitchFamily="18" charset="0"/>
                        </a:rPr>
                        <a:t>好習慣</a:t>
                      </a:r>
                      <a:endParaRPr lang="en-US" altLang="zh-TW" sz="1600" kern="100" dirty="0" smtClean="0">
                        <a:effectLst/>
                        <a:latin typeface="+mj-ea"/>
                        <a:ea typeface="+mj-ea"/>
                        <a:cs typeface="Times New Roman" panose="02020603050405020304" pitchFamily="18" charset="0"/>
                      </a:endParaRPr>
                    </a:p>
                    <a:p>
                      <a:pPr algn="ctr">
                        <a:spcAft>
                          <a:spcPts val="0"/>
                        </a:spcAft>
                      </a:pPr>
                      <a:r>
                        <a:rPr lang="en-US" altLang="zh-TW" sz="1600" kern="100" dirty="0" smtClean="0">
                          <a:effectLst/>
                          <a:latin typeface="+mj-ea"/>
                          <a:ea typeface="+mj-ea"/>
                          <a:cs typeface="Times New Roman" panose="02020603050405020304" pitchFamily="18" charset="0"/>
                        </a:rPr>
                        <a:t>(</a:t>
                      </a:r>
                      <a:r>
                        <a:rPr lang="zh-TW" altLang="en-US" sz="1600" kern="100" dirty="0" smtClean="0">
                          <a:effectLst/>
                          <a:latin typeface="+mj-ea"/>
                          <a:ea typeface="+mj-ea"/>
                          <a:cs typeface="Times New Roman" panose="02020603050405020304" pitchFamily="18" charset="0"/>
                        </a:rPr>
                        <a:t>特色校園</a:t>
                      </a:r>
                      <a:r>
                        <a:rPr lang="en-US" altLang="zh-TW" sz="1600" kern="100" dirty="0" smtClean="0">
                          <a:effectLst/>
                          <a:latin typeface="+mj-ea"/>
                          <a:ea typeface="+mj-ea"/>
                          <a:cs typeface="Times New Roman" panose="02020603050405020304" pitchFamily="18" charset="0"/>
                        </a:rPr>
                        <a:t>)</a:t>
                      </a:r>
                      <a:endParaRPr lang="zh-TW" sz="1600" kern="100" dirty="0">
                        <a:effectLst/>
                        <a:latin typeface="+mj-ea"/>
                        <a:ea typeface="+mj-ea"/>
                        <a:cs typeface="Times New Roman" panose="02020603050405020304" pitchFamily="18" charset="0"/>
                      </a:endParaRPr>
                    </a:p>
                  </a:txBody>
                  <a:tcPr marL="68580" marR="68580" marT="0" marB="0" anchor="ctr"/>
                </a:tc>
                <a:tc>
                  <a:txBody>
                    <a:bodyPr/>
                    <a:lstStyle/>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u="none" kern="100" dirty="0" smtClean="0">
                          <a:solidFill>
                            <a:schemeClr val="dk1"/>
                          </a:solidFill>
                          <a:effectLst/>
                          <a:latin typeface="+mj-ea"/>
                          <a:ea typeface="+mj-ea"/>
                          <a:cs typeface="Times New Roman" panose="02020603050405020304" pitchFamily="18" charset="0"/>
                        </a:rPr>
                        <a:t>1.</a:t>
                      </a:r>
                      <a:r>
                        <a:rPr lang="zh-TW" altLang="en-US" sz="1600" u="none" kern="100" dirty="0" smtClean="0">
                          <a:solidFill>
                            <a:schemeClr val="dk1"/>
                          </a:solidFill>
                          <a:effectLst/>
                          <a:latin typeface="+mj-ea"/>
                          <a:ea typeface="+mj-ea"/>
                          <a:cs typeface="Times New Roman" panose="02020603050405020304" pitchFamily="18" charset="0"/>
                        </a:rPr>
                        <a:t>建置共讀站。</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u="none"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u="none" kern="100" dirty="0" smtClean="0">
                          <a:effectLst/>
                          <a:latin typeface="+mj-ea"/>
                          <a:ea typeface="+mj-ea"/>
                          <a:cs typeface="Times New Roman" panose="02020603050405020304" pitchFamily="18" charset="0"/>
                        </a:rPr>
                        <a:t>2.</a:t>
                      </a:r>
                      <a:r>
                        <a:rPr lang="zh-TW" altLang="en-US" sz="1600" u="none" kern="100" dirty="0" smtClean="0">
                          <a:effectLst/>
                          <a:latin typeface="+mj-ea"/>
                          <a:ea typeface="+mj-ea"/>
                          <a:cs typeface="Times New Roman" panose="02020603050405020304" pitchFamily="18" charset="0"/>
                        </a:rPr>
                        <a:t>增購書籍。</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u="none"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3.</a:t>
                      </a:r>
                      <a:r>
                        <a:rPr lang="zh-TW" altLang="en-US" sz="1600" kern="100" dirty="0" smtClean="0">
                          <a:solidFill>
                            <a:schemeClr val="dk1"/>
                          </a:solidFill>
                          <a:effectLst/>
                          <a:latin typeface="+mj-ea"/>
                          <a:ea typeface="+mj-ea"/>
                          <a:cs typeface="Times New Roman" panose="02020603050405020304" pitchFamily="18" charset="0"/>
                        </a:rPr>
                        <a:t>充實健康中心設備。</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4.</a:t>
                      </a:r>
                      <a:r>
                        <a:rPr lang="zh-TW" altLang="en-US" sz="1600" kern="100" dirty="0" smtClean="0">
                          <a:solidFill>
                            <a:schemeClr val="dk1"/>
                          </a:solidFill>
                          <a:effectLst/>
                          <a:latin typeface="+mj-ea"/>
                          <a:ea typeface="+mj-ea"/>
                          <a:cs typeface="Times New Roman" panose="02020603050405020304" pitchFamily="18" charset="0"/>
                        </a:rPr>
                        <a:t>改善學校飲用水設備。</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solidFill>
                          <a:schemeClr val="dk1"/>
                        </a:solidFill>
                        <a:effectLst/>
                        <a:latin typeface="+mj-ea"/>
                        <a:ea typeface="+mj-ea"/>
                        <a:cs typeface="Times New Roman" panose="02020603050405020304" pitchFamily="18" charset="0"/>
                      </a:endParaRPr>
                    </a:p>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kern="100" dirty="0" smtClean="0">
                          <a:solidFill>
                            <a:schemeClr val="dk1"/>
                          </a:solidFill>
                          <a:effectLst/>
                          <a:latin typeface="+mj-ea"/>
                          <a:ea typeface="+mj-ea"/>
                          <a:cs typeface="Times New Roman" panose="02020603050405020304" pitchFamily="18" charset="0"/>
                        </a:rPr>
                        <a:t>5.</a:t>
                      </a:r>
                      <a:r>
                        <a:rPr lang="zh-TW" altLang="en-US" sz="1600" kern="100" dirty="0" smtClean="0">
                          <a:solidFill>
                            <a:schemeClr val="dk1"/>
                          </a:solidFill>
                          <a:effectLst/>
                          <a:latin typeface="+mj-ea"/>
                          <a:ea typeface="+mj-ea"/>
                          <a:cs typeface="Times New Roman" panose="02020603050405020304" pitchFamily="18" charset="0"/>
                        </a:rPr>
                        <a:t>改善廚房與用餐環境。</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zh-TW"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endParaRPr lang="zh-TW" altLang="zh-TW"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endParaRPr lang="zh-TW" sz="1600" u="none" kern="100" dirty="0">
                        <a:effectLst/>
                        <a:latin typeface="+mj-ea"/>
                        <a:ea typeface="+mj-ea"/>
                        <a:cs typeface="Times New Roman" panose="02020603050405020304" pitchFamily="18" charset="0"/>
                      </a:endParaRPr>
                    </a:p>
                  </a:txBody>
                  <a:tcPr marL="68580" marR="68580" marT="72000" marB="0"/>
                </a:tc>
                <a:tc>
                  <a:txBody>
                    <a:bodyPr/>
                    <a:lstStyle/>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kern="100" dirty="0" smtClean="0">
                          <a:effectLst/>
                          <a:latin typeface="+mj-ea"/>
                          <a:ea typeface="+mj-ea"/>
                          <a:cs typeface="Times New Roman" panose="02020603050405020304" pitchFamily="18" charset="0"/>
                        </a:rPr>
                        <a:t>1.</a:t>
                      </a:r>
                      <a:r>
                        <a:rPr lang="zh-TW" altLang="en-US" sz="1600" kern="100" dirty="0" smtClean="0">
                          <a:effectLst/>
                          <a:latin typeface="+mj-ea"/>
                          <a:ea typeface="+mj-ea"/>
                          <a:cs typeface="Times New Roman" panose="02020603050405020304" pitchFamily="18" charset="0"/>
                        </a:rPr>
                        <a:t>培訓閱讀推動教師。</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kern="100" dirty="0" smtClean="0">
                          <a:effectLst/>
                          <a:latin typeface="+mj-ea"/>
                          <a:ea typeface="+mj-ea"/>
                          <a:cs typeface="Times New Roman" panose="02020603050405020304" pitchFamily="18" charset="0"/>
                        </a:rPr>
                        <a:t>2.</a:t>
                      </a:r>
                      <a:r>
                        <a:rPr lang="zh-TW" altLang="en-US" sz="1600" kern="100" dirty="0" smtClean="0">
                          <a:effectLst/>
                          <a:latin typeface="+mj-ea"/>
                          <a:ea typeface="+mj-ea"/>
                          <a:cs typeface="Times New Roman" panose="02020603050405020304" pitchFamily="18" charset="0"/>
                        </a:rPr>
                        <a:t>建構國小完整潔牙教材。</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kern="100" dirty="0" smtClean="0">
                          <a:solidFill>
                            <a:schemeClr val="dk1"/>
                          </a:solidFill>
                          <a:effectLst/>
                          <a:latin typeface="+mj-ea"/>
                          <a:ea typeface="+mj-ea"/>
                          <a:cs typeface="Times New Roman" panose="02020603050405020304" pitchFamily="18" charset="0"/>
                        </a:rPr>
                        <a:t>3.</a:t>
                      </a:r>
                      <a:r>
                        <a:rPr lang="zh-TW" altLang="en-US" sz="1600" kern="100" dirty="0" smtClean="0">
                          <a:solidFill>
                            <a:schemeClr val="dk1"/>
                          </a:solidFill>
                          <a:effectLst/>
                          <a:latin typeface="+mj-ea"/>
                          <a:ea typeface="+mj-ea"/>
                          <a:cs typeface="Times New Roman" panose="02020603050405020304" pitchFamily="18" charset="0"/>
                        </a:rPr>
                        <a:t>建構用餐禮儀教材。</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solidFill>
                          <a:schemeClr val="dk1"/>
                        </a:solidFill>
                        <a:effectLst/>
                        <a:latin typeface="+mj-ea"/>
                        <a:ea typeface="+mj-ea"/>
                        <a:cs typeface="Times New Roman" panose="02020603050405020304" pitchFamily="18" charset="0"/>
                      </a:endParaRPr>
                    </a:p>
                    <a:p>
                      <a:pPr marL="176213" marR="0" lvl="0" indent="-176213" algn="l" defTabSz="914400" rtl="0" eaLnBrk="1" fontAlgn="auto" latinLnBrk="0" hangingPunct="1">
                        <a:lnSpc>
                          <a:spcPct val="100000"/>
                        </a:lnSpc>
                        <a:spcBef>
                          <a:spcPts val="600"/>
                        </a:spcBef>
                        <a:spcAft>
                          <a:spcPts val="0"/>
                        </a:spcAft>
                        <a:buClrTx/>
                        <a:buSzTx/>
                        <a:buFontTx/>
                        <a:buNone/>
                        <a:tabLst/>
                        <a:defRPr/>
                      </a:pPr>
                      <a:endParaRPr lang="en-US" altLang="zh-TW" sz="1600" kern="100" dirty="0" smtClean="0">
                        <a:effectLst/>
                        <a:latin typeface="+mj-ea"/>
                        <a:ea typeface="+mj-ea"/>
                        <a:cs typeface="Times New Roman" panose="02020603050405020304" pitchFamily="18" charset="0"/>
                      </a:endParaRPr>
                    </a:p>
                    <a:p>
                      <a:pPr marL="176213" indent="-176213">
                        <a:spcBef>
                          <a:spcPts val="600"/>
                        </a:spcBef>
                        <a:spcAft>
                          <a:spcPts val="0"/>
                        </a:spcAft>
                      </a:pPr>
                      <a:endParaRPr lang="en-US" altLang="zh-TW" sz="1600" kern="100" dirty="0" smtClean="0">
                        <a:effectLst/>
                        <a:latin typeface="+mj-ea"/>
                        <a:ea typeface="+mj-ea"/>
                        <a:cs typeface="Times New Roman" panose="02020603050405020304" pitchFamily="18" charset="0"/>
                      </a:endParaRPr>
                    </a:p>
                  </a:txBody>
                  <a:tcPr marL="68580" marR="68580" marT="72000" marB="0"/>
                </a:tc>
                <a:tc>
                  <a:txBody>
                    <a:bodyPr/>
                    <a:lstStyle/>
                    <a:p>
                      <a:pPr marL="176213" marR="0" lvl="0" indent="-176213" algn="l" defTabSz="914400" rtl="0" eaLnBrk="1" fontAlgn="auto" latinLnBrk="0" hangingPunct="1">
                        <a:lnSpc>
                          <a:spcPct val="100000"/>
                        </a:lnSpc>
                        <a:spcBef>
                          <a:spcPts val="600"/>
                        </a:spcBef>
                        <a:spcAft>
                          <a:spcPts val="0"/>
                        </a:spcAft>
                        <a:buClrTx/>
                        <a:buSzTx/>
                        <a:buFontTx/>
                        <a:buNone/>
                        <a:tabLst/>
                        <a:defRPr/>
                      </a:pPr>
                      <a:r>
                        <a:rPr lang="en-US" altLang="zh-TW" sz="1600" kern="100" dirty="0" smtClean="0">
                          <a:solidFill>
                            <a:schemeClr val="dk1"/>
                          </a:solidFill>
                          <a:effectLst/>
                          <a:latin typeface="+mj-ea"/>
                          <a:ea typeface="+mj-ea"/>
                          <a:cs typeface="Times New Roman" panose="02020603050405020304" pitchFamily="18" charset="0"/>
                        </a:rPr>
                        <a:t>1.</a:t>
                      </a:r>
                      <a:r>
                        <a:rPr lang="zh-TW" altLang="en-US" sz="1600" kern="100" dirty="0" smtClean="0">
                          <a:solidFill>
                            <a:schemeClr val="dk1"/>
                          </a:solidFill>
                          <a:effectLst/>
                          <a:latin typeface="+mj-ea"/>
                          <a:ea typeface="+mj-ea"/>
                          <a:cs typeface="Times New Roman" panose="02020603050405020304" pitchFamily="18" charset="0"/>
                        </a:rPr>
                        <a:t>用餐前用心講出「感謝食物、感恩農民、謝謝土地」。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新</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2.</a:t>
                      </a:r>
                      <a:r>
                        <a:rPr lang="zh-TW" altLang="en-US" sz="1600" kern="100" dirty="0" smtClean="0">
                          <a:effectLst/>
                          <a:latin typeface="+mj-ea"/>
                          <a:ea typeface="+mj-ea"/>
                          <a:cs typeface="Times New Roman" panose="02020603050405020304" pitchFamily="18" charset="0"/>
                        </a:rPr>
                        <a:t>晨讀十分鐘。</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effectLst/>
                          <a:latin typeface="+mj-ea"/>
                          <a:ea typeface="+mj-ea"/>
                          <a:cs typeface="Times New Roman" panose="02020603050405020304" pitchFamily="18" charset="0"/>
                        </a:rPr>
                        <a:t>3.</a:t>
                      </a:r>
                      <a:r>
                        <a:rPr lang="zh-TW" altLang="en-US" sz="1600" kern="100" dirty="0" smtClean="0">
                          <a:effectLst/>
                          <a:latin typeface="+mj-ea"/>
                          <a:ea typeface="+mj-ea"/>
                          <a:cs typeface="Times New Roman" panose="02020603050405020304" pitchFamily="18" charset="0"/>
                        </a:rPr>
                        <a:t>低年級一星期閱讀三本繪本、中年級兩本橋樑書、高年級一本文字書。國、高中一星期閱讀兩本文字書並書寫心得。</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4.</a:t>
                      </a:r>
                      <a:r>
                        <a:rPr lang="zh-TW" altLang="en-US" sz="1600" kern="100" dirty="0" smtClean="0">
                          <a:solidFill>
                            <a:schemeClr val="dk1"/>
                          </a:solidFill>
                          <a:effectLst/>
                          <a:latin typeface="+mj-ea"/>
                          <a:ea typeface="+mj-ea"/>
                          <a:cs typeface="Times New Roman" panose="02020603050405020304" pitchFamily="18" charset="0"/>
                        </a:rPr>
                        <a:t>推動培養餐後潔牙。</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5.</a:t>
                      </a:r>
                      <a:r>
                        <a:rPr lang="zh-TW" altLang="en-US" sz="1600" kern="100" dirty="0" smtClean="0">
                          <a:solidFill>
                            <a:schemeClr val="dk1"/>
                          </a:solidFill>
                          <a:effectLst/>
                          <a:latin typeface="+mj-ea"/>
                          <a:ea typeface="+mj-ea"/>
                          <a:cs typeface="Times New Roman" panose="02020603050405020304" pitchFamily="18" charset="0"/>
                        </a:rPr>
                        <a:t>推動學生下課，教室淨空視力保健活動。</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6.</a:t>
                      </a:r>
                      <a:r>
                        <a:rPr lang="zh-TW" altLang="en-US" sz="1600" kern="100" dirty="0" smtClean="0">
                          <a:solidFill>
                            <a:schemeClr val="dk1"/>
                          </a:solidFill>
                          <a:effectLst/>
                          <a:latin typeface="+mj-ea"/>
                          <a:ea typeface="+mj-ea"/>
                          <a:cs typeface="Times New Roman" panose="02020603050405020304" pitchFamily="18" charset="0"/>
                        </a:rPr>
                        <a:t>能飲用未含糖飲料，攜帶開水到校。</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en-US" altLang="zh-TW" sz="1600" kern="100" dirty="0" smtClean="0">
                        <a:solidFill>
                          <a:schemeClr val="dk1"/>
                        </a:solidFill>
                        <a:effectLst/>
                        <a:latin typeface="+mj-ea"/>
                        <a:ea typeface="+mj-ea"/>
                        <a:cs typeface="Times New Roman" panose="02020603050405020304" pitchFamily="18" charset="0"/>
                      </a:endParaRPr>
                    </a:p>
                    <a:p>
                      <a:pPr marL="176213" indent="-1762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7.</a:t>
                      </a:r>
                      <a:r>
                        <a:rPr lang="zh-TW" altLang="en-US" sz="1600" kern="100" dirty="0" smtClean="0">
                          <a:solidFill>
                            <a:schemeClr val="dk1"/>
                          </a:solidFill>
                          <a:effectLst/>
                          <a:latin typeface="+mj-ea"/>
                          <a:ea typeface="+mj-ea"/>
                          <a:cs typeface="Times New Roman" panose="02020603050405020304" pitchFamily="18" charset="0"/>
                        </a:rPr>
                        <a:t>用餐時能細嚼慢嚥並不發出聲音。</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altLang="en-US" sz="1600" kern="100" dirty="0" smtClean="0">
                        <a:solidFill>
                          <a:schemeClr val="dk1"/>
                        </a:solidFill>
                        <a:effectLst/>
                        <a:latin typeface="+mj-ea"/>
                        <a:ea typeface="+mj-ea"/>
                        <a:cs typeface="Times New Roman" panose="02020603050405020304" pitchFamily="18" charset="0"/>
                      </a:endParaRPr>
                    </a:p>
                    <a:p>
                      <a:pPr marL="265113" indent="-265113">
                        <a:spcBef>
                          <a:spcPts val="600"/>
                        </a:spcBef>
                        <a:spcAft>
                          <a:spcPts val="0"/>
                        </a:spcAft>
                      </a:pPr>
                      <a:r>
                        <a:rPr lang="en-US" altLang="zh-TW" sz="1600" kern="100" dirty="0" smtClean="0">
                          <a:solidFill>
                            <a:schemeClr val="dk1"/>
                          </a:solidFill>
                          <a:effectLst/>
                          <a:latin typeface="+mj-ea"/>
                          <a:ea typeface="+mj-ea"/>
                          <a:cs typeface="Times New Roman" panose="02020603050405020304" pitchFamily="18" charset="0"/>
                        </a:rPr>
                        <a:t>8.</a:t>
                      </a:r>
                      <a:r>
                        <a:rPr lang="zh-TW" altLang="en-US" sz="1600" kern="100" dirty="0" smtClean="0">
                          <a:solidFill>
                            <a:schemeClr val="dk1"/>
                          </a:solidFill>
                          <a:effectLst/>
                          <a:latin typeface="+mj-ea"/>
                          <a:ea typeface="+mj-ea"/>
                          <a:cs typeface="Times New Roman" panose="02020603050405020304" pitchFamily="18" charset="0"/>
                        </a:rPr>
                        <a:t>用餐後能清理自己的餐具並整理自己的座位。</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r>
                        <a:rPr kumimoji="0" lang="zh-TW" altLang="en-US"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競</a:t>
                      </a:r>
                      <a:r>
                        <a:rPr kumimoji="0" lang="en-US" altLang="zh-TW" sz="1000" b="0" i="0" u="none" strike="noStrike" kern="100" cap="none" spc="0" normalizeH="0" baseline="0" noProof="0" dirty="0" smtClean="0">
                          <a:ln>
                            <a:noFill/>
                          </a:ln>
                          <a:solidFill>
                            <a:prstClr val="black"/>
                          </a:solidFill>
                          <a:effectLst/>
                          <a:uLnTx/>
                          <a:uFillTx/>
                          <a:latin typeface="+mj-ea"/>
                          <a:ea typeface="+mj-ea"/>
                          <a:cs typeface="Times New Roman" panose="02020603050405020304" pitchFamily="18" charset="0"/>
                        </a:rPr>
                        <a:t>)</a:t>
                      </a:r>
                      <a:endParaRPr lang="zh-TW" sz="1600" kern="100" dirty="0">
                        <a:effectLst/>
                        <a:latin typeface="+mj-ea"/>
                        <a:ea typeface="+mj-ea"/>
                        <a:cs typeface="Times New Roman" panose="02020603050405020304" pitchFamily="18" charset="0"/>
                      </a:endParaRPr>
                    </a:p>
                  </a:txBody>
                  <a:tcPr marL="68580" marR="68580" marT="72000" marB="0"/>
                </a:tc>
              </a:tr>
            </a:tbl>
          </a:graphicData>
        </a:graphic>
      </p:graphicFrame>
      <p:pic>
        <p:nvPicPr>
          <p:cNvPr id="4"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6" y="0"/>
            <a:ext cx="9143244" cy="604736"/>
          </a:xfrm>
          <a:prstGeom prst="rect">
            <a:avLst/>
          </a:prstGeom>
        </p:spPr>
      </p:pic>
      <p:sp>
        <p:nvSpPr>
          <p:cNvPr id="6" name="等腰三角形 5"/>
          <p:cNvSpPr/>
          <p:nvPr/>
        </p:nvSpPr>
        <p:spPr>
          <a:xfrm rot="5400000">
            <a:off x="317229" y="148817"/>
            <a:ext cx="298959" cy="286359"/>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7" name="标题 1"/>
          <p:cNvSpPr txBox="1">
            <a:spLocks/>
          </p:cNvSpPr>
          <p:nvPr/>
        </p:nvSpPr>
        <p:spPr>
          <a:xfrm>
            <a:off x="611559" y="0"/>
            <a:ext cx="7296655" cy="52988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800" kern="1200">
                <a:solidFill>
                  <a:schemeClr val="bg1"/>
                </a:solidFill>
                <a:latin typeface="+mj-lt"/>
                <a:ea typeface="+mj-ea"/>
                <a:cs typeface="+mj-cs"/>
              </a:defRPr>
            </a:lvl1pPr>
          </a:lstStyle>
          <a:p>
            <a:r>
              <a:rPr lang="zh-TW" altLang="en-US" dirty="0" smtClean="0"/>
              <a:t>二、行動綱領  </a:t>
            </a:r>
            <a:r>
              <a:rPr lang="en-US" altLang="zh-TW" dirty="0" smtClean="0"/>
              <a:t>-&gt; </a:t>
            </a:r>
            <a:r>
              <a:rPr lang="zh-TW" altLang="en-US" dirty="0" smtClean="0"/>
              <a:t>行動目標</a:t>
            </a:r>
            <a:r>
              <a:rPr lang="en-US" altLang="zh-TW" dirty="0" smtClean="0"/>
              <a:t>1</a:t>
            </a:r>
            <a:r>
              <a:rPr lang="en-US" altLang="zh-TW" sz="1600" dirty="0" smtClean="0"/>
              <a:t>(</a:t>
            </a:r>
            <a:r>
              <a:rPr lang="zh-TW" altLang="en-US" sz="1600" dirty="0" smtClean="0"/>
              <a:t>好習慣</a:t>
            </a:r>
            <a:r>
              <a:rPr lang="en-US" altLang="zh-TW" sz="1600" dirty="0" smtClean="0"/>
              <a:t>)  </a:t>
            </a:r>
            <a:r>
              <a:rPr lang="en-US" altLang="zh-TW" dirty="0" smtClean="0"/>
              <a:t>-&gt; </a:t>
            </a:r>
            <a:r>
              <a:rPr lang="zh-TW" altLang="en-US" dirty="0" smtClean="0"/>
              <a:t>行動</a:t>
            </a:r>
            <a:r>
              <a:rPr lang="zh-TW" altLang="en-US" dirty="0"/>
              <a:t>方案</a:t>
            </a:r>
            <a:endParaRPr lang="zh-CN" altLang="en-US" dirty="0"/>
          </a:p>
        </p:txBody>
      </p:sp>
      <p:sp>
        <p:nvSpPr>
          <p:cNvPr id="9" name="文字方塊 8"/>
          <p:cNvSpPr txBox="1"/>
          <p:nvPr/>
        </p:nvSpPr>
        <p:spPr>
          <a:xfrm>
            <a:off x="7908215" y="4632722"/>
            <a:ext cx="1224136" cy="338554"/>
          </a:xfrm>
          <a:prstGeom prst="rect">
            <a:avLst/>
          </a:prstGeom>
          <a:noFill/>
        </p:spPr>
        <p:txBody>
          <a:bodyPr wrap="square" rtlCol="0">
            <a:spAutoFit/>
          </a:bodyPr>
          <a:lstStyle/>
          <a:p>
            <a:pPr algn="r"/>
            <a:r>
              <a:rPr lang="en-US" altLang="zh-TW" sz="1600" dirty="0" smtClean="0">
                <a:solidFill>
                  <a:srgbClr val="FF0000"/>
                </a:solidFill>
              </a:rPr>
              <a:t>8</a:t>
            </a:r>
            <a:endParaRPr lang="zh-TW" altLang="en-US" sz="1600" dirty="0">
              <a:solidFill>
                <a:srgbClr val="FF0000"/>
              </a:solidFill>
            </a:endParaRPr>
          </a:p>
        </p:txBody>
      </p:sp>
    </p:spTree>
    <p:extLst>
      <p:ext uri="{BB962C8B-B14F-4D97-AF65-F5344CB8AC3E}">
        <p14:creationId xmlns:p14="http://schemas.microsoft.com/office/powerpoint/2010/main" val="241747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3397</TotalTime>
  <Words>1716</Words>
  <Application>Microsoft Office PowerPoint</Application>
  <PresentationFormat>如螢幕大小 (16:9)</PresentationFormat>
  <Paragraphs>223</Paragraphs>
  <Slides>15</Slides>
  <Notes>2</Notes>
  <HiddenSlides>0</HiddenSlides>
  <MMClips>0</MMClips>
  <ScaleCrop>false</ScaleCrop>
  <HeadingPairs>
    <vt:vector size="6" baseType="variant">
      <vt:variant>
        <vt:lpstr>使用字型</vt:lpstr>
      </vt:variant>
      <vt:variant>
        <vt:i4>16</vt:i4>
      </vt:variant>
      <vt:variant>
        <vt:lpstr>佈景主題</vt:lpstr>
      </vt:variant>
      <vt:variant>
        <vt:i4>1</vt:i4>
      </vt:variant>
      <vt:variant>
        <vt:lpstr>投影片標題</vt:lpstr>
      </vt:variant>
      <vt:variant>
        <vt:i4>15</vt:i4>
      </vt:variant>
    </vt:vector>
  </HeadingPairs>
  <TitlesOfParts>
    <vt:vector size="32" baseType="lpstr">
      <vt:lpstr>等线</vt:lpstr>
      <vt:lpstr>Gulim</vt:lpstr>
      <vt:lpstr>Gulim</vt:lpstr>
      <vt:lpstr>微软雅黑</vt:lpstr>
      <vt:lpstr>黑体</vt:lpstr>
      <vt:lpstr>宋体</vt:lpstr>
      <vt:lpstr>华文细黑</vt:lpstr>
      <vt:lpstr>汉仪中圆简</vt:lpstr>
      <vt:lpstr>微軟正黑體</vt:lpstr>
      <vt:lpstr>微軟正黑體</vt:lpstr>
      <vt:lpstr>新細明體</vt:lpstr>
      <vt:lpstr>Arial</vt:lpstr>
      <vt:lpstr>Calibri</vt:lpstr>
      <vt:lpstr>Franklin Gothic Book</vt:lpstr>
      <vt:lpstr>Franklin Gothic Medium</vt:lpstr>
      <vt:lpstr>Times New Roman</vt:lpstr>
      <vt:lpstr>第一PPT，www.1ppt.com</vt:lpstr>
      <vt:lpstr>PowerPoint 簡報</vt:lpstr>
      <vt:lpstr>PowerPoint 簡報</vt:lpstr>
      <vt:lpstr>PowerPoint 簡報</vt:lpstr>
      <vt:lpstr>教育 面臨問題與挑戰</vt:lpstr>
      <vt:lpstr>一、嘉義縣教育面臨的問題與挑戰：</vt:lpstr>
      <vt:lpstr>一、嘉義縣教育面臨的問題與挑戰：</vt:lpstr>
      <vt:lpstr>一、嘉義縣教育面臨的問題與挑戰：</vt:lpstr>
      <vt:lpstr>解決教育問題的策略</vt:lpstr>
      <vt:lpstr>PowerPoint 簡報</vt:lpstr>
      <vt:lpstr>PowerPoint 簡報</vt:lpstr>
      <vt:lpstr>PowerPoint 簡報</vt:lpstr>
      <vt:lpstr>PowerPoint 簡報</vt:lpstr>
      <vt:lpstr>PowerPoint 簡報</vt:lpstr>
      <vt:lpstr>PowerPoint 簡報</vt:lpstr>
      <vt:lpstr>PowerPoint 簡報</vt:lpstr>
    </vt:vector>
  </TitlesOfParts>
  <Company>第一PPT，www.1ppt.com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儿童口腔保健</dc:title>
  <dc:creator>第一PPT</dc:creator>
  <cp:keywords>www.1ppt.com</cp:keywords>
  <cp:lastModifiedBy>林茂誠</cp:lastModifiedBy>
  <cp:revision>451</cp:revision>
  <cp:lastPrinted>2019-08-22T09:30:43Z</cp:lastPrinted>
  <dcterms:created xsi:type="dcterms:W3CDTF">2015-10-09T15:15:07Z</dcterms:created>
  <dcterms:modified xsi:type="dcterms:W3CDTF">2019-08-28T06:04:16Z</dcterms:modified>
</cp:coreProperties>
</file>