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徐婉瑜" initials="徐婉瑜" lastIdx="1" clrIdx="0">
    <p:extLst>
      <p:ext uri="{19B8F6BF-5375-455C-9EA6-DF929625EA0E}">
        <p15:presenceInfo xmlns:p15="http://schemas.microsoft.com/office/powerpoint/2012/main" userId="S-1-5-21-964128812-2482978778-3327725367-210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9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21T23:07:43.365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278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737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0690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7279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0768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6768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1567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1418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4195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7253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9938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09BAA-DB27-4518-A630-734342FAFC3C}" type="datetimeFigureOut">
              <a:rPr lang="zh-TW" altLang="en-US" smtClean="0"/>
              <a:t>2019/8/21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92153-9ADC-455E-84E3-5246E84E67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161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0562" y="1252009"/>
            <a:ext cx="5476875" cy="5200650"/>
          </a:xfrm>
          <a:prstGeom prst="rect">
            <a:avLst/>
          </a:prstGeom>
        </p:spPr>
      </p:pic>
      <p:sp>
        <p:nvSpPr>
          <p:cNvPr id="5" name="文字方塊 4"/>
          <p:cNvSpPr txBox="1"/>
          <p:nvPr/>
        </p:nvSpPr>
        <p:spPr>
          <a:xfrm>
            <a:off x="4515" y="352425"/>
            <a:ext cx="87152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「三年校務發展計畫」</a:t>
            </a:r>
            <a:endParaRPr lang="zh-TW" altLang="en-US" sz="6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0327" y="1574721"/>
            <a:ext cx="370257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zh-TW" altLang="zh-TW" sz="16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就學校現況進行檢視分析</a:t>
            </a:r>
            <a:r>
              <a:rPr lang="en-US" altLang="zh-TW" sz="16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</a:rPr>
              <a:t>(SWOTS)</a:t>
            </a:r>
            <a:r>
              <a:rPr lang="zh-TW" altLang="zh-TW" sz="1600" kern="100" dirty="0" smtClean="0">
                <a:effectLst/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並</a:t>
            </a:r>
            <a:r>
              <a:rPr lang="zh-TW" altLang="zh-TW" sz="1600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依據</a:t>
            </a:r>
            <a:r>
              <a:rPr lang="zh-TW" altLang="en-US" sz="1600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本縣</a:t>
            </a:r>
            <a:r>
              <a:rPr lang="zh-TW" altLang="zh-TW" sz="1600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六大教育主軸，規劃</a:t>
            </a:r>
            <a:r>
              <a:rPr lang="en-US" altLang="zh-TW" sz="1600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108</a:t>
            </a:r>
            <a:r>
              <a:rPr lang="zh-TW" altLang="zh-TW" sz="1600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至</a:t>
            </a:r>
            <a:r>
              <a:rPr lang="en-US" altLang="zh-TW" sz="1600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110</a:t>
            </a:r>
            <a:r>
              <a:rPr lang="zh-TW" altLang="zh-TW" sz="1600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年三年校務發展</a:t>
            </a:r>
            <a:endParaRPr lang="zh-TW" altLang="en-US" sz="1600" dirty="0"/>
          </a:p>
        </p:txBody>
      </p:sp>
      <p:sp>
        <p:nvSpPr>
          <p:cNvPr id="7" name="矩形 6"/>
          <p:cNvSpPr/>
          <p:nvPr/>
        </p:nvSpPr>
        <p:spPr>
          <a:xfrm>
            <a:off x="450327" y="354226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400" b="1" dirty="0" smtClean="0">
                <a:solidFill>
                  <a:schemeClr val="accent2"/>
                </a:solidFill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在地融合</a:t>
            </a:r>
            <a:endParaRPr lang="zh-TW" altLang="en-US" sz="2400" dirty="0">
              <a:solidFill>
                <a:schemeClr val="accent2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22566" y="297887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400" b="1" dirty="0" smtClean="0">
                <a:solidFill>
                  <a:srgbClr val="4F81BD"/>
                </a:solidFill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團隊激勵</a:t>
            </a:r>
            <a:endParaRPr lang="zh-TW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7792381" y="4415483"/>
            <a:ext cx="15183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600" b="1" dirty="0" smtClean="0">
                <a:solidFill>
                  <a:srgbClr val="FF0000"/>
                </a:solidFill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數位翻轉</a:t>
            </a:r>
            <a:endParaRPr lang="zh-TW" altLang="en-US" sz="26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500968" y="3483002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200" b="1" dirty="0" smtClean="0">
                <a:solidFill>
                  <a:schemeClr val="accent2">
                    <a:lumMod val="75000"/>
                  </a:schemeClr>
                </a:solidFill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特色校園</a:t>
            </a:r>
            <a:endParaRPr lang="zh-TW" altLang="en-US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277084" y="391388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400" b="1" dirty="0" smtClean="0">
                <a:solidFill>
                  <a:srgbClr val="00B050"/>
                </a:solidFill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強健體育</a:t>
            </a:r>
            <a:endParaRPr lang="zh-TW" altLang="en-US" sz="2400" dirty="0">
              <a:solidFill>
                <a:srgbClr val="00B050"/>
              </a:solidFill>
            </a:endParaRPr>
          </a:p>
        </p:txBody>
      </p:sp>
      <p:pic>
        <p:nvPicPr>
          <p:cNvPr id="14" name="圖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1" t="5243" r="14645" b="3907"/>
          <a:stretch/>
        </p:blipFill>
        <p:spPr>
          <a:xfrm>
            <a:off x="10152309" y="4752975"/>
            <a:ext cx="1781175" cy="1771650"/>
          </a:xfrm>
          <a:prstGeom prst="rect">
            <a:avLst/>
          </a:prstGeom>
          <a:ln>
            <a:noFill/>
          </a:ln>
          <a:effectLst>
            <a:glow rad="127000">
              <a:schemeClr val="bg1"/>
            </a:glow>
            <a:softEdge rad="112500"/>
          </a:effectLst>
        </p:spPr>
      </p:pic>
      <p:sp>
        <p:nvSpPr>
          <p:cNvPr id="12" name="矩形 11"/>
          <p:cNvSpPr/>
          <p:nvPr/>
        </p:nvSpPr>
        <p:spPr>
          <a:xfrm>
            <a:off x="8845677" y="5929439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3200" b="1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全球連結</a:t>
            </a:r>
            <a:endParaRPr lang="zh-TW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34248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橢圓 2"/>
          <p:cNvSpPr/>
          <p:nvPr/>
        </p:nvSpPr>
        <p:spPr>
          <a:xfrm>
            <a:off x="276225" y="739348"/>
            <a:ext cx="8115300" cy="528221"/>
          </a:xfrm>
          <a:prstGeom prst="ellipse">
            <a:avLst/>
          </a:prstGeo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81000">
                <a:schemeClr val="accent6"/>
              </a:gs>
              <a:gs pos="32000">
                <a:schemeClr val="accent2">
                  <a:alpha val="0"/>
                  <a:lumMod val="0"/>
                  <a:lumOff val="10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矩形 1"/>
          <p:cNvSpPr/>
          <p:nvPr/>
        </p:nvSpPr>
        <p:spPr>
          <a:xfrm>
            <a:off x="504468" y="520184"/>
            <a:ext cx="7366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800" b="1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嘉義縣立各級學校「三年校務發展計畫」審查</a:t>
            </a:r>
            <a:endParaRPr lang="zh-TW" altLang="en-US" sz="2800" dirty="0"/>
          </a:p>
        </p:txBody>
      </p:sp>
      <p:sp>
        <p:nvSpPr>
          <p:cNvPr id="4" name="弧形 3"/>
          <p:cNvSpPr/>
          <p:nvPr/>
        </p:nvSpPr>
        <p:spPr>
          <a:xfrm rot="20532967">
            <a:off x="4256876" y="1210496"/>
            <a:ext cx="4279818" cy="747112"/>
          </a:xfrm>
          <a:prstGeom prst="arc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266825" y="1305100"/>
            <a:ext cx="96869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zh-TW" altLang="en-US" sz="2000" dirty="0" smtClean="0"/>
              <a:t>目標</a:t>
            </a:r>
            <a:r>
              <a:rPr lang="zh-TW" altLang="en-US" sz="2000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：</a:t>
            </a:r>
            <a:r>
              <a:rPr lang="zh-TW" altLang="zh-TW" sz="2000" dirty="0"/>
              <a:t>藉由診斷學校校務發展計畫，讓學校教學具體朝「扎根在地」、「創新活力」、「跨育共好」等目標</a:t>
            </a:r>
            <a:r>
              <a:rPr lang="zh-TW" altLang="zh-TW" sz="2000" dirty="0" smtClean="0"/>
              <a:t>前進</a:t>
            </a:r>
            <a:endParaRPr lang="en-US" altLang="zh-TW" sz="2000" dirty="0" smtClean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zh-TW" sz="2000" dirty="0" smtClean="0"/>
              <a:t>108</a:t>
            </a:r>
            <a:r>
              <a:rPr lang="zh-TW" altLang="en-US" sz="2000" dirty="0" smtClean="0"/>
              <a:t>年</a:t>
            </a:r>
            <a:r>
              <a:rPr lang="en-US" altLang="zh-TW" sz="2000" dirty="0" smtClean="0"/>
              <a:t>6</a:t>
            </a:r>
            <a:r>
              <a:rPr lang="zh-TW" altLang="en-US" sz="2000" dirty="0" smtClean="0"/>
              <a:t>月</a:t>
            </a:r>
            <a:r>
              <a:rPr lang="en-US" altLang="zh-TW" sz="2000" dirty="0" smtClean="0"/>
              <a:t>17, 27</a:t>
            </a:r>
            <a:r>
              <a:rPr lang="zh-TW" altLang="en-US" sz="2000" dirty="0" smtClean="0"/>
              <a:t>日、</a:t>
            </a:r>
            <a:r>
              <a:rPr lang="en-US" altLang="zh-TW" sz="2000" dirty="0" smtClean="0"/>
              <a:t>7</a:t>
            </a:r>
            <a:r>
              <a:rPr lang="zh-TW" altLang="en-US" sz="2000" dirty="0" smtClean="0"/>
              <a:t>月</a:t>
            </a:r>
            <a:r>
              <a:rPr lang="en-US" altLang="zh-TW" sz="2000" dirty="0" smtClean="0"/>
              <a:t>1, 2, 4, 5</a:t>
            </a:r>
            <a:r>
              <a:rPr lang="zh-TW" altLang="en-US" sz="2000" dirty="0" smtClean="0"/>
              <a:t>日、</a:t>
            </a:r>
            <a:r>
              <a:rPr lang="en-US" altLang="zh-TW" sz="2000" dirty="0" smtClean="0"/>
              <a:t>8</a:t>
            </a:r>
            <a:r>
              <a:rPr lang="zh-TW" altLang="en-US" sz="2000" dirty="0" smtClean="0"/>
              <a:t>月</a:t>
            </a:r>
            <a:r>
              <a:rPr lang="en-US" altLang="zh-TW" sz="2000" dirty="0" smtClean="0"/>
              <a:t>2</a:t>
            </a:r>
            <a:r>
              <a:rPr lang="zh-TW" altLang="en-US" sz="2000" dirty="0" smtClean="0"/>
              <a:t>日，計</a:t>
            </a:r>
            <a:r>
              <a:rPr lang="en-US" altLang="zh-TW" sz="2000" dirty="0" smtClean="0"/>
              <a:t>13</a:t>
            </a:r>
            <a:r>
              <a:rPr lang="zh-TW" altLang="en-US" sz="2000" dirty="0" smtClean="0"/>
              <a:t>場次審查會；另辦理修正後書審</a:t>
            </a:r>
            <a:endParaRPr lang="en-US" altLang="zh-TW" sz="2000" dirty="0" smtClean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zh-TW" altLang="zh-TW" sz="2000" dirty="0" smtClean="0"/>
              <a:t>高度</a:t>
            </a:r>
            <a:r>
              <a:rPr lang="zh-TW" altLang="zh-TW" sz="2000" dirty="0"/>
              <a:t>專業的專家</a:t>
            </a:r>
            <a:r>
              <a:rPr lang="zh-TW" altLang="zh-TW" sz="2000" dirty="0" smtClean="0"/>
              <a:t>學者</a:t>
            </a:r>
            <a:r>
              <a:rPr lang="zh-TW" altLang="en-US" sz="2000" dirty="0" smtClean="0"/>
              <a:t>、</a:t>
            </a:r>
            <a:r>
              <a:rPr lang="zh-TW" altLang="zh-TW" sz="2000" dirty="0"/>
              <a:t>豐富行政經驗的</a:t>
            </a:r>
            <a:r>
              <a:rPr lang="zh-TW" altLang="zh-TW" sz="2000" dirty="0" smtClean="0"/>
              <a:t>校長</a:t>
            </a:r>
            <a:r>
              <a:rPr lang="zh-TW" altLang="en-US" sz="2000" dirty="0" smtClean="0"/>
              <a:t>，</a:t>
            </a:r>
            <a:r>
              <a:rPr lang="en-US" altLang="zh-TW" sz="2000" dirty="0" smtClean="0"/>
              <a:t>2</a:t>
            </a:r>
            <a:r>
              <a:rPr lang="zh-TW" altLang="en-US" sz="2000" dirty="0" smtClean="0"/>
              <a:t>位</a:t>
            </a:r>
            <a:r>
              <a:rPr lang="en-US" altLang="zh-TW" sz="2000" dirty="0" smtClean="0"/>
              <a:t>/</a:t>
            </a:r>
            <a:r>
              <a:rPr lang="zh-TW" altLang="en-US" sz="2000" dirty="0" smtClean="0"/>
              <a:t>場次</a:t>
            </a:r>
            <a:endParaRPr lang="en-US" altLang="zh-TW" sz="2000" dirty="0" smtClean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zh-TW" altLang="en-US" sz="2000" dirty="0" smtClean="0"/>
              <a:t>提供學校間相互</a:t>
            </a:r>
            <a:r>
              <a:rPr lang="zh-TW" altLang="en-US" sz="2000" b="1" dirty="0" smtClean="0">
                <a:solidFill>
                  <a:srgbClr val="7030A0"/>
                </a:solidFill>
              </a:rPr>
              <a:t>觀摩學習</a:t>
            </a:r>
            <a:r>
              <a:rPr lang="zh-TW" altLang="en-US" sz="2000" dirty="0" smtClean="0"/>
              <a:t>的機會</a:t>
            </a:r>
            <a:endParaRPr lang="en-US" altLang="zh-TW" sz="2000" dirty="0" smtClean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zh-TW" altLang="zh-TW" sz="2000" dirty="0" smtClean="0"/>
              <a:t>回饋機制</a:t>
            </a:r>
            <a:endParaRPr lang="en-US" altLang="zh-TW" sz="2000" dirty="0" smtClean="0"/>
          </a:p>
          <a:p>
            <a:pPr marL="638175" indent="-276225">
              <a:lnSpc>
                <a:spcPct val="150000"/>
              </a:lnSpc>
              <a:buFont typeface="+mj-lt"/>
              <a:buAutoNum type="arabicParenR"/>
            </a:pPr>
            <a:r>
              <a:rPr lang="zh-TW" altLang="zh-TW" sz="2000" dirty="0" smtClean="0"/>
              <a:t>具體</a:t>
            </a:r>
            <a:r>
              <a:rPr lang="zh-TW" altLang="zh-TW" sz="2000" dirty="0"/>
              <a:t>提供學校發展各項特色及創新教學的參考</a:t>
            </a:r>
            <a:r>
              <a:rPr lang="zh-TW" altLang="zh-TW" sz="2000" dirty="0" smtClean="0"/>
              <a:t>，協助</a:t>
            </a:r>
            <a:r>
              <a:rPr lang="zh-TW" altLang="zh-TW" sz="2000" dirty="0"/>
              <a:t>學校</a:t>
            </a:r>
            <a:r>
              <a:rPr lang="zh-TW" altLang="zh-TW" sz="2000" b="1" dirty="0">
                <a:solidFill>
                  <a:srgbClr val="C00000"/>
                </a:solidFill>
              </a:rPr>
              <a:t>完善</a:t>
            </a:r>
            <a:r>
              <a:rPr lang="zh-TW" altLang="zh-TW" sz="2000" dirty="0"/>
              <a:t>校務發展規劃，受惠</a:t>
            </a:r>
            <a:r>
              <a:rPr lang="zh-TW" altLang="zh-TW" sz="2000" dirty="0" smtClean="0"/>
              <a:t>學子</a:t>
            </a:r>
            <a:endParaRPr lang="en-US" altLang="zh-TW" sz="2000" dirty="0" smtClean="0"/>
          </a:p>
          <a:p>
            <a:pPr marL="638175" indent="-276225">
              <a:lnSpc>
                <a:spcPct val="150000"/>
              </a:lnSpc>
              <a:buFont typeface="+mj-lt"/>
              <a:buAutoNum type="arabicParenR"/>
            </a:pPr>
            <a:r>
              <a:rPr lang="zh-TW" altLang="en-US" sz="2000" dirty="0" smtClean="0"/>
              <a:t>予府</a:t>
            </a:r>
            <a:r>
              <a:rPr lang="zh-TW" altLang="en-US" sz="2000" dirty="0"/>
              <a:t>內</a:t>
            </a:r>
            <a:r>
              <a:rPr lang="zh-TW" altLang="zh-TW" sz="2000" dirty="0" smtClean="0"/>
              <a:t>瞭解</a:t>
            </a:r>
            <a:r>
              <a:rPr lang="zh-TW" altLang="zh-TW" sz="2000" dirty="0"/>
              <a:t>各學校面臨校務發展推動上的現況及</a:t>
            </a:r>
            <a:r>
              <a:rPr lang="zh-TW" altLang="zh-TW" sz="2000" dirty="0" smtClean="0"/>
              <a:t>困難</a:t>
            </a:r>
            <a:r>
              <a:rPr lang="zh-TW" altLang="en-US" sz="2000" dirty="0" smtClean="0"/>
              <a:t>，作為</a:t>
            </a:r>
            <a:r>
              <a:rPr lang="zh-TW" altLang="en-US" sz="2000" b="1" dirty="0" smtClean="0">
                <a:solidFill>
                  <a:schemeClr val="accent6">
                    <a:lumMod val="75000"/>
                  </a:schemeClr>
                </a:solidFill>
              </a:rPr>
              <a:t>施政考量</a:t>
            </a:r>
            <a:endParaRPr lang="en-US" altLang="zh-TW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弧形 5"/>
          <p:cNvSpPr/>
          <p:nvPr/>
        </p:nvSpPr>
        <p:spPr>
          <a:xfrm rot="20687839">
            <a:off x="4532192" y="1210497"/>
            <a:ext cx="3729185" cy="747112"/>
          </a:xfrm>
          <a:prstGeom prst="arc">
            <a:avLst>
              <a:gd name="adj1" fmla="val 16200000"/>
              <a:gd name="adj2" fmla="val 167362"/>
            </a:avLst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橢圓 8"/>
          <p:cNvSpPr/>
          <p:nvPr/>
        </p:nvSpPr>
        <p:spPr>
          <a:xfrm>
            <a:off x="8214323" y="767354"/>
            <a:ext cx="72000" cy="72000"/>
          </a:xfrm>
          <a:prstGeom prst="ellipse">
            <a:avLst/>
          </a:prstGeom>
          <a:blipFill dpi="0" rotWithShape="1">
            <a:blip r:embed="rId2">
              <a:alphaModFix amt="54000"/>
            </a:blip>
            <a:srcRect/>
            <a:tile tx="0" ty="0" sx="100000" sy="100000" flip="none" algn="tl"/>
          </a:blip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橢圓 9"/>
          <p:cNvSpPr/>
          <p:nvPr/>
        </p:nvSpPr>
        <p:spPr>
          <a:xfrm rot="20700000">
            <a:off x="8132798" y="1183850"/>
            <a:ext cx="72000" cy="72000"/>
          </a:xfrm>
          <a:prstGeom prst="ellipse">
            <a:avLst/>
          </a:prstGeom>
          <a:blipFill dpi="0" rotWithShape="1">
            <a:blip r:embed="rId2">
              <a:alphaModFix amt="54000"/>
            </a:blip>
            <a:srcRect/>
            <a:tile tx="0" ty="0" sx="100000" sy="100000" flip="none" algn="tl"/>
          </a:blip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8423873" y="910229"/>
            <a:ext cx="72000" cy="72000"/>
          </a:xfrm>
          <a:prstGeom prst="ellipse">
            <a:avLst/>
          </a:prstGeom>
          <a:blipFill dpi="0" rotWithShape="1">
            <a:blip r:embed="rId2">
              <a:alphaModFix amt="54000"/>
            </a:blip>
            <a:srcRect/>
            <a:tile tx="0" ty="0" sx="100000" sy="100000" flip="none" algn="tl"/>
          </a:blip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23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橢圓 130"/>
          <p:cNvSpPr/>
          <p:nvPr/>
        </p:nvSpPr>
        <p:spPr>
          <a:xfrm>
            <a:off x="272020" y="680548"/>
            <a:ext cx="3339739" cy="161483"/>
          </a:xfrm>
          <a:prstGeom prst="ellipse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85000">
                <a:schemeClr val="accent6"/>
              </a:gs>
              <a:gs pos="71000">
                <a:schemeClr val="accent2">
                  <a:alpha val="0"/>
                  <a:lumMod val="0"/>
                  <a:lumOff val="10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63" name="群組 62"/>
          <p:cNvGrpSpPr/>
          <p:nvPr/>
        </p:nvGrpSpPr>
        <p:grpSpPr>
          <a:xfrm>
            <a:off x="6517646" y="202245"/>
            <a:ext cx="1009650" cy="648000"/>
            <a:chOff x="8938701" y="2189600"/>
            <a:chExt cx="1009650" cy="648000"/>
          </a:xfrm>
        </p:grpSpPr>
        <p:sp>
          <p:nvSpPr>
            <p:cNvPr id="62" name="橢圓 61"/>
            <p:cNvSpPr/>
            <p:nvPr/>
          </p:nvSpPr>
          <p:spPr>
            <a:xfrm>
              <a:off x="9110001" y="2189600"/>
              <a:ext cx="648000" cy="648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文字方塊 51"/>
            <p:cNvSpPr txBox="1"/>
            <p:nvPr/>
          </p:nvSpPr>
          <p:spPr>
            <a:xfrm>
              <a:off x="8938701" y="2235644"/>
              <a:ext cx="10096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ea typeface="標楷體" panose="03000509000000000000" pitchFamily="65" charset="-120"/>
                </a:rPr>
                <a:t>109</a:t>
              </a:r>
              <a:r>
                <a:rPr lang="zh-TW" altLang="en-US" sz="1400" dirty="0" smtClean="0">
                  <a:ea typeface="標楷體" panose="03000509000000000000" pitchFamily="65" charset="-120"/>
                </a:rPr>
                <a:t>目標</a:t>
              </a:r>
              <a:endParaRPr lang="en-US" altLang="zh-TW" sz="1400" dirty="0" smtClean="0">
                <a:ea typeface="標楷體" panose="03000509000000000000" pitchFamily="65" charset="-120"/>
              </a:endParaRPr>
            </a:p>
          </p:txBody>
        </p:sp>
      </p:grpSp>
      <p:grpSp>
        <p:nvGrpSpPr>
          <p:cNvPr id="92" name="群組 91"/>
          <p:cNvGrpSpPr/>
          <p:nvPr/>
        </p:nvGrpSpPr>
        <p:grpSpPr>
          <a:xfrm>
            <a:off x="7165485" y="4573745"/>
            <a:ext cx="1009650" cy="504000"/>
            <a:chOff x="8073689" y="3356789"/>
            <a:chExt cx="1009650" cy="504000"/>
          </a:xfrm>
        </p:grpSpPr>
        <p:sp>
          <p:nvSpPr>
            <p:cNvPr id="93" name="橢圓 92"/>
            <p:cNvSpPr/>
            <p:nvPr/>
          </p:nvSpPr>
          <p:spPr>
            <a:xfrm>
              <a:off x="8311486" y="3356789"/>
              <a:ext cx="504000" cy="50400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4" name="文字方塊 93"/>
            <p:cNvSpPr txBox="1"/>
            <p:nvPr/>
          </p:nvSpPr>
          <p:spPr>
            <a:xfrm>
              <a:off x="8073689" y="3470209"/>
              <a:ext cx="10096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100" dirty="0" smtClean="0">
                  <a:ea typeface="標楷體" panose="03000509000000000000" pitchFamily="65" charset="-120"/>
                </a:rPr>
                <a:t>110</a:t>
              </a:r>
              <a:r>
                <a:rPr lang="zh-TW" altLang="en-US" sz="1100" dirty="0" smtClean="0">
                  <a:ea typeface="標楷體" panose="03000509000000000000" pitchFamily="65" charset="-120"/>
                </a:rPr>
                <a:t>目標</a:t>
              </a:r>
              <a:endParaRPr lang="en-US" altLang="zh-TW" sz="1100" dirty="0" smtClean="0">
                <a:ea typeface="標楷體" panose="03000509000000000000" pitchFamily="65" charset="-120"/>
              </a:endParaRPr>
            </a:p>
          </p:txBody>
        </p:sp>
      </p:grpSp>
      <p:grpSp>
        <p:nvGrpSpPr>
          <p:cNvPr id="83" name="群組 82"/>
          <p:cNvGrpSpPr/>
          <p:nvPr/>
        </p:nvGrpSpPr>
        <p:grpSpPr>
          <a:xfrm>
            <a:off x="1064551" y="2545566"/>
            <a:ext cx="1009650" cy="648000"/>
            <a:chOff x="8938701" y="2180075"/>
            <a:chExt cx="1009650" cy="648000"/>
          </a:xfrm>
        </p:grpSpPr>
        <p:sp>
          <p:nvSpPr>
            <p:cNvPr id="84" name="橢圓 83"/>
            <p:cNvSpPr/>
            <p:nvPr/>
          </p:nvSpPr>
          <p:spPr>
            <a:xfrm>
              <a:off x="9100476" y="2180075"/>
              <a:ext cx="648000" cy="64800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5" name="文字方塊 84"/>
            <p:cNvSpPr txBox="1"/>
            <p:nvPr/>
          </p:nvSpPr>
          <p:spPr>
            <a:xfrm>
              <a:off x="8938701" y="2340419"/>
              <a:ext cx="10096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ea typeface="標楷體" panose="03000509000000000000" pitchFamily="65" charset="-120"/>
                </a:rPr>
                <a:t>109</a:t>
              </a:r>
              <a:r>
                <a:rPr lang="zh-TW" altLang="en-US" sz="1400" dirty="0" smtClean="0">
                  <a:ea typeface="標楷體" panose="03000509000000000000" pitchFamily="65" charset="-120"/>
                </a:rPr>
                <a:t>目標</a:t>
              </a:r>
              <a:endParaRPr lang="en-US" altLang="zh-TW" sz="1400" dirty="0" smtClean="0">
                <a:ea typeface="標楷體" panose="03000509000000000000" pitchFamily="65" charset="-120"/>
              </a:endParaRPr>
            </a:p>
          </p:txBody>
        </p:sp>
      </p:grpSp>
      <p:grpSp>
        <p:nvGrpSpPr>
          <p:cNvPr id="54" name="群組 53"/>
          <p:cNvGrpSpPr/>
          <p:nvPr/>
        </p:nvGrpSpPr>
        <p:grpSpPr>
          <a:xfrm>
            <a:off x="8143492" y="4518449"/>
            <a:ext cx="1009650" cy="864000"/>
            <a:chOff x="8107715" y="1812830"/>
            <a:chExt cx="1009650" cy="864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5" name="橢圓 54"/>
            <p:cNvSpPr/>
            <p:nvPr/>
          </p:nvSpPr>
          <p:spPr>
            <a:xfrm>
              <a:off x="8174390" y="1812830"/>
              <a:ext cx="864000" cy="86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文字方塊 55"/>
            <p:cNvSpPr txBox="1"/>
            <p:nvPr/>
          </p:nvSpPr>
          <p:spPr>
            <a:xfrm>
              <a:off x="8107715" y="1980455"/>
              <a:ext cx="1009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108</a:t>
              </a:r>
              <a:r>
                <a:rPr lang="zh-TW" altLang="en-US" sz="1600" dirty="0" smtClean="0">
                  <a:ea typeface="標楷體" panose="03000509000000000000" pitchFamily="65" charset="-120"/>
                </a:rPr>
                <a:t>目標</a:t>
              </a:r>
              <a:endParaRPr lang="en-US" altLang="zh-TW" sz="1600" dirty="0" smtClean="0">
                <a:ea typeface="標楷體" panose="03000509000000000000" pitchFamily="65" charset="-120"/>
              </a:endParaRPr>
            </a:p>
            <a:p>
              <a:pPr algn="ctr"/>
              <a:r>
                <a:rPr lang="en-US" altLang="zh-TW" sz="1600" dirty="0">
                  <a:ea typeface="標楷體" panose="03000509000000000000" pitchFamily="65" charset="-120"/>
                </a:rPr>
                <a:t>1</a:t>
              </a:r>
              <a:endParaRPr lang="zh-TW" altLang="en-US" sz="1600" dirty="0">
                <a:ea typeface="標楷體" panose="03000509000000000000" pitchFamily="65" charset="-12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29905" y="405884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400" b="1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「三年校務發展計畫」</a:t>
            </a:r>
            <a:endParaRPr lang="zh-TW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10143857" y="1844159"/>
            <a:ext cx="1800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b="1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學校現況與分析</a:t>
            </a:r>
            <a:endParaRPr lang="en-US" altLang="zh-TW" b="1" dirty="0" smtClean="0">
              <a:effectLst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sz="1400" b="1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(SWOTS</a:t>
            </a:r>
            <a:r>
              <a:rPr lang="zh-TW" altLang="en-US" sz="1400" b="1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en-US" altLang="zh-TW" sz="1400" b="1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1400" dirty="0"/>
          </a:p>
        </p:txBody>
      </p:sp>
      <p:sp>
        <p:nvSpPr>
          <p:cNvPr id="5" name="矩形 4"/>
          <p:cNvSpPr/>
          <p:nvPr/>
        </p:nvSpPr>
        <p:spPr>
          <a:xfrm>
            <a:off x="10160675" y="2490490"/>
            <a:ext cx="2031325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b="1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學校未來發展主軸</a:t>
            </a:r>
            <a:endParaRPr lang="en-US" altLang="zh-TW" b="1" dirty="0" smtClean="0">
              <a:effectLst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zh-TW" b="1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及檢核</a:t>
            </a:r>
            <a:r>
              <a:rPr lang="en-US" altLang="zh-TW" b="1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b="1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b="1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r>
              <a:rPr lang="en-US" altLang="zh-TW" sz="1400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en-US" sz="1400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主軸</a:t>
            </a:r>
            <a:endParaRPr lang="en-US" altLang="zh-TW" sz="1400" dirty="0" smtClean="0"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sz="1400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en-US" sz="1400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目標</a:t>
            </a:r>
            <a:r>
              <a:rPr lang="en-US" altLang="zh-TW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(108.109.110)</a:t>
            </a:r>
          </a:p>
          <a:p>
            <a:r>
              <a:rPr lang="en-US" altLang="zh-TW" sz="1400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en-US" sz="1400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檢核機制</a:t>
            </a:r>
            <a:r>
              <a:rPr lang="en-US" altLang="zh-TW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標楷體" panose="03000509000000000000" pitchFamily="65" charset="-120"/>
                <a:cs typeface="Times New Roman" panose="02020603050405020304" pitchFamily="18" charset="0"/>
              </a:rPr>
              <a:t>(108.109.110)</a:t>
            </a:r>
            <a:endParaRPr lang="en-US" altLang="zh-TW" sz="1400" dirty="0" smtClean="0">
              <a:solidFill>
                <a:schemeClr val="tx1">
                  <a:lumMod val="50000"/>
                  <a:lumOff val="50000"/>
                </a:schemeClr>
              </a:solidFill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60675" y="3886705"/>
            <a:ext cx="203132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b="1" dirty="0" smtClean="0"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重點校務發展評估</a:t>
            </a:r>
            <a:endParaRPr lang="en-US" altLang="zh-TW" b="1" dirty="0" smtClean="0">
              <a:effectLst/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en-US" altLang="zh-TW" sz="1400" dirty="0" smtClean="0">
                <a:ea typeface="標楷體" panose="03000509000000000000" pitchFamily="65" charset="-120"/>
                <a:cs typeface="Times New Roman" panose="02020603050405020304" pitchFamily="18" charset="0"/>
              </a:rPr>
              <a:t>-</a:t>
            </a:r>
            <a:r>
              <a:rPr lang="zh-TW" altLang="zh-TW" sz="14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教師專業發展</a:t>
            </a:r>
            <a:endParaRPr lang="zh-TW" altLang="en-US" sz="1400" dirty="0" smtClean="0">
              <a:ea typeface="標楷體" panose="03000509000000000000" pitchFamily="65" charset="-120"/>
            </a:endParaRPr>
          </a:p>
          <a:p>
            <a:r>
              <a:rPr lang="en-US" altLang="zh-TW" sz="1400" dirty="0" smtClean="0">
                <a:ea typeface="標楷體" panose="03000509000000000000" pitchFamily="65" charset="-120"/>
              </a:rPr>
              <a:t>-</a:t>
            </a:r>
            <a:r>
              <a:rPr lang="zh-TW" altLang="en-US" sz="1400" dirty="0" smtClean="0">
                <a:ea typeface="標楷體" panose="03000509000000000000" pitchFamily="65" charset="-120"/>
              </a:rPr>
              <a:t>學生學習及輔導</a:t>
            </a:r>
            <a:endParaRPr lang="en-US" altLang="zh-TW" sz="1400" dirty="0" smtClean="0">
              <a:ea typeface="標楷體" panose="03000509000000000000" pitchFamily="65" charset="-120"/>
            </a:endParaRPr>
          </a:p>
          <a:p>
            <a:r>
              <a:rPr lang="en-US" altLang="zh-TW" sz="1400" dirty="0" smtClean="0">
                <a:ea typeface="標楷體" panose="03000509000000000000" pitchFamily="65" charset="-120"/>
              </a:rPr>
              <a:t>-</a:t>
            </a:r>
            <a:r>
              <a:rPr lang="zh-TW" altLang="zh-TW" sz="1400" dirty="0">
                <a:ea typeface="標楷體" panose="03000509000000000000" pitchFamily="65" charset="-120"/>
              </a:rPr>
              <a:t>教</a:t>
            </a:r>
            <a:r>
              <a:rPr lang="zh-TW" altLang="zh-TW" sz="1400" dirty="0">
                <a:latin typeface="標楷體" panose="03000509000000000000" pitchFamily="65" charset="-120"/>
                <a:ea typeface="標楷體" panose="03000509000000000000" pitchFamily="65" charset="-120"/>
              </a:rPr>
              <a:t>學環境</a:t>
            </a:r>
            <a:r>
              <a:rPr lang="zh-TW" altLang="zh-TW" sz="1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改善</a:t>
            </a:r>
            <a:endParaRPr lang="zh-TW" altLang="zh-TW" sz="1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6" name="手繪多邊形 15"/>
          <p:cNvSpPr/>
          <p:nvPr/>
        </p:nvSpPr>
        <p:spPr>
          <a:xfrm>
            <a:off x="3275468" y="1475822"/>
            <a:ext cx="4370425" cy="4370331"/>
          </a:xfrm>
          <a:custGeom>
            <a:avLst/>
            <a:gdLst>
              <a:gd name="connsiteX0" fmla="*/ 0 w 4370425"/>
              <a:gd name="connsiteY0" fmla="*/ 2185166 h 4370331"/>
              <a:gd name="connsiteX1" fmla="*/ 2185213 w 4370425"/>
              <a:gd name="connsiteY1" fmla="*/ 0 h 4370331"/>
              <a:gd name="connsiteX2" fmla="*/ 4370426 w 4370425"/>
              <a:gd name="connsiteY2" fmla="*/ 2185166 h 4370331"/>
              <a:gd name="connsiteX3" fmla="*/ 2185213 w 4370425"/>
              <a:gd name="connsiteY3" fmla="*/ 4370332 h 4370331"/>
              <a:gd name="connsiteX4" fmla="*/ 0 w 4370425"/>
              <a:gd name="connsiteY4" fmla="*/ 2185166 h 4370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70425" h="4370331">
                <a:moveTo>
                  <a:pt x="0" y="2185166"/>
                </a:moveTo>
                <a:cubicBezTo>
                  <a:pt x="0" y="978332"/>
                  <a:pt x="978353" y="0"/>
                  <a:pt x="2185213" y="0"/>
                </a:cubicBezTo>
                <a:cubicBezTo>
                  <a:pt x="3392073" y="0"/>
                  <a:pt x="4370426" y="978332"/>
                  <a:pt x="4370426" y="2185166"/>
                </a:cubicBezTo>
                <a:cubicBezTo>
                  <a:pt x="4370426" y="3392000"/>
                  <a:pt x="3392073" y="4370332"/>
                  <a:pt x="2185213" y="4370332"/>
                </a:cubicBezTo>
                <a:cubicBezTo>
                  <a:pt x="978353" y="4370332"/>
                  <a:pt x="0" y="3392000"/>
                  <a:pt x="0" y="21851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2914" tIns="822900" rIns="822914" bIns="822900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4800" kern="1200" dirty="0" smtClean="0"/>
              <a:t>校本願景</a:t>
            </a:r>
            <a:endParaRPr lang="zh-TW" altLang="en-US" sz="4800" kern="1200" dirty="0"/>
          </a:p>
        </p:txBody>
      </p:sp>
      <p:sp>
        <p:nvSpPr>
          <p:cNvPr id="18" name="橢圓 17"/>
          <p:cNvSpPr/>
          <p:nvPr/>
        </p:nvSpPr>
        <p:spPr>
          <a:xfrm>
            <a:off x="4199046" y="4828792"/>
            <a:ext cx="351942" cy="35228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橢圓 18"/>
          <p:cNvSpPr/>
          <p:nvPr/>
        </p:nvSpPr>
        <p:spPr>
          <a:xfrm>
            <a:off x="7673110" y="2562359"/>
            <a:ext cx="351942" cy="35228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橢圓 20"/>
          <p:cNvSpPr/>
          <p:nvPr/>
        </p:nvSpPr>
        <p:spPr>
          <a:xfrm>
            <a:off x="3147965" y="1474827"/>
            <a:ext cx="351942" cy="35228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橢圓 21"/>
          <p:cNvSpPr/>
          <p:nvPr/>
        </p:nvSpPr>
        <p:spPr>
          <a:xfrm>
            <a:off x="3259818" y="3956002"/>
            <a:ext cx="351942" cy="35228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手繪多邊形 22"/>
          <p:cNvSpPr/>
          <p:nvPr/>
        </p:nvSpPr>
        <p:spPr>
          <a:xfrm>
            <a:off x="1490798" y="2616460"/>
            <a:ext cx="1776780" cy="1776213"/>
          </a:xfrm>
          <a:custGeom>
            <a:avLst/>
            <a:gdLst>
              <a:gd name="connsiteX0" fmla="*/ 0 w 1776780"/>
              <a:gd name="connsiteY0" fmla="*/ 888107 h 1776213"/>
              <a:gd name="connsiteX1" fmla="*/ 888390 w 1776780"/>
              <a:gd name="connsiteY1" fmla="*/ 0 h 1776213"/>
              <a:gd name="connsiteX2" fmla="*/ 1776780 w 1776780"/>
              <a:gd name="connsiteY2" fmla="*/ 888107 h 1776213"/>
              <a:gd name="connsiteX3" fmla="*/ 888390 w 1776780"/>
              <a:gd name="connsiteY3" fmla="*/ 1776214 h 1776213"/>
              <a:gd name="connsiteX4" fmla="*/ 0 w 1776780"/>
              <a:gd name="connsiteY4" fmla="*/ 888107 h 1776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6780" h="1776213">
                <a:moveTo>
                  <a:pt x="0" y="888107"/>
                </a:moveTo>
                <a:cubicBezTo>
                  <a:pt x="0" y="397619"/>
                  <a:pt x="397746" y="0"/>
                  <a:pt x="888390" y="0"/>
                </a:cubicBezTo>
                <a:cubicBezTo>
                  <a:pt x="1379034" y="0"/>
                  <a:pt x="1776780" y="397619"/>
                  <a:pt x="1776780" y="888107"/>
                </a:cubicBezTo>
                <a:cubicBezTo>
                  <a:pt x="1776780" y="1378595"/>
                  <a:pt x="1379034" y="1776214"/>
                  <a:pt x="888390" y="1776214"/>
                </a:cubicBezTo>
                <a:cubicBezTo>
                  <a:pt x="397746" y="1776214"/>
                  <a:pt x="0" y="1378595"/>
                  <a:pt x="0" y="88810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9743" tIns="389660" rIns="389743" bIns="389660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400" kern="1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主軸</a:t>
            </a:r>
            <a:endParaRPr lang="en-US" altLang="zh-TW" sz="3400" kern="12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TW" sz="3400" dirty="0">
                <a:solidFill>
                  <a:schemeClr val="tx1"/>
                </a:solidFill>
                <a:ea typeface="標楷體" panose="03000509000000000000" pitchFamily="65" charset="-120"/>
              </a:rPr>
              <a:t>3</a:t>
            </a:r>
            <a:endParaRPr lang="zh-TW" altLang="en-US" sz="3400" dirty="0">
              <a:solidFill>
                <a:schemeClr val="tx1"/>
              </a:solidFill>
              <a:ea typeface="標楷體" panose="03000509000000000000" pitchFamily="65" charset="-120"/>
            </a:endParaRPr>
          </a:p>
        </p:txBody>
      </p:sp>
      <p:sp>
        <p:nvSpPr>
          <p:cNvPr id="25" name="橢圓 24"/>
          <p:cNvSpPr/>
          <p:nvPr/>
        </p:nvSpPr>
        <p:spPr>
          <a:xfrm>
            <a:off x="2743118" y="5606462"/>
            <a:ext cx="684000" cy="68400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手繪多邊形 25"/>
          <p:cNvSpPr/>
          <p:nvPr/>
        </p:nvSpPr>
        <p:spPr>
          <a:xfrm>
            <a:off x="6784720" y="4911534"/>
            <a:ext cx="1776780" cy="1776213"/>
          </a:xfrm>
          <a:custGeom>
            <a:avLst/>
            <a:gdLst>
              <a:gd name="connsiteX0" fmla="*/ 0 w 1776780"/>
              <a:gd name="connsiteY0" fmla="*/ 888107 h 1776213"/>
              <a:gd name="connsiteX1" fmla="*/ 888390 w 1776780"/>
              <a:gd name="connsiteY1" fmla="*/ 0 h 1776213"/>
              <a:gd name="connsiteX2" fmla="*/ 1776780 w 1776780"/>
              <a:gd name="connsiteY2" fmla="*/ 888107 h 1776213"/>
              <a:gd name="connsiteX3" fmla="*/ 888390 w 1776780"/>
              <a:gd name="connsiteY3" fmla="*/ 1776214 h 1776213"/>
              <a:gd name="connsiteX4" fmla="*/ 0 w 1776780"/>
              <a:gd name="connsiteY4" fmla="*/ 888107 h 1776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6780" h="1776213">
                <a:moveTo>
                  <a:pt x="0" y="888107"/>
                </a:moveTo>
                <a:cubicBezTo>
                  <a:pt x="0" y="397619"/>
                  <a:pt x="397746" y="0"/>
                  <a:pt x="888390" y="0"/>
                </a:cubicBezTo>
                <a:cubicBezTo>
                  <a:pt x="1379034" y="0"/>
                  <a:pt x="1776780" y="397619"/>
                  <a:pt x="1776780" y="888107"/>
                </a:cubicBezTo>
                <a:cubicBezTo>
                  <a:pt x="1776780" y="1378595"/>
                  <a:pt x="1379034" y="1776214"/>
                  <a:pt x="888390" y="1776214"/>
                </a:cubicBezTo>
                <a:cubicBezTo>
                  <a:pt x="397746" y="1776214"/>
                  <a:pt x="0" y="1378595"/>
                  <a:pt x="0" y="88810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9743" tIns="389660" rIns="389743" bIns="389660" numCol="1" spcCol="1270" anchor="ctr" anchorCtr="0">
            <a:noAutofit/>
          </a:bodyPr>
          <a:lstStyle/>
          <a:p>
            <a:pPr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400" kern="1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主軸</a:t>
            </a:r>
            <a:r>
              <a:rPr lang="en-US" altLang="zh-TW" sz="3400" dirty="0">
                <a:solidFill>
                  <a:schemeClr val="tx1"/>
                </a:solidFill>
                <a:ea typeface="標楷體" panose="03000509000000000000" pitchFamily="65" charset="-120"/>
              </a:rPr>
              <a:t>2</a:t>
            </a:r>
            <a:endParaRPr lang="zh-TW" altLang="en-US" sz="3400" dirty="0">
              <a:solidFill>
                <a:schemeClr val="tx1"/>
              </a:solidFill>
              <a:ea typeface="標楷體" panose="03000509000000000000" pitchFamily="65" charset="-120"/>
            </a:endParaRPr>
          </a:p>
        </p:txBody>
      </p:sp>
      <p:sp>
        <p:nvSpPr>
          <p:cNvPr id="28" name="橢圓 27"/>
          <p:cNvSpPr/>
          <p:nvPr/>
        </p:nvSpPr>
        <p:spPr>
          <a:xfrm>
            <a:off x="1323360" y="4914565"/>
            <a:ext cx="351942" cy="35228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矩形 8"/>
          <p:cNvSpPr/>
          <p:nvPr/>
        </p:nvSpPr>
        <p:spPr>
          <a:xfrm>
            <a:off x="10143857" y="147482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b="1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校本願景</a:t>
            </a:r>
            <a:endParaRPr lang="en-US" altLang="zh-TW" b="1" dirty="0" smtClean="0">
              <a:effectLst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grpSp>
        <p:nvGrpSpPr>
          <p:cNvPr id="30" name="群組 29"/>
          <p:cNvGrpSpPr/>
          <p:nvPr/>
        </p:nvGrpSpPr>
        <p:grpSpPr>
          <a:xfrm>
            <a:off x="4728004" y="1039511"/>
            <a:ext cx="486054" cy="486046"/>
            <a:chOff x="5349971" y="584056"/>
            <a:chExt cx="486054" cy="486046"/>
          </a:xfrm>
        </p:grpSpPr>
        <p:sp>
          <p:nvSpPr>
            <p:cNvPr id="17" name="橢圓 16"/>
            <p:cNvSpPr/>
            <p:nvPr/>
          </p:nvSpPr>
          <p:spPr>
            <a:xfrm>
              <a:off x="5349971" y="584056"/>
              <a:ext cx="486054" cy="48604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文字方塊 9"/>
            <p:cNvSpPr txBox="1"/>
            <p:nvPr/>
          </p:nvSpPr>
          <p:spPr>
            <a:xfrm>
              <a:off x="5448668" y="626314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 smtClean="0"/>
                <a:t>S</a:t>
              </a:r>
              <a:endParaRPr lang="zh-TW" altLang="en-US" sz="2000" dirty="0"/>
            </a:p>
          </p:txBody>
        </p:sp>
      </p:grpSp>
      <p:grpSp>
        <p:nvGrpSpPr>
          <p:cNvPr id="32" name="群組 31"/>
          <p:cNvGrpSpPr/>
          <p:nvPr/>
        </p:nvGrpSpPr>
        <p:grpSpPr>
          <a:xfrm>
            <a:off x="7108570" y="2985992"/>
            <a:ext cx="486054" cy="486046"/>
            <a:chOff x="6882099" y="1962549"/>
            <a:chExt cx="486054" cy="486046"/>
          </a:xfrm>
        </p:grpSpPr>
        <p:sp>
          <p:nvSpPr>
            <p:cNvPr id="27" name="橢圓 26"/>
            <p:cNvSpPr/>
            <p:nvPr/>
          </p:nvSpPr>
          <p:spPr>
            <a:xfrm>
              <a:off x="6882099" y="1962549"/>
              <a:ext cx="486054" cy="48604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文字方塊 10"/>
            <p:cNvSpPr txBox="1"/>
            <p:nvPr/>
          </p:nvSpPr>
          <p:spPr>
            <a:xfrm>
              <a:off x="6931359" y="2023574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/>
                <a:t>W</a:t>
              </a:r>
              <a:endParaRPr lang="zh-TW" altLang="en-US" sz="2000" dirty="0"/>
            </a:p>
          </p:txBody>
        </p:sp>
      </p:grpSp>
      <p:grpSp>
        <p:nvGrpSpPr>
          <p:cNvPr id="31" name="群組 30"/>
          <p:cNvGrpSpPr/>
          <p:nvPr/>
        </p:nvGrpSpPr>
        <p:grpSpPr>
          <a:xfrm>
            <a:off x="4140013" y="2142885"/>
            <a:ext cx="486054" cy="486046"/>
            <a:chOff x="4858227" y="1290151"/>
            <a:chExt cx="486054" cy="486046"/>
          </a:xfrm>
        </p:grpSpPr>
        <p:sp>
          <p:nvSpPr>
            <p:cNvPr id="24" name="橢圓 23"/>
            <p:cNvSpPr/>
            <p:nvPr/>
          </p:nvSpPr>
          <p:spPr>
            <a:xfrm>
              <a:off x="4858227" y="1290151"/>
              <a:ext cx="486054" cy="48604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文字方塊 11"/>
            <p:cNvSpPr txBox="1"/>
            <p:nvPr/>
          </p:nvSpPr>
          <p:spPr>
            <a:xfrm>
              <a:off x="4928038" y="1333119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/>
                <a:t>O</a:t>
              </a:r>
              <a:endParaRPr lang="zh-TW" altLang="en-US" sz="2000" dirty="0"/>
            </a:p>
          </p:txBody>
        </p:sp>
      </p:grpSp>
      <p:grpSp>
        <p:nvGrpSpPr>
          <p:cNvPr id="34" name="群組 33"/>
          <p:cNvGrpSpPr/>
          <p:nvPr/>
        </p:nvGrpSpPr>
        <p:grpSpPr>
          <a:xfrm>
            <a:off x="4833030" y="4393365"/>
            <a:ext cx="351942" cy="400110"/>
            <a:chOff x="4833030" y="4393365"/>
            <a:chExt cx="351942" cy="400110"/>
          </a:xfrm>
        </p:grpSpPr>
        <p:sp>
          <p:nvSpPr>
            <p:cNvPr id="29" name="橢圓 28"/>
            <p:cNvSpPr/>
            <p:nvPr/>
          </p:nvSpPr>
          <p:spPr>
            <a:xfrm>
              <a:off x="4833030" y="4413202"/>
              <a:ext cx="351942" cy="35228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文字方塊 12"/>
            <p:cNvSpPr txBox="1"/>
            <p:nvPr/>
          </p:nvSpPr>
          <p:spPr>
            <a:xfrm>
              <a:off x="4861494" y="4393365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 smtClean="0"/>
                <a:t>T</a:t>
              </a:r>
              <a:endParaRPr lang="zh-TW" altLang="en-US" sz="2000" dirty="0"/>
            </a:p>
          </p:txBody>
        </p:sp>
      </p:grpSp>
      <p:grpSp>
        <p:nvGrpSpPr>
          <p:cNvPr id="33" name="群組 32"/>
          <p:cNvGrpSpPr/>
          <p:nvPr/>
        </p:nvGrpSpPr>
        <p:grpSpPr>
          <a:xfrm>
            <a:off x="5823833" y="5203538"/>
            <a:ext cx="486054" cy="486046"/>
            <a:chOff x="5823833" y="5203538"/>
            <a:chExt cx="486054" cy="486046"/>
          </a:xfrm>
        </p:grpSpPr>
        <p:sp>
          <p:nvSpPr>
            <p:cNvPr id="20" name="橢圓 19"/>
            <p:cNvSpPr/>
            <p:nvPr/>
          </p:nvSpPr>
          <p:spPr>
            <a:xfrm>
              <a:off x="5823833" y="5203538"/>
              <a:ext cx="486054" cy="48604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文字方塊 13"/>
            <p:cNvSpPr txBox="1"/>
            <p:nvPr/>
          </p:nvSpPr>
          <p:spPr>
            <a:xfrm>
              <a:off x="5914460" y="5244940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 smtClean="0"/>
                <a:t>S</a:t>
              </a:r>
              <a:endParaRPr lang="zh-TW" altLang="en-US" sz="2000" dirty="0"/>
            </a:p>
          </p:txBody>
        </p:sp>
      </p:grpSp>
      <p:pic>
        <p:nvPicPr>
          <p:cNvPr id="35" name="圖片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810" y="3300823"/>
            <a:ext cx="359016" cy="359016"/>
          </a:xfrm>
          <a:prstGeom prst="rect">
            <a:avLst/>
          </a:prstGeom>
        </p:spPr>
      </p:pic>
      <p:sp>
        <p:nvSpPr>
          <p:cNvPr id="36" name="手繪多邊形 35"/>
          <p:cNvSpPr/>
          <p:nvPr/>
        </p:nvSpPr>
        <p:spPr>
          <a:xfrm>
            <a:off x="6548599" y="448260"/>
            <a:ext cx="1776780" cy="1776213"/>
          </a:xfrm>
          <a:custGeom>
            <a:avLst/>
            <a:gdLst>
              <a:gd name="connsiteX0" fmla="*/ 0 w 1776780"/>
              <a:gd name="connsiteY0" fmla="*/ 888107 h 1776213"/>
              <a:gd name="connsiteX1" fmla="*/ 888390 w 1776780"/>
              <a:gd name="connsiteY1" fmla="*/ 0 h 1776213"/>
              <a:gd name="connsiteX2" fmla="*/ 1776780 w 1776780"/>
              <a:gd name="connsiteY2" fmla="*/ 888107 h 1776213"/>
              <a:gd name="connsiteX3" fmla="*/ 888390 w 1776780"/>
              <a:gd name="connsiteY3" fmla="*/ 1776214 h 1776213"/>
              <a:gd name="connsiteX4" fmla="*/ 0 w 1776780"/>
              <a:gd name="connsiteY4" fmla="*/ 888107 h 1776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6780" h="1776213">
                <a:moveTo>
                  <a:pt x="0" y="888107"/>
                </a:moveTo>
                <a:cubicBezTo>
                  <a:pt x="0" y="397619"/>
                  <a:pt x="397746" y="0"/>
                  <a:pt x="888390" y="0"/>
                </a:cubicBezTo>
                <a:cubicBezTo>
                  <a:pt x="1379034" y="0"/>
                  <a:pt x="1776780" y="397619"/>
                  <a:pt x="1776780" y="888107"/>
                </a:cubicBezTo>
                <a:cubicBezTo>
                  <a:pt x="1776780" y="1378595"/>
                  <a:pt x="1379034" y="1776214"/>
                  <a:pt x="888390" y="1776214"/>
                </a:cubicBezTo>
                <a:cubicBezTo>
                  <a:pt x="397746" y="1776214"/>
                  <a:pt x="0" y="1378595"/>
                  <a:pt x="0" y="888107"/>
                </a:cubicBez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9743" tIns="389660" rIns="389743" bIns="389660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400" kern="1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主軸</a:t>
            </a:r>
            <a:r>
              <a:rPr lang="en-US" altLang="zh-TW" sz="3400" kern="1200" dirty="0" smtClean="0">
                <a:solidFill>
                  <a:schemeClr val="tx1"/>
                </a:solidFill>
                <a:ea typeface="標楷體" panose="03000509000000000000" pitchFamily="65" charset="-120"/>
              </a:rPr>
              <a:t>1</a:t>
            </a:r>
            <a:endParaRPr lang="zh-TW" altLang="en-US" sz="3400" kern="1200" dirty="0">
              <a:solidFill>
                <a:schemeClr val="tx1"/>
              </a:solidFill>
              <a:ea typeface="標楷體" panose="03000509000000000000" pitchFamily="65" charset="-120"/>
            </a:endParaRPr>
          </a:p>
        </p:txBody>
      </p:sp>
      <p:pic>
        <p:nvPicPr>
          <p:cNvPr id="37" name="圖片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554" y="1874982"/>
            <a:ext cx="359016" cy="359016"/>
          </a:xfrm>
          <a:prstGeom prst="rect">
            <a:avLst/>
          </a:prstGeom>
        </p:spPr>
      </p:pic>
      <p:pic>
        <p:nvPicPr>
          <p:cNvPr id="38" name="圖片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965" y="4909557"/>
            <a:ext cx="359016" cy="359016"/>
          </a:xfrm>
          <a:prstGeom prst="rect">
            <a:avLst/>
          </a:prstGeom>
        </p:spPr>
      </p:pic>
      <p:grpSp>
        <p:nvGrpSpPr>
          <p:cNvPr id="41" name="群組 40"/>
          <p:cNvGrpSpPr/>
          <p:nvPr/>
        </p:nvGrpSpPr>
        <p:grpSpPr>
          <a:xfrm>
            <a:off x="8071340" y="257165"/>
            <a:ext cx="1009650" cy="864000"/>
            <a:chOff x="8107715" y="1812830"/>
            <a:chExt cx="1009650" cy="864000"/>
          </a:xfrm>
        </p:grpSpPr>
        <p:sp>
          <p:nvSpPr>
            <p:cNvPr id="39" name="橢圓 38"/>
            <p:cNvSpPr/>
            <p:nvPr/>
          </p:nvSpPr>
          <p:spPr>
            <a:xfrm>
              <a:off x="8174390" y="1812830"/>
              <a:ext cx="864000" cy="864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文字方塊 39"/>
            <p:cNvSpPr txBox="1"/>
            <p:nvPr/>
          </p:nvSpPr>
          <p:spPr>
            <a:xfrm>
              <a:off x="8107715" y="1980455"/>
              <a:ext cx="1009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108</a:t>
              </a:r>
              <a:r>
                <a:rPr lang="zh-TW" altLang="en-US" sz="1600" dirty="0" smtClean="0">
                  <a:ea typeface="標楷體" panose="03000509000000000000" pitchFamily="65" charset="-120"/>
                </a:rPr>
                <a:t>目標</a:t>
              </a:r>
              <a:endParaRPr lang="en-US" altLang="zh-TW" sz="1600" dirty="0" smtClean="0">
                <a:ea typeface="標楷體" panose="03000509000000000000" pitchFamily="65" charset="-120"/>
              </a:endParaRPr>
            </a:p>
            <a:p>
              <a:pPr algn="ctr"/>
              <a:r>
                <a:rPr lang="en-US" altLang="zh-TW" sz="1600" dirty="0">
                  <a:ea typeface="標楷體" panose="03000509000000000000" pitchFamily="65" charset="-120"/>
                </a:rPr>
                <a:t>1</a:t>
              </a:r>
              <a:endParaRPr lang="zh-TW" altLang="en-US" sz="1600" dirty="0">
                <a:ea typeface="標楷體" panose="03000509000000000000" pitchFamily="65" charset="-120"/>
              </a:endParaRPr>
            </a:p>
          </p:txBody>
        </p:sp>
      </p:grpSp>
      <p:grpSp>
        <p:nvGrpSpPr>
          <p:cNvPr id="45" name="群組 44"/>
          <p:cNvGrpSpPr/>
          <p:nvPr/>
        </p:nvGrpSpPr>
        <p:grpSpPr>
          <a:xfrm>
            <a:off x="7873122" y="1840913"/>
            <a:ext cx="1009650" cy="864000"/>
            <a:chOff x="8149347" y="1840913"/>
            <a:chExt cx="1009650" cy="864000"/>
          </a:xfrm>
        </p:grpSpPr>
        <p:sp>
          <p:nvSpPr>
            <p:cNvPr id="43" name="橢圓 42"/>
            <p:cNvSpPr/>
            <p:nvPr/>
          </p:nvSpPr>
          <p:spPr>
            <a:xfrm>
              <a:off x="8214411" y="1840913"/>
              <a:ext cx="864000" cy="864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文字方塊 43"/>
            <p:cNvSpPr txBox="1"/>
            <p:nvPr/>
          </p:nvSpPr>
          <p:spPr>
            <a:xfrm>
              <a:off x="8149347" y="2020457"/>
              <a:ext cx="1009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108</a:t>
              </a:r>
              <a:r>
                <a:rPr lang="zh-TW" altLang="en-US" sz="1600" dirty="0" smtClean="0">
                  <a:ea typeface="標楷體" panose="03000509000000000000" pitchFamily="65" charset="-120"/>
                </a:rPr>
                <a:t>目標</a:t>
              </a:r>
              <a:endParaRPr lang="en-US" altLang="zh-TW" sz="1600" dirty="0" smtClean="0">
                <a:ea typeface="標楷體" panose="03000509000000000000" pitchFamily="65" charset="-120"/>
              </a:endParaRPr>
            </a:p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2</a:t>
              </a:r>
              <a:endParaRPr lang="zh-TW" altLang="en-US" sz="1600" dirty="0">
                <a:ea typeface="標楷體" panose="03000509000000000000" pitchFamily="65" charset="-120"/>
              </a:endParaRPr>
            </a:p>
          </p:txBody>
        </p:sp>
      </p:grpSp>
      <p:pic>
        <p:nvPicPr>
          <p:cNvPr id="49" name="圖片 4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029" y="1889806"/>
            <a:ext cx="216000" cy="216000"/>
          </a:xfrm>
          <a:prstGeom prst="rect">
            <a:avLst/>
          </a:prstGeom>
        </p:spPr>
      </p:pic>
      <p:pic>
        <p:nvPicPr>
          <p:cNvPr id="50" name="圖片 4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695" y="5061957"/>
            <a:ext cx="216000" cy="216000"/>
          </a:xfrm>
          <a:prstGeom prst="rect">
            <a:avLst/>
          </a:prstGeom>
        </p:spPr>
      </p:pic>
      <p:pic>
        <p:nvPicPr>
          <p:cNvPr id="51" name="圖片 5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393" y="784643"/>
            <a:ext cx="216000" cy="216000"/>
          </a:xfrm>
          <a:prstGeom prst="rect">
            <a:avLst/>
          </a:prstGeom>
        </p:spPr>
      </p:pic>
      <p:grpSp>
        <p:nvGrpSpPr>
          <p:cNvPr id="57" name="群組 56"/>
          <p:cNvGrpSpPr/>
          <p:nvPr/>
        </p:nvGrpSpPr>
        <p:grpSpPr>
          <a:xfrm>
            <a:off x="6386515" y="5994000"/>
            <a:ext cx="1009650" cy="864000"/>
            <a:chOff x="8107715" y="1812830"/>
            <a:chExt cx="1009650" cy="864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58" name="橢圓 57"/>
            <p:cNvSpPr/>
            <p:nvPr/>
          </p:nvSpPr>
          <p:spPr>
            <a:xfrm>
              <a:off x="8174390" y="1812830"/>
              <a:ext cx="864000" cy="86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文字方塊 58"/>
            <p:cNvSpPr txBox="1"/>
            <p:nvPr/>
          </p:nvSpPr>
          <p:spPr>
            <a:xfrm>
              <a:off x="8107715" y="1980455"/>
              <a:ext cx="1009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108</a:t>
              </a:r>
              <a:r>
                <a:rPr lang="zh-TW" altLang="en-US" sz="1600" dirty="0" smtClean="0">
                  <a:ea typeface="標楷體" panose="03000509000000000000" pitchFamily="65" charset="-120"/>
                </a:rPr>
                <a:t>目標</a:t>
              </a:r>
              <a:endParaRPr lang="en-US" altLang="zh-TW" sz="1600" dirty="0" smtClean="0">
                <a:ea typeface="標楷體" panose="03000509000000000000" pitchFamily="65" charset="-120"/>
              </a:endParaRPr>
            </a:p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2</a:t>
              </a:r>
              <a:endParaRPr lang="zh-TW" altLang="en-US" sz="1600" dirty="0">
                <a:ea typeface="標楷體" panose="03000509000000000000" pitchFamily="65" charset="-120"/>
              </a:endParaRPr>
            </a:p>
          </p:txBody>
        </p:sp>
      </p:grpSp>
      <p:grpSp>
        <p:nvGrpSpPr>
          <p:cNvPr id="61" name="群組 60"/>
          <p:cNvGrpSpPr/>
          <p:nvPr/>
        </p:nvGrpSpPr>
        <p:grpSpPr>
          <a:xfrm>
            <a:off x="5900882" y="667686"/>
            <a:ext cx="1009650" cy="504000"/>
            <a:chOff x="8073689" y="3356789"/>
            <a:chExt cx="1009650" cy="504000"/>
          </a:xfrm>
        </p:grpSpPr>
        <p:sp>
          <p:nvSpPr>
            <p:cNvPr id="60" name="橢圓 59"/>
            <p:cNvSpPr/>
            <p:nvPr/>
          </p:nvSpPr>
          <p:spPr>
            <a:xfrm>
              <a:off x="8311486" y="3356789"/>
              <a:ext cx="504000" cy="504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文字方塊 52"/>
            <p:cNvSpPr txBox="1"/>
            <p:nvPr/>
          </p:nvSpPr>
          <p:spPr>
            <a:xfrm>
              <a:off x="8073689" y="3470209"/>
              <a:ext cx="10096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100" dirty="0" smtClean="0">
                  <a:ea typeface="標楷體" panose="03000509000000000000" pitchFamily="65" charset="-120"/>
                </a:rPr>
                <a:t>110</a:t>
              </a:r>
              <a:r>
                <a:rPr lang="zh-TW" altLang="en-US" sz="1100" dirty="0" smtClean="0">
                  <a:ea typeface="標楷體" panose="03000509000000000000" pitchFamily="65" charset="-120"/>
                </a:rPr>
                <a:t>目標</a:t>
              </a:r>
              <a:endParaRPr lang="en-US" altLang="zh-TW" sz="1100" dirty="0" smtClean="0">
                <a:ea typeface="標楷體" panose="03000509000000000000" pitchFamily="65" charset="-120"/>
              </a:endParaRPr>
            </a:p>
          </p:txBody>
        </p:sp>
      </p:grpSp>
      <p:pic>
        <p:nvPicPr>
          <p:cNvPr id="66" name="圖片 6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826" y="1032188"/>
            <a:ext cx="144000" cy="144000"/>
          </a:xfrm>
          <a:prstGeom prst="rect">
            <a:avLst/>
          </a:prstGeom>
        </p:spPr>
      </p:pic>
      <p:pic>
        <p:nvPicPr>
          <p:cNvPr id="68" name="圖片 6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6855" y="2843896"/>
            <a:ext cx="435164" cy="227042"/>
          </a:xfrm>
          <a:prstGeom prst="rect">
            <a:avLst/>
          </a:prstGeom>
        </p:spPr>
      </p:pic>
      <p:pic>
        <p:nvPicPr>
          <p:cNvPr id="69" name="圖片 6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881" y="490135"/>
            <a:ext cx="435164" cy="227042"/>
          </a:xfrm>
          <a:prstGeom prst="rect">
            <a:avLst/>
          </a:prstGeom>
        </p:spPr>
      </p:pic>
      <p:sp>
        <p:nvSpPr>
          <p:cNvPr id="70" name="等腰三角形 69"/>
          <p:cNvSpPr/>
          <p:nvPr/>
        </p:nvSpPr>
        <p:spPr>
          <a:xfrm>
            <a:off x="11270947" y="4949993"/>
            <a:ext cx="144000" cy="108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1" name="文字方塊 70"/>
          <p:cNvSpPr txBox="1"/>
          <p:nvPr/>
        </p:nvSpPr>
        <p:spPr>
          <a:xfrm>
            <a:off x="10208198" y="4815949"/>
            <a:ext cx="1143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行動策略</a:t>
            </a:r>
            <a:endParaRPr lang="zh-TW" altLang="en-US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2" name="橢圓 71"/>
          <p:cNvSpPr/>
          <p:nvPr/>
        </p:nvSpPr>
        <p:spPr>
          <a:xfrm>
            <a:off x="10899911" y="2131682"/>
            <a:ext cx="252000" cy="25200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73" name="圖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188" y="2151694"/>
            <a:ext cx="435164" cy="227042"/>
          </a:xfrm>
          <a:prstGeom prst="rect">
            <a:avLst/>
          </a:prstGeom>
        </p:spPr>
      </p:pic>
      <p:pic>
        <p:nvPicPr>
          <p:cNvPr id="74" name="圖片 7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271" y="6165738"/>
            <a:ext cx="435164" cy="227042"/>
          </a:xfrm>
          <a:prstGeom prst="rect">
            <a:avLst/>
          </a:prstGeom>
        </p:spPr>
      </p:pic>
      <p:pic>
        <p:nvPicPr>
          <p:cNvPr id="75" name="圖片 7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477" y="4518449"/>
            <a:ext cx="435164" cy="227042"/>
          </a:xfrm>
          <a:prstGeom prst="rect">
            <a:avLst/>
          </a:prstGeom>
        </p:spPr>
      </p:pic>
      <p:pic>
        <p:nvPicPr>
          <p:cNvPr id="77" name="圖片 7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535" y="82650"/>
            <a:ext cx="435164" cy="227042"/>
          </a:xfrm>
          <a:prstGeom prst="rect">
            <a:avLst/>
          </a:prstGeom>
        </p:spPr>
      </p:pic>
      <p:pic>
        <p:nvPicPr>
          <p:cNvPr id="78" name="圖片 7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30" y="3237053"/>
            <a:ext cx="435164" cy="227042"/>
          </a:xfrm>
          <a:prstGeom prst="rect">
            <a:avLst/>
          </a:prstGeom>
        </p:spPr>
      </p:pic>
      <p:grpSp>
        <p:nvGrpSpPr>
          <p:cNvPr id="79" name="群組 78"/>
          <p:cNvGrpSpPr/>
          <p:nvPr/>
        </p:nvGrpSpPr>
        <p:grpSpPr>
          <a:xfrm>
            <a:off x="576951" y="3268142"/>
            <a:ext cx="1009650" cy="864000"/>
            <a:chOff x="8107715" y="1812830"/>
            <a:chExt cx="1009650" cy="864000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80" name="橢圓 79"/>
            <p:cNvSpPr/>
            <p:nvPr/>
          </p:nvSpPr>
          <p:spPr>
            <a:xfrm>
              <a:off x="8174390" y="1812830"/>
              <a:ext cx="864000" cy="86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文字方塊 80"/>
            <p:cNvSpPr txBox="1"/>
            <p:nvPr/>
          </p:nvSpPr>
          <p:spPr>
            <a:xfrm>
              <a:off x="8107715" y="2066180"/>
              <a:ext cx="10096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108</a:t>
              </a:r>
              <a:r>
                <a:rPr lang="zh-TW" altLang="en-US" sz="1600" dirty="0" smtClean="0">
                  <a:ea typeface="標楷體" panose="03000509000000000000" pitchFamily="65" charset="-120"/>
                </a:rPr>
                <a:t>目標</a:t>
              </a:r>
              <a:endParaRPr lang="en-US" altLang="zh-TW" sz="1600" dirty="0" smtClean="0">
                <a:ea typeface="標楷體" panose="03000509000000000000" pitchFamily="65" charset="-120"/>
              </a:endParaRPr>
            </a:p>
          </p:txBody>
        </p:sp>
      </p:grpSp>
      <p:pic>
        <p:nvPicPr>
          <p:cNvPr id="82" name="圖片 8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520" y="3522510"/>
            <a:ext cx="216000" cy="216000"/>
          </a:xfrm>
          <a:prstGeom prst="rect">
            <a:avLst/>
          </a:prstGeom>
        </p:spPr>
      </p:pic>
      <p:grpSp>
        <p:nvGrpSpPr>
          <p:cNvPr id="86" name="群組 85"/>
          <p:cNvGrpSpPr/>
          <p:nvPr/>
        </p:nvGrpSpPr>
        <p:grpSpPr>
          <a:xfrm>
            <a:off x="8185089" y="6130012"/>
            <a:ext cx="1009650" cy="648000"/>
            <a:chOff x="8938701" y="2189600"/>
            <a:chExt cx="1009650" cy="648000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87" name="橢圓 86"/>
            <p:cNvSpPr/>
            <p:nvPr/>
          </p:nvSpPr>
          <p:spPr>
            <a:xfrm>
              <a:off x="9110001" y="2189600"/>
              <a:ext cx="648000" cy="648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8" name="文字方塊 87"/>
            <p:cNvSpPr txBox="1"/>
            <p:nvPr/>
          </p:nvSpPr>
          <p:spPr>
            <a:xfrm>
              <a:off x="8938701" y="2340419"/>
              <a:ext cx="10096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ea typeface="標楷體" panose="03000509000000000000" pitchFamily="65" charset="-120"/>
                </a:rPr>
                <a:t>109</a:t>
              </a:r>
              <a:r>
                <a:rPr lang="zh-TW" altLang="en-US" sz="1400" dirty="0" smtClean="0">
                  <a:ea typeface="標楷體" panose="03000509000000000000" pitchFamily="65" charset="-120"/>
                </a:rPr>
                <a:t>目標</a:t>
              </a:r>
              <a:endParaRPr lang="en-US" altLang="zh-TW" sz="1400" dirty="0" smtClean="0">
                <a:ea typeface="標楷體" panose="03000509000000000000" pitchFamily="65" charset="-120"/>
              </a:endParaRPr>
            </a:p>
          </p:txBody>
        </p:sp>
      </p:grpSp>
      <p:pic>
        <p:nvPicPr>
          <p:cNvPr id="91" name="圖片 9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378" y="6126589"/>
            <a:ext cx="216000" cy="216000"/>
          </a:xfrm>
          <a:prstGeom prst="rect">
            <a:avLst/>
          </a:prstGeom>
        </p:spPr>
      </p:pic>
      <p:grpSp>
        <p:nvGrpSpPr>
          <p:cNvPr id="95" name="群組 94"/>
          <p:cNvGrpSpPr/>
          <p:nvPr/>
        </p:nvGrpSpPr>
        <p:grpSpPr>
          <a:xfrm>
            <a:off x="2301430" y="2400731"/>
            <a:ext cx="1009650" cy="504000"/>
            <a:chOff x="8073689" y="3356789"/>
            <a:chExt cx="1009650" cy="504000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96" name="橢圓 95"/>
            <p:cNvSpPr/>
            <p:nvPr/>
          </p:nvSpPr>
          <p:spPr>
            <a:xfrm>
              <a:off x="8311486" y="3356789"/>
              <a:ext cx="504000" cy="504000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7" name="文字方塊 96"/>
            <p:cNvSpPr txBox="1"/>
            <p:nvPr/>
          </p:nvSpPr>
          <p:spPr>
            <a:xfrm>
              <a:off x="8073689" y="3470209"/>
              <a:ext cx="10096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100" dirty="0" smtClean="0">
                  <a:ea typeface="標楷體" panose="03000509000000000000" pitchFamily="65" charset="-120"/>
                </a:rPr>
                <a:t>110</a:t>
              </a:r>
              <a:r>
                <a:rPr lang="zh-TW" altLang="en-US" sz="1100" dirty="0" smtClean="0">
                  <a:ea typeface="標楷體" panose="03000509000000000000" pitchFamily="65" charset="-120"/>
                </a:rPr>
                <a:t>目標</a:t>
              </a:r>
              <a:endParaRPr lang="en-US" altLang="zh-TW" sz="1100" dirty="0" smtClean="0">
                <a:ea typeface="標楷體" panose="03000509000000000000" pitchFamily="65" charset="-120"/>
              </a:endParaRPr>
            </a:p>
          </p:txBody>
        </p:sp>
      </p:grpSp>
      <p:grpSp>
        <p:nvGrpSpPr>
          <p:cNvPr id="134" name="群組 133"/>
          <p:cNvGrpSpPr/>
          <p:nvPr/>
        </p:nvGrpSpPr>
        <p:grpSpPr>
          <a:xfrm>
            <a:off x="5553075" y="44550"/>
            <a:ext cx="4429125" cy="3677227"/>
            <a:chOff x="5553075" y="44550"/>
            <a:chExt cx="4429125" cy="3677227"/>
          </a:xfrm>
        </p:grpSpPr>
        <p:grpSp>
          <p:nvGrpSpPr>
            <p:cNvPr id="130" name="群組 129"/>
            <p:cNvGrpSpPr/>
            <p:nvPr/>
          </p:nvGrpSpPr>
          <p:grpSpPr>
            <a:xfrm>
              <a:off x="5553075" y="44550"/>
              <a:ext cx="4429125" cy="3677227"/>
              <a:chOff x="5553075" y="44550"/>
              <a:chExt cx="4429125" cy="3677227"/>
            </a:xfrm>
          </p:grpSpPr>
          <p:sp>
            <p:nvSpPr>
              <p:cNvPr id="117" name="等腰三角形 116"/>
              <p:cNvSpPr/>
              <p:nvPr/>
            </p:nvSpPr>
            <p:spPr>
              <a:xfrm>
                <a:off x="8360661" y="139074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18" name="等腰三角形 117"/>
              <p:cNvSpPr/>
              <p:nvPr/>
            </p:nvSpPr>
            <p:spPr>
              <a:xfrm>
                <a:off x="8896978" y="1014002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19" name="等腰三角形 118"/>
              <p:cNvSpPr/>
              <p:nvPr/>
            </p:nvSpPr>
            <p:spPr>
              <a:xfrm>
                <a:off x="8405661" y="1739588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0" name="等腰三角形 119"/>
              <p:cNvSpPr/>
              <p:nvPr/>
            </p:nvSpPr>
            <p:spPr>
              <a:xfrm>
                <a:off x="8701174" y="157357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1" name="等腰三角形 120"/>
              <p:cNvSpPr/>
              <p:nvPr/>
            </p:nvSpPr>
            <p:spPr>
              <a:xfrm>
                <a:off x="8701174" y="1118112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2" name="等腰三角形 121"/>
              <p:cNvSpPr/>
              <p:nvPr/>
            </p:nvSpPr>
            <p:spPr>
              <a:xfrm>
                <a:off x="8624110" y="1813160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3" name="等腰三角形 122"/>
              <p:cNvSpPr/>
              <p:nvPr/>
            </p:nvSpPr>
            <p:spPr>
              <a:xfrm>
                <a:off x="8802892" y="2306675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4" name="等腰三角形 123"/>
              <p:cNvSpPr/>
              <p:nvPr/>
            </p:nvSpPr>
            <p:spPr>
              <a:xfrm>
                <a:off x="8482024" y="2692251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5" name="等腰三角形 124"/>
              <p:cNvSpPr/>
              <p:nvPr/>
            </p:nvSpPr>
            <p:spPr>
              <a:xfrm>
                <a:off x="7332671" y="300694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6" name="等腰三角形 125"/>
              <p:cNvSpPr/>
              <p:nvPr/>
            </p:nvSpPr>
            <p:spPr>
              <a:xfrm>
                <a:off x="6582555" y="319726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7" name="等腰三角形 126"/>
              <p:cNvSpPr/>
              <p:nvPr/>
            </p:nvSpPr>
            <p:spPr>
              <a:xfrm>
                <a:off x="9007955" y="759731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8" name="等腰三角形 127"/>
              <p:cNvSpPr/>
              <p:nvPr/>
            </p:nvSpPr>
            <p:spPr>
              <a:xfrm>
                <a:off x="6967946" y="120720"/>
                <a:ext cx="90000" cy="72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29" name="矩形 128"/>
              <p:cNvSpPr/>
              <p:nvPr/>
            </p:nvSpPr>
            <p:spPr>
              <a:xfrm>
                <a:off x="5553075" y="44550"/>
                <a:ext cx="4429125" cy="3677227"/>
              </a:xfrm>
              <a:prstGeom prst="rect">
                <a:avLst/>
              </a:prstGeom>
              <a:noFill/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132" name="等腰三角形 131"/>
            <p:cNvSpPr/>
            <p:nvPr/>
          </p:nvSpPr>
          <p:spPr>
            <a:xfrm>
              <a:off x="6159793" y="624841"/>
              <a:ext cx="90000" cy="7200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33" name="等腰三角形 132"/>
            <p:cNvSpPr/>
            <p:nvPr/>
          </p:nvSpPr>
          <p:spPr>
            <a:xfrm>
              <a:off x="6301753" y="1185667"/>
              <a:ext cx="90000" cy="7200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021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圖片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688" y="1116971"/>
            <a:ext cx="435164" cy="227042"/>
          </a:xfrm>
          <a:prstGeom prst="rect">
            <a:avLst/>
          </a:prstGeom>
        </p:spPr>
      </p:pic>
      <p:sp>
        <p:nvSpPr>
          <p:cNvPr id="43" name="等腰三角形 42"/>
          <p:cNvSpPr/>
          <p:nvPr/>
        </p:nvSpPr>
        <p:spPr>
          <a:xfrm>
            <a:off x="6062144" y="1349231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" name="群組 1"/>
          <p:cNvGrpSpPr/>
          <p:nvPr/>
        </p:nvGrpSpPr>
        <p:grpSpPr>
          <a:xfrm>
            <a:off x="5622296" y="1440495"/>
            <a:ext cx="1009650" cy="648000"/>
            <a:chOff x="8938701" y="2189600"/>
            <a:chExt cx="1009650" cy="648000"/>
          </a:xfrm>
        </p:grpSpPr>
        <p:sp>
          <p:nvSpPr>
            <p:cNvPr id="3" name="橢圓 2"/>
            <p:cNvSpPr/>
            <p:nvPr/>
          </p:nvSpPr>
          <p:spPr>
            <a:xfrm>
              <a:off x="9110001" y="2189600"/>
              <a:ext cx="648000" cy="648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文字方塊 3"/>
            <p:cNvSpPr txBox="1"/>
            <p:nvPr/>
          </p:nvSpPr>
          <p:spPr>
            <a:xfrm>
              <a:off x="8938701" y="2226119"/>
              <a:ext cx="10096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ea typeface="標楷體" panose="03000509000000000000" pitchFamily="65" charset="-120"/>
                </a:rPr>
                <a:t>109</a:t>
              </a:r>
              <a:r>
                <a:rPr lang="zh-TW" altLang="en-US" sz="1400" dirty="0" smtClean="0">
                  <a:ea typeface="標楷體" panose="03000509000000000000" pitchFamily="65" charset="-120"/>
                </a:rPr>
                <a:t>目標</a:t>
              </a:r>
              <a:endParaRPr lang="en-US" altLang="zh-TW" sz="1400" dirty="0" smtClean="0">
                <a:ea typeface="標楷體" panose="03000509000000000000" pitchFamily="65" charset="-120"/>
              </a:endParaRPr>
            </a:p>
          </p:txBody>
        </p:sp>
      </p:grpSp>
      <p:sp>
        <p:nvSpPr>
          <p:cNvPr id="5" name="橢圓 4"/>
          <p:cNvSpPr/>
          <p:nvPr/>
        </p:nvSpPr>
        <p:spPr>
          <a:xfrm>
            <a:off x="6777760" y="3800609"/>
            <a:ext cx="351942" cy="35228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6" name="群組 5"/>
          <p:cNvGrpSpPr/>
          <p:nvPr/>
        </p:nvGrpSpPr>
        <p:grpSpPr>
          <a:xfrm>
            <a:off x="6213220" y="4224242"/>
            <a:ext cx="486054" cy="486046"/>
            <a:chOff x="6882099" y="1962549"/>
            <a:chExt cx="486054" cy="486046"/>
          </a:xfrm>
        </p:grpSpPr>
        <p:sp>
          <p:nvSpPr>
            <p:cNvPr id="7" name="橢圓 6"/>
            <p:cNvSpPr/>
            <p:nvPr/>
          </p:nvSpPr>
          <p:spPr>
            <a:xfrm>
              <a:off x="6882099" y="1962549"/>
              <a:ext cx="486054" cy="48604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文字方塊 7"/>
            <p:cNvSpPr txBox="1"/>
            <p:nvPr/>
          </p:nvSpPr>
          <p:spPr>
            <a:xfrm>
              <a:off x="6931359" y="2023574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/>
                <a:t>W</a:t>
              </a:r>
              <a:endParaRPr lang="zh-TW" altLang="en-US" sz="2000" dirty="0"/>
            </a:p>
          </p:txBody>
        </p:sp>
      </p:grpSp>
      <p:sp>
        <p:nvSpPr>
          <p:cNvPr id="9" name="手繪多邊形 8"/>
          <p:cNvSpPr/>
          <p:nvPr/>
        </p:nvSpPr>
        <p:spPr>
          <a:xfrm>
            <a:off x="5653249" y="1686510"/>
            <a:ext cx="1776780" cy="1776213"/>
          </a:xfrm>
          <a:custGeom>
            <a:avLst/>
            <a:gdLst>
              <a:gd name="connsiteX0" fmla="*/ 0 w 1776780"/>
              <a:gd name="connsiteY0" fmla="*/ 888107 h 1776213"/>
              <a:gd name="connsiteX1" fmla="*/ 888390 w 1776780"/>
              <a:gd name="connsiteY1" fmla="*/ 0 h 1776213"/>
              <a:gd name="connsiteX2" fmla="*/ 1776780 w 1776780"/>
              <a:gd name="connsiteY2" fmla="*/ 888107 h 1776213"/>
              <a:gd name="connsiteX3" fmla="*/ 888390 w 1776780"/>
              <a:gd name="connsiteY3" fmla="*/ 1776214 h 1776213"/>
              <a:gd name="connsiteX4" fmla="*/ 0 w 1776780"/>
              <a:gd name="connsiteY4" fmla="*/ 888107 h 1776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6780" h="1776213">
                <a:moveTo>
                  <a:pt x="0" y="888107"/>
                </a:moveTo>
                <a:cubicBezTo>
                  <a:pt x="0" y="397619"/>
                  <a:pt x="397746" y="0"/>
                  <a:pt x="888390" y="0"/>
                </a:cubicBezTo>
                <a:cubicBezTo>
                  <a:pt x="1379034" y="0"/>
                  <a:pt x="1776780" y="397619"/>
                  <a:pt x="1776780" y="888107"/>
                </a:cubicBezTo>
                <a:cubicBezTo>
                  <a:pt x="1776780" y="1378595"/>
                  <a:pt x="1379034" y="1776214"/>
                  <a:pt x="888390" y="1776214"/>
                </a:cubicBezTo>
                <a:cubicBezTo>
                  <a:pt x="397746" y="1776214"/>
                  <a:pt x="0" y="1378595"/>
                  <a:pt x="0" y="888107"/>
                </a:cubicBez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9743" tIns="389660" rIns="389743" bIns="389660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400" kern="1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主軸</a:t>
            </a:r>
            <a:r>
              <a:rPr lang="en-US" altLang="zh-TW" sz="3400" kern="1200" dirty="0" smtClean="0">
                <a:solidFill>
                  <a:schemeClr val="tx1"/>
                </a:solidFill>
                <a:ea typeface="標楷體" panose="03000509000000000000" pitchFamily="65" charset="-120"/>
              </a:rPr>
              <a:t>1</a:t>
            </a:r>
            <a:endParaRPr lang="zh-TW" altLang="en-US" sz="3400" kern="1200" dirty="0">
              <a:solidFill>
                <a:schemeClr val="tx1"/>
              </a:solidFill>
              <a:ea typeface="標楷體" panose="03000509000000000000" pitchFamily="65" charset="-120"/>
            </a:endParaRPr>
          </a:p>
        </p:txBody>
      </p:sp>
      <p:grpSp>
        <p:nvGrpSpPr>
          <p:cNvPr id="11" name="群組 10"/>
          <p:cNvGrpSpPr/>
          <p:nvPr/>
        </p:nvGrpSpPr>
        <p:grpSpPr>
          <a:xfrm>
            <a:off x="7175990" y="1495415"/>
            <a:ext cx="1009650" cy="864000"/>
            <a:chOff x="8107715" y="1812830"/>
            <a:chExt cx="1009650" cy="864000"/>
          </a:xfrm>
        </p:grpSpPr>
        <p:sp>
          <p:nvSpPr>
            <p:cNvPr id="12" name="橢圓 11"/>
            <p:cNvSpPr/>
            <p:nvPr/>
          </p:nvSpPr>
          <p:spPr>
            <a:xfrm>
              <a:off x="8174390" y="1812830"/>
              <a:ext cx="864000" cy="864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文字方塊 12"/>
            <p:cNvSpPr txBox="1"/>
            <p:nvPr/>
          </p:nvSpPr>
          <p:spPr>
            <a:xfrm>
              <a:off x="8107715" y="1980455"/>
              <a:ext cx="1009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108</a:t>
              </a:r>
              <a:r>
                <a:rPr lang="zh-TW" altLang="en-US" sz="1600" dirty="0" smtClean="0">
                  <a:ea typeface="標楷體" panose="03000509000000000000" pitchFamily="65" charset="-120"/>
                </a:rPr>
                <a:t>目標</a:t>
              </a:r>
              <a:endParaRPr lang="en-US" altLang="zh-TW" sz="1600" dirty="0" smtClean="0">
                <a:ea typeface="標楷體" panose="03000509000000000000" pitchFamily="65" charset="-120"/>
              </a:endParaRPr>
            </a:p>
            <a:p>
              <a:pPr algn="ctr"/>
              <a:r>
                <a:rPr lang="en-US" altLang="zh-TW" sz="1600" dirty="0">
                  <a:ea typeface="標楷體" panose="03000509000000000000" pitchFamily="65" charset="-120"/>
                </a:rPr>
                <a:t>1</a:t>
              </a:r>
              <a:endParaRPr lang="zh-TW" altLang="en-US" sz="1600" dirty="0">
                <a:ea typeface="標楷體" panose="03000509000000000000" pitchFamily="65" charset="-120"/>
              </a:endParaRPr>
            </a:p>
          </p:txBody>
        </p:sp>
      </p:grpSp>
      <p:grpSp>
        <p:nvGrpSpPr>
          <p:cNvPr id="14" name="群組 13"/>
          <p:cNvGrpSpPr/>
          <p:nvPr/>
        </p:nvGrpSpPr>
        <p:grpSpPr>
          <a:xfrm>
            <a:off x="6977772" y="3079163"/>
            <a:ext cx="1009650" cy="864000"/>
            <a:chOff x="8149347" y="1840913"/>
            <a:chExt cx="1009650" cy="864000"/>
          </a:xfrm>
        </p:grpSpPr>
        <p:sp>
          <p:nvSpPr>
            <p:cNvPr id="15" name="橢圓 14"/>
            <p:cNvSpPr/>
            <p:nvPr/>
          </p:nvSpPr>
          <p:spPr>
            <a:xfrm>
              <a:off x="8214411" y="1840913"/>
              <a:ext cx="864000" cy="864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文字方塊 15"/>
            <p:cNvSpPr txBox="1"/>
            <p:nvPr/>
          </p:nvSpPr>
          <p:spPr>
            <a:xfrm>
              <a:off x="8149347" y="2020457"/>
              <a:ext cx="1009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108</a:t>
              </a:r>
              <a:r>
                <a:rPr lang="zh-TW" altLang="en-US" sz="1600" dirty="0" smtClean="0">
                  <a:ea typeface="標楷體" panose="03000509000000000000" pitchFamily="65" charset="-120"/>
                </a:rPr>
                <a:t>目標</a:t>
              </a:r>
              <a:endParaRPr lang="en-US" altLang="zh-TW" sz="1600" dirty="0" smtClean="0">
                <a:ea typeface="標楷體" panose="03000509000000000000" pitchFamily="65" charset="-120"/>
              </a:endParaRPr>
            </a:p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2</a:t>
              </a:r>
              <a:endParaRPr lang="zh-TW" altLang="en-US" sz="1600" dirty="0">
                <a:ea typeface="標楷體" panose="03000509000000000000" pitchFamily="65" charset="-120"/>
              </a:endParaRPr>
            </a:p>
          </p:txBody>
        </p:sp>
      </p:grpSp>
      <p:pic>
        <p:nvPicPr>
          <p:cNvPr id="17" name="圖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679" y="3147106"/>
            <a:ext cx="216000" cy="216000"/>
          </a:xfrm>
          <a:prstGeom prst="rect">
            <a:avLst/>
          </a:prstGeom>
        </p:spPr>
      </p:pic>
      <p:pic>
        <p:nvPicPr>
          <p:cNvPr id="18" name="圖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043" y="2022893"/>
            <a:ext cx="216000" cy="216000"/>
          </a:xfrm>
          <a:prstGeom prst="rect">
            <a:avLst/>
          </a:prstGeom>
        </p:spPr>
      </p:pic>
      <p:grpSp>
        <p:nvGrpSpPr>
          <p:cNvPr id="19" name="群組 18"/>
          <p:cNvGrpSpPr/>
          <p:nvPr/>
        </p:nvGrpSpPr>
        <p:grpSpPr>
          <a:xfrm>
            <a:off x="5005532" y="1905936"/>
            <a:ext cx="1009650" cy="504000"/>
            <a:chOff x="8073689" y="3356789"/>
            <a:chExt cx="1009650" cy="504000"/>
          </a:xfrm>
        </p:grpSpPr>
        <p:sp>
          <p:nvSpPr>
            <p:cNvPr id="20" name="橢圓 19"/>
            <p:cNvSpPr/>
            <p:nvPr/>
          </p:nvSpPr>
          <p:spPr>
            <a:xfrm>
              <a:off x="8311486" y="3356789"/>
              <a:ext cx="504000" cy="504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文字方塊 20"/>
            <p:cNvSpPr txBox="1"/>
            <p:nvPr/>
          </p:nvSpPr>
          <p:spPr>
            <a:xfrm>
              <a:off x="8073689" y="3470209"/>
              <a:ext cx="10096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100" dirty="0" smtClean="0">
                  <a:ea typeface="標楷體" panose="03000509000000000000" pitchFamily="65" charset="-120"/>
                </a:rPr>
                <a:t>110</a:t>
              </a:r>
              <a:r>
                <a:rPr lang="zh-TW" altLang="en-US" sz="1100" dirty="0" smtClean="0">
                  <a:ea typeface="標楷體" panose="03000509000000000000" pitchFamily="65" charset="-120"/>
                </a:rPr>
                <a:t>目標</a:t>
              </a:r>
              <a:endParaRPr lang="en-US" altLang="zh-TW" sz="1100" dirty="0" smtClean="0">
                <a:ea typeface="標楷體" panose="03000509000000000000" pitchFamily="65" charset="-120"/>
              </a:endParaRPr>
            </a:p>
          </p:txBody>
        </p:sp>
      </p:grpSp>
      <p:pic>
        <p:nvPicPr>
          <p:cNvPr id="22" name="圖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001" y="2260913"/>
            <a:ext cx="144000" cy="144000"/>
          </a:xfrm>
          <a:prstGeom prst="rect">
            <a:avLst/>
          </a:prstGeom>
        </p:spPr>
      </p:pic>
      <p:pic>
        <p:nvPicPr>
          <p:cNvPr id="23" name="圖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531" y="1728385"/>
            <a:ext cx="435164" cy="227042"/>
          </a:xfrm>
          <a:prstGeom prst="rect">
            <a:avLst/>
          </a:prstGeom>
        </p:spPr>
      </p:pic>
      <p:sp>
        <p:nvSpPr>
          <p:cNvPr id="25" name="手繪多邊形 24"/>
          <p:cNvSpPr/>
          <p:nvPr/>
        </p:nvSpPr>
        <p:spPr>
          <a:xfrm>
            <a:off x="1752295" y="2019356"/>
            <a:ext cx="4370425" cy="4370331"/>
          </a:xfrm>
          <a:custGeom>
            <a:avLst/>
            <a:gdLst>
              <a:gd name="connsiteX0" fmla="*/ 0 w 4370425"/>
              <a:gd name="connsiteY0" fmla="*/ 2185166 h 4370331"/>
              <a:gd name="connsiteX1" fmla="*/ 2185213 w 4370425"/>
              <a:gd name="connsiteY1" fmla="*/ 0 h 4370331"/>
              <a:gd name="connsiteX2" fmla="*/ 4370426 w 4370425"/>
              <a:gd name="connsiteY2" fmla="*/ 2185166 h 4370331"/>
              <a:gd name="connsiteX3" fmla="*/ 2185213 w 4370425"/>
              <a:gd name="connsiteY3" fmla="*/ 4370332 h 4370331"/>
              <a:gd name="connsiteX4" fmla="*/ 0 w 4370425"/>
              <a:gd name="connsiteY4" fmla="*/ 2185166 h 4370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70425" h="4370331">
                <a:moveTo>
                  <a:pt x="0" y="2185166"/>
                </a:moveTo>
                <a:cubicBezTo>
                  <a:pt x="0" y="978332"/>
                  <a:pt x="978353" y="0"/>
                  <a:pt x="2185213" y="0"/>
                </a:cubicBezTo>
                <a:cubicBezTo>
                  <a:pt x="3392073" y="0"/>
                  <a:pt x="4370426" y="978332"/>
                  <a:pt x="4370426" y="2185166"/>
                </a:cubicBezTo>
                <a:cubicBezTo>
                  <a:pt x="4370426" y="3392000"/>
                  <a:pt x="3392073" y="4370332"/>
                  <a:pt x="2185213" y="4370332"/>
                </a:cubicBezTo>
                <a:cubicBezTo>
                  <a:pt x="978353" y="4370332"/>
                  <a:pt x="0" y="3392000"/>
                  <a:pt x="0" y="21851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2914" tIns="822900" rIns="822914" bIns="822900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4800" kern="1200" dirty="0" smtClean="0"/>
              <a:t>校本願景</a:t>
            </a:r>
            <a:endParaRPr lang="zh-TW" altLang="en-US" sz="4800" kern="1200" dirty="0"/>
          </a:p>
        </p:txBody>
      </p:sp>
      <p:sp>
        <p:nvSpPr>
          <p:cNvPr id="28" name="等腰三角形 27"/>
          <p:cNvSpPr/>
          <p:nvPr/>
        </p:nvSpPr>
        <p:spPr>
          <a:xfrm>
            <a:off x="7474836" y="1386849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等腰三角形 28"/>
          <p:cNvSpPr/>
          <p:nvPr/>
        </p:nvSpPr>
        <p:spPr>
          <a:xfrm>
            <a:off x="8011153" y="2261777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等腰三角形 29"/>
          <p:cNvSpPr/>
          <p:nvPr/>
        </p:nvSpPr>
        <p:spPr>
          <a:xfrm>
            <a:off x="7519836" y="2987363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等腰三角形 30"/>
          <p:cNvSpPr/>
          <p:nvPr/>
        </p:nvSpPr>
        <p:spPr>
          <a:xfrm>
            <a:off x="7815349" y="1405132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等腰三角形 31"/>
          <p:cNvSpPr/>
          <p:nvPr/>
        </p:nvSpPr>
        <p:spPr>
          <a:xfrm>
            <a:off x="8128340" y="2037458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等腰三角形 32"/>
          <p:cNvSpPr/>
          <p:nvPr/>
        </p:nvSpPr>
        <p:spPr>
          <a:xfrm>
            <a:off x="7815349" y="2365887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等腰三角形 33"/>
          <p:cNvSpPr/>
          <p:nvPr/>
        </p:nvSpPr>
        <p:spPr>
          <a:xfrm>
            <a:off x="7738285" y="3060935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等腰三角形 34"/>
          <p:cNvSpPr/>
          <p:nvPr/>
        </p:nvSpPr>
        <p:spPr>
          <a:xfrm>
            <a:off x="7917067" y="3554450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等腰三角形 35"/>
          <p:cNvSpPr/>
          <p:nvPr/>
        </p:nvSpPr>
        <p:spPr>
          <a:xfrm>
            <a:off x="7596199" y="3940026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等腰三角形 36"/>
          <p:cNvSpPr/>
          <p:nvPr/>
        </p:nvSpPr>
        <p:spPr>
          <a:xfrm>
            <a:off x="6446846" y="1548469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等腰三角形 37"/>
          <p:cNvSpPr/>
          <p:nvPr/>
        </p:nvSpPr>
        <p:spPr>
          <a:xfrm>
            <a:off x="5696730" y="1567501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44" name="群組 43"/>
          <p:cNvGrpSpPr/>
          <p:nvPr/>
        </p:nvGrpSpPr>
        <p:grpSpPr>
          <a:xfrm>
            <a:off x="5743000" y="1293086"/>
            <a:ext cx="3053359" cy="879452"/>
            <a:chOff x="5743000" y="1302611"/>
            <a:chExt cx="3053359" cy="879452"/>
          </a:xfrm>
        </p:grpSpPr>
        <p:sp>
          <p:nvSpPr>
            <p:cNvPr id="26" name="等腰三角形 25"/>
            <p:cNvSpPr/>
            <p:nvPr/>
          </p:nvSpPr>
          <p:spPr>
            <a:xfrm>
              <a:off x="5743000" y="1380517"/>
              <a:ext cx="180000" cy="14400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0" name="圓角矩形 39"/>
            <p:cNvSpPr/>
            <p:nvPr/>
          </p:nvSpPr>
          <p:spPr>
            <a:xfrm>
              <a:off x="7811231" y="1501749"/>
              <a:ext cx="985128" cy="680314"/>
            </a:xfrm>
            <a:prstGeom prst="roundRect">
              <a:avLst/>
            </a:prstGeom>
            <a:solidFill>
              <a:srgbClr val="FF0000">
                <a:alpha val="30000"/>
              </a:srgbClr>
            </a:solidFill>
            <a:ln>
              <a:solidFill>
                <a:srgbClr val="FF0000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1" name="等腰三角形 40"/>
            <p:cNvSpPr/>
            <p:nvPr/>
          </p:nvSpPr>
          <p:spPr>
            <a:xfrm>
              <a:off x="6030751" y="1302611"/>
              <a:ext cx="180000" cy="14400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42" name="等腰三角形 41"/>
            <p:cNvSpPr/>
            <p:nvPr/>
          </p:nvSpPr>
          <p:spPr>
            <a:xfrm>
              <a:off x="6362238" y="1391378"/>
              <a:ext cx="180000" cy="144000"/>
            </a:xfrm>
            <a:prstGeom prst="triangl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pic>
        <p:nvPicPr>
          <p:cNvPr id="10" name="圖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04" y="3113232"/>
            <a:ext cx="359016" cy="359016"/>
          </a:xfrm>
          <a:prstGeom prst="rect">
            <a:avLst/>
          </a:prstGeom>
        </p:spPr>
      </p:pic>
      <p:sp>
        <p:nvSpPr>
          <p:cNvPr id="45" name="等腰三角形 44"/>
          <p:cNvSpPr/>
          <p:nvPr/>
        </p:nvSpPr>
        <p:spPr>
          <a:xfrm>
            <a:off x="5465357" y="2415557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等腰三角形 45"/>
          <p:cNvSpPr/>
          <p:nvPr/>
        </p:nvSpPr>
        <p:spPr>
          <a:xfrm>
            <a:off x="5186107" y="1901494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55" name="群組 54"/>
          <p:cNvGrpSpPr/>
          <p:nvPr/>
        </p:nvGrpSpPr>
        <p:grpSpPr>
          <a:xfrm>
            <a:off x="4688075" y="787785"/>
            <a:ext cx="1184628" cy="679273"/>
            <a:chOff x="4688075" y="787785"/>
            <a:chExt cx="1184628" cy="679273"/>
          </a:xfrm>
        </p:grpSpPr>
        <p:pic>
          <p:nvPicPr>
            <p:cNvPr id="47" name="圖片 4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66" y="1204127"/>
              <a:ext cx="435164" cy="227042"/>
            </a:xfrm>
            <a:prstGeom prst="rect">
              <a:avLst/>
            </a:prstGeom>
          </p:spPr>
        </p:pic>
        <p:sp>
          <p:nvSpPr>
            <p:cNvPr id="49" name="弧形 48"/>
            <p:cNvSpPr/>
            <p:nvPr/>
          </p:nvSpPr>
          <p:spPr>
            <a:xfrm rot="207807">
              <a:off x="4774326" y="787785"/>
              <a:ext cx="403255" cy="360769"/>
            </a:xfrm>
            <a:prstGeom prst="arc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0" name="弧形 49"/>
            <p:cNvSpPr/>
            <p:nvPr/>
          </p:nvSpPr>
          <p:spPr>
            <a:xfrm>
              <a:off x="4721989" y="812811"/>
              <a:ext cx="400593" cy="319621"/>
            </a:xfrm>
            <a:prstGeom prst="arc">
              <a:avLst>
                <a:gd name="adj1" fmla="val 15714368"/>
                <a:gd name="adj2" fmla="val 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1" name="弧形 50"/>
            <p:cNvSpPr/>
            <p:nvPr/>
          </p:nvSpPr>
          <p:spPr>
            <a:xfrm rot="20184275">
              <a:off x="4688075" y="867360"/>
              <a:ext cx="426113" cy="460103"/>
            </a:xfrm>
            <a:prstGeom prst="arc">
              <a:avLst>
                <a:gd name="adj1" fmla="val 15954473"/>
                <a:gd name="adj2" fmla="val 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2" name="橢圓 51"/>
            <p:cNvSpPr/>
            <p:nvPr/>
          </p:nvSpPr>
          <p:spPr>
            <a:xfrm rot="207807">
              <a:off x="5198114" y="953146"/>
              <a:ext cx="504000" cy="504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4" name="橢圓 53"/>
            <p:cNvSpPr/>
            <p:nvPr/>
          </p:nvSpPr>
          <p:spPr>
            <a:xfrm>
              <a:off x="4922286" y="940325"/>
              <a:ext cx="950417" cy="52673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57" name="群組 56"/>
          <p:cNvGrpSpPr/>
          <p:nvPr/>
        </p:nvGrpSpPr>
        <p:grpSpPr>
          <a:xfrm>
            <a:off x="6030751" y="4798797"/>
            <a:ext cx="486054" cy="486046"/>
            <a:chOff x="6882099" y="1962549"/>
            <a:chExt cx="486054" cy="486046"/>
          </a:xfrm>
          <a:solidFill>
            <a:srgbClr val="FFC000"/>
          </a:solidFill>
        </p:grpSpPr>
        <p:sp>
          <p:nvSpPr>
            <p:cNvPr id="58" name="橢圓 57"/>
            <p:cNvSpPr/>
            <p:nvPr/>
          </p:nvSpPr>
          <p:spPr>
            <a:xfrm>
              <a:off x="6882099" y="1962549"/>
              <a:ext cx="486054" cy="486046"/>
            </a:xfrm>
            <a:prstGeom prst="ellipse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9" name="文字方塊 58"/>
            <p:cNvSpPr txBox="1"/>
            <p:nvPr/>
          </p:nvSpPr>
          <p:spPr>
            <a:xfrm>
              <a:off x="6931359" y="2023574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/>
                <a:t>W</a:t>
              </a:r>
              <a:endParaRPr lang="zh-TW" altLang="en-US" sz="2000" dirty="0"/>
            </a:p>
          </p:txBody>
        </p:sp>
      </p:grpSp>
      <p:grpSp>
        <p:nvGrpSpPr>
          <p:cNvPr id="60" name="群組 59"/>
          <p:cNvGrpSpPr/>
          <p:nvPr/>
        </p:nvGrpSpPr>
        <p:grpSpPr>
          <a:xfrm>
            <a:off x="3428792" y="1667766"/>
            <a:ext cx="486054" cy="486046"/>
            <a:chOff x="5349971" y="584056"/>
            <a:chExt cx="486054" cy="486046"/>
          </a:xfrm>
        </p:grpSpPr>
        <p:sp>
          <p:nvSpPr>
            <p:cNvPr id="61" name="橢圓 60"/>
            <p:cNvSpPr/>
            <p:nvPr/>
          </p:nvSpPr>
          <p:spPr>
            <a:xfrm>
              <a:off x="5349971" y="584056"/>
              <a:ext cx="486054" cy="48604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2" name="文字方塊 61"/>
            <p:cNvSpPr txBox="1"/>
            <p:nvPr/>
          </p:nvSpPr>
          <p:spPr>
            <a:xfrm>
              <a:off x="5448668" y="626314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 smtClean="0"/>
                <a:t>S</a:t>
              </a:r>
              <a:endParaRPr lang="zh-TW" altLang="en-US" sz="2000" dirty="0"/>
            </a:p>
          </p:txBody>
        </p:sp>
      </p:grpSp>
      <p:grpSp>
        <p:nvGrpSpPr>
          <p:cNvPr id="63" name="群組 62"/>
          <p:cNvGrpSpPr/>
          <p:nvPr/>
        </p:nvGrpSpPr>
        <p:grpSpPr>
          <a:xfrm>
            <a:off x="4140013" y="2142885"/>
            <a:ext cx="486054" cy="486046"/>
            <a:chOff x="4858227" y="1290151"/>
            <a:chExt cx="486054" cy="486046"/>
          </a:xfrm>
        </p:grpSpPr>
        <p:sp>
          <p:nvSpPr>
            <p:cNvPr id="64" name="橢圓 63"/>
            <p:cNvSpPr/>
            <p:nvPr/>
          </p:nvSpPr>
          <p:spPr>
            <a:xfrm>
              <a:off x="4858227" y="1290151"/>
              <a:ext cx="486054" cy="486046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文字方塊 64"/>
            <p:cNvSpPr txBox="1"/>
            <p:nvPr/>
          </p:nvSpPr>
          <p:spPr>
            <a:xfrm>
              <a:off x="4928038" y="1333119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/>
                <a:t>O</a:t>
              </a:r>
              <a:endParaRPr lang="zh-TW" altLang="en-US" sz="2000" dirty="0"/>
            </a:p>
          </p:txBody>
        </p:sp>
      </p:grpSp>
      <p:grpSp>
        <p:nvGrpSpPr>
          <p:cNvPr id="66" name="群組 65"/>
          <p:cNvGrpSpPr/>
          <p:nvPr/>
        </p:nvGrpSpPr>
        <p:grpSpPr>
          <a:xfrm>
            <a:off x="3205872" y="5545481"/>
            <a:ext cx="351942" cy="400110"/>
            <a:chOff x="4833030" y="4393365"/>
            <a:chExt cx="351942" cy="400110"/>
          </a:xfrm>
        </p:grpSpPr>
        <p:sp>
          <p:nvSpPr>
            <p:cNvPr id="67" name="橢圓 66"/>
            <p:cNvSpPr/>
            <p:nvPr/>
          </p:nvSpPr>
          <p:spPr>
            <a:xfrm>
              <a:off x="4833030" y="4413202"/>
              <a:ext cx="351942" cy="35228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8" name="文字方塊 67"/>
            <p:cNvSpPr txBox="1"/>
            <p:nvPr/>
          </p:nvSpPr>
          <p:spPr>
            <a:xfrm>
              <a:off x="4861494" y="4393365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 smtClean="0"/>
                <a:t>T</a:t>
              </a:r>
              <a:endParaRPr lang="zh-TW" altLang="en-US" sz="2000" dirty="0"/>
            </a:p>
          </p:txBody>
        </p:sp>
      </p:grpSp>
      <p:sp>
        <p:nvSpPr>
          <p:cNvPr id="69" name="文字方塊 68"/>
          <p:cNvSpPr txBox="1"/>
          <p:nvPr/>
        </p:nvSpPr>
        <p:spPr>
          <a:xfrm>
            <a:off x="7242043" y="5248875"/>
            <a:ext cx="46642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6600" b="1" dirty="0" smtClean="0">
                <a:latin typeface="+mn-ea"/>
              </a:rPr>
              <a:t>滾動式修正 </a:t>
            </a:r>
            <a:r>
              <a:rPr lang="en-US" altLang="zh-TW" sz="6600" b="1" dirty="0" smtClean="0">
                <a:latin typeface="+mn-ea"/>
              </a:rPr>
              <a:t>!</a:t>
            </a:r>
            <a:endParaRPr lang="zh-TW" altLang="en-US" sz="6600" b="1" dirty="0">
              <a:latin typeface="+mn-ea"/>
            </a:endParaRPr>
          </a:p>
        </p:txBody>
      </p:sp>
      <p:sp>
        <p:nvSpPr>
          <p:cNvPr id="70" name="文字方塊 69"/>
          <p:cNvSpPr txBox="1"/>
          <p:nvPr/>
        </p:nvSpPr>
        <p:spPr>
          <a:xfrm>
            <a:off x="8796359" y="4847913"/>
            <a:ext cx="2671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/>
              <a:t>人、時、地、物</a:t>
            </a:r>
            <a:endParaRPr lang="zh-TW" altLang="en-US" dirty="0"/>
          </a:p>
        </p:txBody>
      </p:sp>
      <p:sp>
        <p:nvSpPr>
          <p:cNvPr id="71" name="橢圓 70"/>
          <p:cNvSpPr/>
          <p:nvPr/>
        </p:nvSpPr>
        <p:spPr>
          <a:xfrm>
            <a:off x="272020" y="680548"/>
            <a:ext cx="3339739" cy="161483"/>
          </a:xfrm>
          <a:prstGeom prst="ellipse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85000">
                <a:schemeClr val="accent6"/>
              </a:gs>
              <a:gs pos="71000">
                <a:schemeClr val="accent2">
                  <a:alpha val="0"/>
                  <a:lumMod val="0"/>
                  <a:lumOff val="10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2" name="矩形 71"/>
          <p:cNvSpPr/>
          <p:nvPr/>
        </p:nvSpPr>
        <p:spPr>
          <a:xfrm>
            <a:off x="429905" y="405884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400" b="1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「三年校務發展計畫」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1458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10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6062144" y="1358756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3" name="群組 2"/>
          <p:cNvGrpSpPr/>
          <p:nvPr/>
        </p:nvGrpSpPr>
        <p:grpSpPr>
          <a:xfrm>
            <a:off x="5622296" y="1450020"/>
            <a:ext cx="1009650" cy="648000"/>
            <a:chOff x="8938701" y="2189600"/>
            <a:chExt cx="1009650" cy="648000"/>
          </a:xfrm>
        </p:grpSpPr>
        <p:sp>
          <p:nvSpPr>
            <p:cNvPr id="4" name="橢圓 3"/>
            <p:cNvSpPr/>
            <p:nvPr/>
          </p:nvSpPr>
          <p:spPr>
            <a:xfrm>
              <a:off x="9110001" y="2189600"/>
              <a:ext cx="648000" cy="648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文字方塊 4"/>
            <p:cNvSpPr txBox="1"/>
            <p:nvPr/>
          </p:nvSpPr>
          <p:spPr>
            <a:xfrm>
              <a:off x="8938701" y="2226119"/>
              <a:ext cx="10096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dirty="0" smtClean="0">
                  <a:ea typeface="標楷體" panose="03000509000000000000" pitchFamily="65" charset="-120"/>
                </a:rPr>
                <a:t>109</a:t>
              </a:r>
              <a:r>
                <a:rPr lang="zh-TW" altLang="en-US" sz="1400" dirty="0" smtClean="0">
                  <a:ea typeface="標楷體" panose="03000509000000000000" pitchFamily="65" charset="-120"/>
                </a:rPr>
                <a:t>目標</a:t>
              </a:r>
              <a:endParaRPr lang="en-US" altLang="zh-TW" sz="1400" dirty="0" smtClean="0">
                <a:ea typeface="標楷體" panose="03000509000000000000" pitchFamily="65" charset="-120"/>
              </a:endParaRPr>
            </a:p>
          </p:txBody>
        </p:sp>
      </p:grpSp>
      <p:sp>
        <p:nvSpPr>
          <p:cNvPr id="6" name="橢圓 5"/>
          <p:cNvSpPr/>
          <p:nvPr/>
        </p:nvSpPr>
        <p:spPr>
          <a:xfrm>
            <a:off x="6777760" y="3810134"/>
            <a:ext cx="351942" cy="352281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群組 6"/>
          <p:cNvGrpSpPr/>
          <p:nvPr/>
        </p:nvGrpSpPr>
        <p:grpSpPr>
          <a:xfrm>
            <a:off x="6213220" y="4233767"/>
            <a:ext cx="486054" cy="486046"/>
            <a:chOff x="6882099" y="1962549"/>
            <a:chExt cx="486054" cy="486046"/>
          </a:xfrm>
        </p:grpSpPr>
        <p:sp>
          <p:nvSpPr>
            <p:cNvPr id="8" name="橢圓 7"/>
            <p:cNvSpPr/>
            <p:nvPr/>
          </p:nvSpPr>
          <p:spPr>
            <a:xfrm>
              <a:off x="6882099" y="1962549"/>
              <a:ext cx="486054" cy="48604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文字方塊 8"/>
            <p:cNvSpPr txBox="1"/>
            <p:nvPr/>
          </p:nvSpPr>
          <p:spPr>
            <a:xfrm>
              <a:off x="6931359" y="2023574"/>
              <a:ext cx="2190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000" dirty="0"/>
                <a:t>W</a:t>
              </a:r>
              <a:endParaRPr lang="zh-TW" altLang="en-US" sz="2000" dirty="0"/>
            </a:p>
          </p:txBody>
        </p:sp>
      </p:grpSp>
      <p:sp>
        <p:nvSpPr>
          <p:cNvPr id="10" name="手繪多邊形 9"/>
          <p:cNvSpPr/>
          <p:nvPr/>
        </p:nvSpPr>
        <p:spPr>
          <a:xfrm>
            <a:off x="5653249" y="1696035"/>
            <a:ext cx="1776780" cy="1776213"/>
          </a:xfrm>
          <a:custGeom>
            <a:avLst/>
            <a:gdLst>
              <a:gd name="connsiteX0" fmla="*/ 0 w 1776780"/>
              <a:gd name="connsiteY0" fmla="*/ 888107 h 1776213"/>
              <a:gd name="connsiteX1" fmla="*/ 888390 w 1776780"/>
              <a:gd name="connsiteY1" fmla="*/ 0 h 1776213"/>
              <a:gd name="connsiteX2" fmla="*/ 1776780 w 1776780"/>
              <a:gd name="connsiteY2" fmla="*/ 888107 h 1776213"/>
              <a:gd name="connsiteX3" fmla="*/ 888390 w 1776780"/>
              <a:gd name="connsiteY3" fmla="*/ 1776214 h 1776213"/>
              <a:gd name="connsiteX4" fmla="*/ 0 w 1776780"/>
              <a:gd name="connsiteY4" fmla="*/ 888107 h 1776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76780" h="1776213">
                <a:moveTo>
                  <a:pt x="0" y="888107"/>
                </a:moveTo>
                <a:cubicBezTo>
                  <a:pt x="0" y="397619"/>
                  <a:pt x="397746" y="0"/>
                  <a:pt x="888390" y="0"/>
                </a:cubicBezTo>
                <a:cubicBezTo>
                  <a:pt x="1379034" y="0"/>
                  <a:pt x="1776780" y="397619"/>
                  <a:pt x="1776780" y="888107"/>
                </a:cubicBezTo>
                <a:cubicBezTo>
                  <a:pt x="1776780" y="1378595"/>
                  <a:pt x="1379034" y="1776214"/>
                  <a:pt x="888390" y="1776214"/>
                </a:cubicBezTo>
                <a:cubicBezTo>
                  <a:pt x="397746" y="1776214"/>
                  <a:pt x="0" y="1378595"/>
                  <a:pt x="0" y="888107"/>
                </a:cubicBez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89743" tIns="389660" rIns="389743" bIns="389660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400" kern="12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主軸</a:t>
            </a:r>
            <a:r>
              <a:rPr lang="en-US" altLang="zh-TW" sz="3400" kern="1200" dirty="0" smtClean="0">
                <a:solidFill>
                  <a:schemeClr val="tx1"/>
                </a:solidFill>
                <a:ea typeface="標楷體" panose="03000509000000000000" pitchFamily="65" charset="-120"/>
              </a:rPr>
              <a:t>1</a:t>
            </a:r>
            <a:endParaRPr lang="zh-TW" altLang="en-US" sz="3400" kern="1200" dirty="0">
              <a:solidFill>
                <a:schemeClr val="tx1"/>
              </a:solidFill>
              <a:ea typeface="標楷體" panose="03000509000000000000" pitchFamily="65" charset="-120"/>
            </a:endParaRPr>
          </a:p>
        </p:txBody>
      </p:sp>
      <p:grpSp>
        <p:nvGrpSpPr>
          <p:cNvPr id="11" name="群組 10"/>
          <p:cNvGrpSpPr/>
          <p:nvPr/>
        </p:nvGrpSpPr>
        <p:grpSpPr>
          <a:xfrm>
            <a:off x="7175990" y="1504940"/>
            <a:ext cx="1009650" cy="864000"/>
            <a:chOff x="8107715" y="1812830"/>
            <a:chExt cx="1009650" cy="864000"/>
          </a:xfrm>
        </p:grpSpPr>
        <p:sp>
          <p:nvSpPr>
            <p:cNvPr id="12" name="橢圓 11"/>
            <p:cNvSpPr/>
            <p:nvPr/>
          </p:nvSpPr>
          <p:spPr>
            <a:xfrm>
              <a:off x="8174390" y="1812830"/>
              <a:ext cx="864000" cy="864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文字方塊 12"/>
            <p:cNvSpPr txBox="1"/>
            <p:nvPr/>
          </p:nvSpPr>
          <p:spPr>
            <a:xfrm>
              <a:off x="8107715" y="1980455"/>
              <a:ext cx="1009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108</a:t>
              </a:r>
              <a:r>
                <a:rPr lang="zh-TW" altLang="en-US" sz="1600" dirty="0" smtClean="0">
                  <a:ea typeface="標楷體" panose="03000509000000000000" pitchFamily="65" charset="-120"/>
                </a:rPr>
                <a:t>目標</a:t>
              </a:r>
              <a:endParaRPr lang="en-US" altLang="zh-TW" sz="1600" dirty="0" smtClean="0">
                <a:ea typeface="標楷體" panose="03000509000000000000" pitchFamily="65" charset="-120"/>
              </a:endParaRPr>
            </a:p>
            <a:p>
              <a:pPr algn="ctr"/>
              <a:r>
                <a:rPr lang="en-US" altLang="zh-TW" sz="1600" dirty="0">
                  <a:ea typeface="標楷體" panose="03000509000000000000" pitchFamily="65" charset="-120"/>
                </a:rPr>
                <a:t>1</a:t>
              </a:r>
              <a:endParaRPr lang="zh-TW" altLang="en-US" sz="1600" dirty="0">
                <a:ea typeface="標楷體" panose="03000509000000000000" pitchFamily="65" charset="-120"/>
              </a:endParaRPr>
            </a:p>
          </p:txBody>
        </p:sp>
      </p:grpSp>
      <p:grpSp>
        <p:nvGrpSpPr>
          <p:cNvPr id="14" name="群組 13"/>
          <p:cNvGrpSpPr/>
          <p:nvPr/>
        </p:nvGrpSpPr>
        <p:grpSpPr>
          <a:xfrm>
            <a:off x="6977772" y="3088688"/>
            <a:ext cx="1009650" cy="864000"/>
            <a:chOff x="8149347" y="1840913"/>
            <a:chExt cx="1009650" cy="864000"/>
          </a:xfrm>
        </p:grpSpPr>
        <p:sp>
          <p:nvSpPr>
            <p:cNvPr id="15" name="橢圓 14"/>
            <p:cNvSpPr/>
            <p:nvPr/>
          </p:nvSpPr>
          <p:spPr>
            <a:xfrm>
              <a:off x="8214411" y="1840913"/>
              <a:ext cx="864000" cy="864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文字方塊 15"/>
            <p:cNvSpPr txBox="1"/>
            <p:nvPr/>
          </p:nvSpPr>
          <p:spPr>
            <a:xfrm>
              <a:off x="8149347" y="2020457"/>
              <a:ext cx="10096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108</a:t>
              </a:r>
              <a:r>
                <a:rPr lang="zh-TW" altLang="en-US" sz="1600" dirty="0" smtClean="0">
                  <a:ea typeface="標楷體" panose="03000509000000000000" pitchFamily="65" charset="-120"/>
                </a:rPr>
                <a:t>目標</a:t>
              </a:r>
              <a:endParaRPr lang="en-US" altLang="zh-TW" sz="1600" dirty="0" smtClean="0">
                <a:ea typeface="標楷體" panose="03000509000000000000" pitchFamily="65" charset="-120"/>
              </a:endParaRPr>
            </a:p>
            <a:p>
              <a:pPr algn="ctr"/>
              <a:r>
                <a:rPr lang="en-US" altLang="zh-TW" sz="1600" dirty="0" smtClean="0">
                  <a:ea typeface="標楷體" panose="03000509000000000000" pitchFamily="65" charset="-120"/>
                </a:rPr>
                <a:t>2</a:t>
              </a:r>
              <a:endParaRPr lang="zh-TW" altLang="en-US" sz="1600" dirty="0">
                <a:ea typeface="標楷體" panose="03000509000000000000" pitchFamily="65" charset="-120"/>
              </a:endParaRPr>
            </a:p>
          </p:txBody>
        </p:sp>
      </p:grpSp>
      <p:pic>
        <p:nvPicPr>
          <p:cNvPr id="17" name="圖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679" y="3156631"/>
            <a:ext cx="216000" cy="216000"/>
          </a:xfrm>
          <a:prstGeom prst="rect">
            <a:avLst/>
          </a:prstGeom>
        </p:spPr>
      </p:pic>
      <p:pic>
        <p:nvPicPr>
          <p:cNvPr id="18" name="圖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043" y="2032418"/>
            <a:ext cx="216000" cy="216000"/>
          </a:xfrm>
          <a:prstGeom prst="rect">
            <a:avLst/>
          </a:prstGeom>
        </p:spPr>
      </p:pic>
      <p:grpSp>
        <p:nvGrpSpPr>
          <p:cNvPr id="19" name="群組 18"/>
          <p:cNvGrpSpPr/>
          <p:nvPr/>
        </p:nvGrpSpPr>
        <p:grpSpPr>
          <a:xfrm>
            <a:off x="5005532" y="1915461"/>
            <a:ext cx="1009650" cy="504000"/>
            <a:chOff x="8073689" y="3356789"/>
            <a:chExt cx="1009650" cy="504000"/>
          </a:xfrm>
        </p:grpSpPr>
        <p:sp>
          <p:nvSpPr>
            <p:cNvPr id="20" name="橢圓 19"/>
            <p:cNvSpPr/>
            <p:nvPr/>
          </p:nvSpPr>
          <p:spPr>
            <a:xfrm>
              <a:off x="8311486" y="3356789"/>
              <a:ext cx="504000" cy="50400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文字方塊 20"/>
            <p:cNvSpPr txBox="1"/>
            <p:nvPr/>
          </p:nvSpPr>
          <p:spPr>
            <a:xfrm>
              <a:off x="8073689" y="3470209"/>
              <a:ext cx="10096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100" dirty="0" smtClean="0">
                  <a:ea typeface="標楷體" panose="03000509000000000000" pitchFamily="65" charset="-120"/>
                </a:rPr>
                <a:t>110</a:t>
              </a:r>
              <a:r>
                <a:rPr lang="zh-TW" altLang="en-US" sz="1100" dirty="0" smtClean="0">
                  <a:ea typeface="標楷體" panose="03000509000000000000" pitchFamily="65" charset="-120"/>
                </a:rPr>
                <a:t>目標</a:t>
              </a:r>
              <a:endParaRPr lang="en-US" altLang="zh-TW" sz="1100" dirty="0" smtClean="0">
                <a:ea typeface="標楷體" panose="03000509000000000000" pitchFamily="65" charset="-120"/>
              </a:endParaRPr>
            </a:p>
          </p:txBody>
        </p:sp>
      </p:grpSp>
      <p:pic>
        <p:nvPicPr>
          <p:cNvPr id="22" name="圖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001" y="2270438"/>
            <a:ext cx="144000" cy="144000"/>
          </a:xfrm>
          <a:prstGeom prst="rect">
            <a:avLst/>
          </a:prstGeom>
        </p:spPr>
      </p:pic>
      <p:pic>
        <p:nvPicPr>
          <p:cNvPr id="23" name="圖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531" y="1737910"/>
            <a:ext cx="435164" cy="227042"/>
          </a:xfrm>
          <a:prstGeom prst="rect">
            <a:avLst/>
          </a:prstGeom>
        </p:spPr>
      </p:pic>
      <p:sp>
        <p:nvSpPr>
          <p:cNvPr id="24" name="手繪多邊形 23"/>
          <p:cNvSpPr/>
          <p:nvPr/>
        </p:nvSpPr>
        <p:spPr>
          <a:xfrm>
            <a:off x="1752295" y="2028881"/>
            <a:ext cx="4370425" cy="4370331"/>
          </a:xfrm>
          <a:custGeom>
            <a:avLst/>
            <a:gdLst>
              <a:gd name="connsiteX0" fmla="*/ 0 w 4370425"/>
              <a:gd name="connsiteY0" fmla="*/ 2185166 h 4370331"/>
              <a:gd name="connsiteX1" fmla="*/ 2185213 w 4370425"/>
              <a:gd name="connsiteY1" fmla="*/ 0 h 4370331"/>
              <a:gd name="connsiteX2" fmla="*/ 4370426 w 4370425"/>
              <a:gd name="connsiteY2" fmla="*/ 2185166 h 4370331"/>
              <a:gd name="connsiteX3" fmla="*/ 2185213 w 4370425"/>
              <a:gd name="connsiteY3" fmla="*/ 4370332 h 4370331"/>
              <a:gd name="connsiteX4" fmla="*/ 0 w 4370425"/>
              <a:gd name="connsiteY4" fmla="*/ 2185166 h 4370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70425" h="4370331">
                <a:moveTo>
                  <a:pt x="0" y="2185166"/>
                </a:moveTo>
                <a:cubicBezTo>
                  <a:pt x="0" y="978332"/>
                  <a:pt x="978353" y="0"/>
                  <a:pt x="2185213" y="0"/>
                </a:cubicBezTo>
                <a:cubicBezTo>
                  <a:pt x="3392073" y="0"/>
                  <a:pt x="4370426" y="978332"/>
                  <a:pt x="4370426" y="2185166"/>
                </a:cubicBezTo>
                <a:cubicBezTo>
                  <a:pt x="4370426" y="3392000"/>
                  <a:pt x="3392073" y="4370332"/>
                  <a:pt x="2185213" y="4370332"/>
                </a:cubicBezTo>
                <a:cubicBezTo>
                  <a:pt x="978353" y="4370332"/>
                  <a:pt x="0" y="3392000"/>
                  <a:pt x="0" y="21851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2914" tIns="822900" rIns="822914" bIns="822900" numCol="1" spcCol="1270" anchor="ctr" anchorCtr="0">
            <a:noAutofit/>
          </a:bodyPr>
          <a:lstStyle/>
          <a:p>
            <a:pPr lvl="0" algn="ctr" defTabSz="2133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4800" kern="1200" dirty="0" smtClean="0"/>
              <a:t>校本願景</a:t>
            </a:r>
            <a:endParaRPr lang="zh-TW" altLang="en-US" sz="4800" kern="1200" dirty="0"/>
          </a:p>
        </p:txBody>
      </p:sp>
      <p:sp>
        <p:nvSpPr>
          <p:cNvPr id="25" name="等腰三角形 24"/>
          <p:cNvSpPr/>
          <p:nvPr/>
        </p:nvSpPr>
        <p:spPr>
          <a:xfrm>
            <a:off x="7474836" y="1396374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等腰三角形 25"/>
          <p:cNvSpPr/>
          <p:nvPr/>
        </p:nvSpPr>
        <p:spPr>
          <a:xfrm>
            <a:off x="8011153" y="2271302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等腰三角形 26"/>
          <p:cNvSpPr/>
          <p:nvPr/>
        </p:nvSpPr>
        <p:spPr>
          <a:xfrm>
            <a:off x="7519836" y="2996888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等腰三角形 27"/>
          <p:cNvSpPr/>
          <p:nvPr/>
        </p:nvSpPr>
        <p:spPr>
          <a:xfrm>
            <a:off x="7815349" y="1414657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等腰三角形 28"/>
          <p:cNvSpPr/>
          <p:nvPr/>
        </p:nvSpPr>
        <p:spPr>
          <a:xfrm>
            <a:off x="8128340" y="2046983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等腰三角形 29"/>
          <p:cNvSpPr/>
          <p:nvPr/>
        </p:nvSpPr>
        <p:spPr>
          <a:xfrm>
            <a:off x="7815349" y="2375412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等腰三角形 30"/>
          <p:cNvSpPr/>
          <p:nvPr/>
        </p:nvSpPr>
        <p:spPr>
          <a:xfrm>
            <a:off x="7738285" y="3070460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等腰三角形 31"/>
          <p:cNvSpPr/>
          <p:nvPr/>
        </p:nvSpPr>
        <p:spPr>
          <a:xfrm>
            <a:off x="7917067" y="3563975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3" name="等腰三角形 32"/>
          <p:cNvSpPr/>
          <p:nvPr/>
        </p:nvSpPr>
        <p:spPr>
          <a:xfrm>
            <a:off x="7596199" y="3949551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等腰三角形 33"/>
          <p:cNvSpPr/>
          <p:nvPr/>
        </p:nvSpPr>
        <p:spPr>
          <a:xfrm>
            <a:off x="6446846" y="1557994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等腰三角形 34"/>
          <p:cNvSpPr/>
          <p:nvPr/>
        </p:nvSpPr>
        <p:spPr>
          <a:xfrm>
            <a:off x="5696730" y="1577026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41" name="圖片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4204" y="3122757"/>
            <a:ext cx="359016" cy="359016"/>
          </a:xfrm>
          <a:prstGeom prst="rect">
            <a:avLst/>
          </a:prstGeom>
        </p:spPr>
      </p:pic>
      <p:sp>
        <p:nvSpPr>
          <p:cNvPr id="42" name="等腰三角形 41"/>
          <p:cNvSpPr/>
          <p:nvPr/>
        </p:nvSpPr>
        <p:spPr>
          <a:xfrm>
            <a:off x="5465357" y="2425082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等腰三角形 42"/>
          <p:cNvSpPr/>
          <p:nvPr/>
        </p:nvSpPr>
        <p:spPr>
          <a:xfrm>
            <a:off x="5186107" y="1911019"/>
            <a:ext cx="90000" cy="720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6" name="橢圓 55"/>
          <p:cNvSpPr/>
          <p:nvPr/>
        </p:nvSpPr>
        <p:spPr>
          <a:xfrm>
            <a:off x="272020" y="680548"/>
            <a:ext cx="3339739" cy="161483"/>
          </a:xfrm>
          <a:prstGeom prst="ellipse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85000">
                <a:schemeClr val="accent6"/>
              </a:gs>
              <a:gs pos="71000">
                <a:schemeClr val="accent2">
                  <a:alpha val="0"/>
                  <a:lumMod val="0"/>
                  <a:lumOff val="10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7" name="矩形 56"/>
          <p:cNvSpPr/>
          <p:nvPr/>
        </p:nvSpPr>
        <p:spPr>
          <a:xfrm>
            <a:off x="429905" y="405884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2400" b="1" kern="1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「三年校務發展計畫」</a:t>
            </a:r>
            <a:endParaRPr lang="zh-TW" altLang="en-US" sz="2400" dirty="0"/>
          </a:p>
        </p:txBody>
      </p:sp>
      <p:sp>
        <p:nvSpPr>
          <p:cNvPr id="58" name="文字方塊 57"/>
          <p:cNvSpPr txBox="1"/>
          <p:nvPr/>
        </p:nvSpPr>
        <p:spPr>
          <a:xfrm>
            <a:off x="-38868" y="1949747"/>
            <a:ext cx="42098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</a:t>
            </a:r>
            <a:r>
              <a:rPr lang="en-US" altLang="zh-TW" sz="5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5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膽</a:t>
            </a:r>
            <a:r>
              <a:rPr lang="en-US" altLang="zh-TW" sz="5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54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</a:t>
            </a:r>
            <a:r>
              <a:rPr lang="en-US" altLang="zh-TW" sz="54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5400" b="1" dirty="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夢</a:t>
            </a:r>
            <a:endParaRPr lang="zh-TW" altLang="en-US" sz="5400" b="1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66" name="群組 65"/>
          <p:cNvGrpSpPr/>
          <p:nvPr/>
        </p:nvGrpSpPr>
        <p:grpSpPr>
          <a:xfrm>
            <a:off x="7828285" y="448150"/>
            <a:ext cx="4151251" cy="769441"/>
            <a:chOff x="7828285" y="448150"/>
            <a:chExt cx="4151251" cy="769441"/>
          </a:xfrm>
        </p:grpSpPr>
        <p:sp>
          <p:nvSpPr>
            <p:cNvPr id="59" name="文字方塊 58"/>
            <p:cNvSpPr txBox="1"/>
            <p:nvPr/>
          </p:nvSpPr>
          <p:spPr>
            <a:xfrm>
              <a:off x="7828285" y="448150"/>
              <a:ext cx="415125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4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具體</a:t>
              </a:r>
              <a:r>
                <a:rPr lang="en-US" altLang="zh-TW" sz="4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.</a:t>
              </a:r>
              <a:r>
                <a:rPr lang="zh-TW" altLang="en-US" sz="4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明確</a:t>
              </a:r>
              <a:r>
                <a:rPr lang="en-US" altLang="zh-TW" sz="4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.</a:t>
              </a:r>
              <a:r>
                <a:rPr lang="zh-TW" altLang="en-US" sz="4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可行</a:t>
              </a:r>
              <a:endParaRPr lang="zh-TW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cxnSp>
          <p:nvCxnSpPr>
            <p:cNvPr id="61" name="直線接點 60"/>
            <p:cNvCxnSpPr/>
            <p:nvPr/>
          </p:nvCxnSpPr>
          <p:spPr>
            <a:xfrm>
              <a:off x="8028742" y="1142952"/>
              <a:ext cx="1705808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接點 61"/>
            <p:cNvCxnSpPr/>
            <p:nvPr/>
          </p:nvCxnSpPr>
          <p:spPr>
            <a:xfrm>
              <a:off x="10019467" y="533352"/>
              <a:ext cx="1705808" cy="0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橢圓 62"/>
            <p:cNvSpPr/>
            <p:nvPr/>
          </p:nvSpPr>
          <p:spPr>
            <a:xfrm>
              <a:off x="11763455" y="489927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4" name="橢圓 63"/>
            <p:cNvSpPr/>
            <p:nvPr/>
          </p:nvSpPr>
          <p:spPr>
            <a:xfrm>
              <a:off x="7913664" y="1105249"/>
              <a:ext cx="72000" cy="72000"/>
            </a:xfrm>
            <a:prstGeom prst="ellipse">
              <a:avLst/>
            </a:prstGeom>
            <a:solidFill>
              <a:schemeClr val="tx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65" name="文字方塊 64"/>
          <p:cNvSpPr txBox="1"/>
          <p:nvPr/>
        </p:nvSpPr>
        <p:spPr>
          <a:xfrm rot="19559527">
            <a:off x="6618846" y="4329051"/>
            <a:ext cx="61859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anose="02070A03080606020203" pitchFamily="18" charset="0"/>
              </a:rPr>
              <a:t>Just Do It !</a:t>
            </a:r>
            <a:endParaRPr lang="zh-TW" altLang="en-US" sz="8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78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橢圓 33"/>
          <p:cNvSpPr/>
          <p:nvPr/>
        </p:nvSpPr>
        <p:spPr>
          <a:xfrm>
            <a:off x="272021" y="680548"/>
            <a:ext cx="1638300" cy="268885"/>
          </a:xfrm>
          <a:prstGeom prst="ellipse">
            <a:avLst/>
          </a:prstGeom>
          <a:gradFill>
            <a:gsLst>
              <a:gs pos="0">
                <a:schemeClr val="accent2"/>
              </a:gs>
              <a:gs pos="85000">
                <a:schemeClr val="accent6"/>
              </a:gs>
              <a:gs pos="71000">
                <a:schemeClr val="accent2">
                  <a:alpha val="0"/>
                  <a:lumMod val="0"/>
                  <a:lumOff val="10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/>
          <p:cNvSpPr/>
          <p:nvPr/>
        </p:nvSpPr>
        <p:spPr>
          <a:xfrm>
            <a:off x="8753475" y="5867400"/>
            <a:ext cx="2607378" cy="317028"/>
          </a:xfrm>
          <a:prstGeom prst="ellipse">
            <a:avLst/>
          </a:prstGeom>
          <a:gradFill>
            <a:gsLst>
              <a:gs pos="0">
                <a:schemeClr val="accent2">
                  <a:lumMod val="5000"/>
                  <a:lumOff val="95000"/>
                </a:schemeClr>
              </a:gs>
              <a:gs pos="81000">
                <a:schemeClr val="accent6"/>
              </a:gs>
              <a:gs pos="32000">
                <a:schemeClr val="accent2">
                  <a:alpha val="0"/>
                  <a:lumMod val="0"/>
                  <a:lumOff val="10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1609724" y="371475"/>
            <a:ext cx="4175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現有</a:t>
            </a:r>
            <a:r>
              <a:rPr lang="zh-TW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評鑑訪視項目</a:t>
            </a:r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23" name="群組 22"/>
          <p:cNvGrpSpPr/>
          <p:nvPr/>
        </p:nvGrpSpPr>
        <p:grpSpPr>
          <a:xfrm>
            <a:off x="2792430" y="1515096"/>
            <a:ext cx="8523270" cy="4552329"/>
            <a:chOff x="2792430" y="1515096"/>
            <a:chExt cx="8523270" cy="4552329"/>
          </a:xfrm>
        </p:grpSpPr>
        <p:sp>
          <p:nvSpPr>
            <p:cNvPr id="15" name="向左箭號 14"/>
            <p:cNvSpPr/>
            <p:nvPr/>
          </p:nvSpPr>
          <p:spPr>
            <a:xfrm rot="11700000">
              <a:off x="2792430" y="3782391"/>
              <a:ext cx="2102548" cy="679199"/>
            </a:xfrm>
            <a:prstGeom prst="leftArrow">
              <a:avLst>
                <a:gd name="adj1" fmla="val 60000"/>
                <a:gd name="adj2" fmla="val 5000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手繪多邊形 13"/>
            <p:cNvSpPr/>
            <p:nvPr/>
          </p:nvSpPr>
          <p:spPr>
            <a:xfrm>
              <a:off x="4938940" y="3537135"/>
              <a:ext cx="2338161" cy="2383155"/>
            </a:xfrm>
            <a:custGeom>
              <a:avLst/>
              <a:gdLst>
                <a:gd name="connsiteX0" fmla="*/ 0 w 2338161"/>
                <a:gd name="connsiteY0" fmla="*/ 1191578 h 2383155"/>
                <a:gd name="connsiteX1" fmla="*/ 1169081 w 2338161"/>
                <a:gd name="connsiteY1" fmla="*/ 0 h 2383155"/>
                <a:gd name="connsiteX2" fmla="*/ 2338162 w 2338161"/>
                <a:gd name="connsiteY2" fmla="*/ 1191578 h 2383155"/>
                <a:gd name="connsiteX3" fmla="*/ 1169081 w 2338161"/>
                <a:gd name="connsiteY3" fmla="*/ 2383156 h 2383155"/>
                <a:gd name="connsiteX4" fmla="*/ 0 w 2338161"/>
                <a:gd name="connsiteY4" fmla="*/ 1191578 h 2383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8161" h="2383155">
                  <a:moveTo>
                    <a:pt x="0" y="1191578"/>
                  </a:moveTo>
                  <a:cubicBezTo>
                    <a:pt x="0" y="533488"/>
                    <a:pt x="523415" y="0"/>
                    <a:pt x="1169081" y="0"/>
                  </a:cubicBezTo>
                  <a:cubicBezTo>
                    <a:pt x="1814747" y="0"/>
                    <a:pt x="2338162" y="533488"/>
                    <a:pt x="2338162" y="1191578"/>
                  </a:cubicBezTo>
                  <a:cubicBezTo>
                    <a:pt x="2338162" y="1849668"/>
                    <a:pt x="1814747" y="2383156"/>
                    <a:pt x="1169081" y="2383156"/>
                  </a:cubicBezTo>
                  <a:cubicBezTo>
                    <a:pt x="523415" y="2383156"/>
                    <a:pt x="0" y="1849668"/>
                    <a:pt x="0" y="1191578"/>
                  </a:cubicBez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76071" tIns="382660" rIns="376071" bIns="382660" numCol="1" spcCol="1270" anchor="ctr" anchorCtr="0">
              <a:noAutofit/>
            </a:bodyPr>
            <a:lstStyle/>
            <a:p>
              <a:pPr lvl="0" algn="ctr" defTabSz="2355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5300" b="1" kern="1200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校務評鑑</a:t>
              </a:r>
              <a:endParaRPr lang="zh-TW" altLang="en-US" sz="5300" kern="1200" dirty="0"/>
            </a:p>
          </p:txBody>
        </p:sp>
        <p:sp>
          <p:nvSpPr>
            <p:cNvPr id="17" name="向左箭號 16"/>
            <p:cNvSpPr/>
            <p:nvPr/>
          </p:nvSpPr>
          <p:spPr>
            <a:xfrm rot="14412720">
              <a:off x="3794084" y="2284956"/>
              <a:ext cx="2218919" cy="679199"/>
            </a:xfrm>
            <a:prstGeom prst="leftArrow">
              <a:avLst>
                <a:gd name="adj1" fmla="val 60000"/>
                <a:gd name="adj2" fmla="val 5000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shade val="90000"/>
                <a:hueOff val="-160484"/>
                <a:satOff val="805"/>
                <a:lumOff val="8086"/>
                <a:alphaOff val="0"/>
              </a:schemeClr>
            </a:lnRef>
            <a:fillRef idx="1">
              <a:schemeClr val="accent2">
                <a:shade val="90000"/>
                <a:hueOff val="-160484"/>
                <a:satOff val="805"/>
                <a:lumOff val="8086"/>
                <a:alphaOff val="0"/>
              </a:schemeClr>
            </a:fillRef>
            <a:effectRef idx="0">
              <a:schemeClr val="accent2">
                <a:shade val="90000"/>
                <a:hueOff val="-160484"/>
                <a:satOff val="805"/>
                <a:lumOff val="8086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向左箭號 18"/>
            <p:cNvSpPr/>
            <p:nvPr/>
          </p:nvSpPr>
          <p:spPr>
            <a:xfrm rot="17775141">
              <a:off x="6096345" y="2262779"/>
              <a:ext cx="2120751" cy="679199"/>
            </a:xfrm>
            <a:prstGeom prst="leftArrow">
              <a:avLst>
                <a:gd name="adj1" fmla="val 60000"/>
                <a:gd name="adj2" fmla="val 5000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shade val="90000"/>
                <a:hueOff val="-320968"/>
                <a:satOff val="1611"/>
                <a:lumOff val="16173"/>
                <a:alphaOff val="0"/>
              </a:schemeClr>
            </a:lnRef>
            <a:fillRef idx="1">
              <a:schemeClr val="accent2">
                <a:shade val="90000"/>
                <a:hueOff val="-320968"/>
                <a:satOff val="1611"/>
                <a:lumOff val="16173"/>
                <a:alphaOff val="0"/>
              </a:schemeClr>
            </a:fillRef>
            <a:effectRef idx="0">
              <a:schemeClr val="accent2">
                <a:shade val="90000"/>
                <a:hueOff val="-320968"/>
                <a:satOff val="1611"/>
                <a:lumOff val="16173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向左箭號 20"/>
            <p:cNvSpPr/>
            <p:nvPr/>
          </p:nvSpPr>
          <p:spPr>
            <a:xfrm rot="20700000">
              <a:off x="7321062" y="3782391"/>
              <a:ext cx="2102548" cy="679199"/>
            </a:xfrm>
            <a:prstGeom prst="leftArrow">
              <a:avLst>
                <a:gd name="adj1" fmla="val 60000"/>
                <a:gd name="adj2" fmla="val 50000"/>
              </a:avLst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-300000" contourW="19050" prstMaterial="metal">
              <a:bevelT w="88900" h="203200"/>
              <a:bevelB w="165100" h="254000"/>
            </a:sp3d>
          </p:spPr>
          <p:style>
            <a:lnRef idx="0">
              <a:schemeClr val="accent2">
                <a:shade val="90000"/>
                <a:hueOff val="-481452"/>
                <a:satOff val="2416"/>
                <a:lumOff val="24259"/>
                <a:alphaOff val="0"/>
              </a:schemeClr>
            </a:lnRef>
            <a:fillRef idx="1">
              <a:schemeClr val="accent2">
                <a:shade val="90000"/>
                <a:hueOff val="-481452"/>
                <a:satOff val="2416"/>
                <a:lumOff val="24259"/>
                <a:alphaOff val="0"/>
              </a:schemeClr>
            </a:fillRef>
            <a:effectRef idx="0">
              <a:schemeClr val="accent2">
                <a:shade val="90000"/>
                <a:hueOff val="-481452"/>
                <a:satOff val="2416"/>
                <a:lumOff val="24259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文字方塊 8"/>
            <p:cNvSpPr txBox="1"/>
            <p:nvPr/>
          </p:nvSpPr>
          <p:spPr>
            <a:xfrm>
              <a:off x="6832601" y="5359539"/>
              <a:ext cx="13874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4000" b="1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整合</a:t>
              </a:r>
              <a:endParaRPr lang="zh-TW" altLang="en-US" sz="4000" b="1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0" name="向右箭號 9"/>
            <p:cNvSpPr/>
            <p:nvPr/>
          </p:nvSpPr>
          <p:spPr>
            <a:xfrm>
              <a:off x="8039100" y="5607948"/>
              <a:ext cx="819150" cy="259452"/>
            </a:xfrm>
            <a:prstGeom prst="rightArrow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8905875" y="5359539"/>
              <a:ext cx="24098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4000" dirty="0" smtClean="0"/>
                <a:t>行政減量</a:t>
              </a:r>
              <a:endParaRPr lang="zh-TW" altLang="en-US" sz="4000" dirty="0"/>
            </a:p>
          </p:txBody>
        </p:sp>
      </p:grpSp>
      <p:sp>
        <p:nvSpPr>
          <p:cNvPr id="16" name="手繪多邊形 15"/>
          <p:cNvSpPr/>
          <p:nvPr/>
        </p:nvSpPr>
        <p:spPr>
          <a:xfrm>
            <a:off x="1346421" y="3162298"/>
            <a:ext cx="2963662" cy="1375206"/>
          </a:xfrm>
          <a:custGeom>
            <a:avLst/>
            <a:gdLst>
              <a:gd name="connsiteX0" fmla="*/ 0 w 2963662"/>
              <a:gd name="connsiteY0" fmla="*/ 137521 h 1375206"/>
              <a:gd name="connsiteX1" fmla="*/ 137521 w 2963662"/>
              <a:gd name="connsiteY1" fmla="*/ 0 h 1375206"/>
              <a:gd name="connsiteX2" fmla="*/ 2826141 w 2963662"/>
              <a:gd name="connsiteY2" fmla="*/ 0 h 1375206"/>
              <a:gd name="connsiteX3" fmla="*/ 2963662 w 2963662"/>
              <a:gd name="connsiteY3" fmla="*/ 137521 h 1375206"/>
              <a:gd name="connsiteX4" fmla="*/ 2963662 w 2963662"/>
              <a:gd name="connsiteY4" fmla="*/ 1237685 h 1375206"/>
              <a:gd name="connsiteX5" fmla="*/ 2826141 w 2963662"/>
              <a:gd name="connsiteY5" fmla="*/ 1375206 h 1375206"/>
              <a:gd name="connsiteX6" fmla="*/ 137521 w 2963662"/>
              <a:gd name="connsiteY6" fmla="*/ 1375206 h 1375206"/>
              <a:gd name="connsiteX7" fmla="*/ 0 w 2963662"/>
              <a:gd name="connsiteY7" fmla="*/ 1237685 h 1375206"/>
              <a:gd name="connsiteX8" fmla="*/ 0 w 2963662"/>
              <a:gd name="connsiteY8" fmla="*/ 137521 h 1375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63662" h="1375206">
                <a:moveTo>
                  <a:pt x="0" y="137521"/>
                </a:moveTo>
                <a:cubicBezTo>
                  <a:pt x="0" y="61570"/>
                  <a:pt x="61570" y="0"/>
                  <a:pt x="137521" y="0"/>
                </a:cubicBezTo>
                <a:lnTo>
                  <a:pt x="2826141" y="0"/>
                </a:lnTo>
                <a:cubicBezTo>
                  <a:pt x="2902092" y="0"/>
                  <a:pt x="2963662" y="61570"/>
                  <a:pt x="2963662" y="137521"/>
                </a:cubicBezTo>
                <a:lnTo>
                  <a:pt x="2963662" y="1237685"/>
                </a:lnTo>
                <a:cubicBezTo>
                  <a:pt x="2963662" y="1313636"/>
                  <a:pt x="2902092" y="1375206"/>
                  <a:pt x="2826141" y="1375206"/>
                </a:cubicBezTo>
                <a:lnTo>
                  <a:pt x="137521" y="1375206"/>
                </a:lnTo>
                <a:cubicBezTo>
                  <a:pt x="61570" y="1375206"/>
                  <a:pt x="0" y="1313636"/>
                  <a:pt x="0" y="1237685"/>
                </a:cubicBezTo>
                <a:lnTo>
                  <a:pt x="0" y="137521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8858" tIns="108858" rIns="108858" bIns="108858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600" b="1" kern="12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校務發展</a:t>
            </a:r>
            <a:endParaRPr lang="en-US" altLang="zh-TW" sz="3600" b="1" kern="1200" dirty="0" smtClean="0">
              <a:effectLst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600" b="1" kern="1200" dirty="0" smtClean="0">
                <a:effectLst/>
                <a:ea typeface="標楷體" panose="03000509000000000000" pitchFamily="65" charset="-120"/>
                <a:cs typeface="Times New Roman" panose="02020603050405020304" pitchFamily="18" charset="0"/>
              </a:rPr>
              <a:t>計畫</a:t>
            </a:r>
            <a:endParaRPr lang="zh-TW" altLang="en-US" sz="3600" kern="1200" dirty="0"/>
          </a:p>
        </p:txBody>
      </p:sp>
      <p:sp>
        <p:nvSpPr>
          <p:cNvPr id="18" name="手繪多邊形 17"/>
          <p:cNvSpPr/>
          <p:nvPr/>
        </p:nvSpPr>
        <p:spPr>
          <a:xfrm>
            <a:off x="2824299" y="1004171"/>
            <a:ext cx="3056147" cy="1315038"/>
          </a:xfrm>
          <a:custGeom>
            <a:avLst/>
            <a:gdLst>
              <a:gd name="connsiteX0" fmla="*/ 0 w 3056147"/>
              <a:gd name="connsiteY0" fmla="*/ 131504 h 1315038"/>
              <a:gd name="connsiteX1" fmla="*/ 131504 w 3056147"/>
              <a:gd name="connsiteY1" fmla="*/ 0 h 1315038"/>
              <a:gd name="connsiteX2" fmla="*/ 2924643 w 3056147"/>
              <a:gd name="connsiteY2" fmla="*/ 0 h 1315038"/>
              <a:gd name="connsiteX3" fmla="*/ 3056147 w 3056147"/>
              <a:gd name="connsiteY3" fmla="*/ 131504 h 1315038"/>
              <a:gd name="connsiteX4" fmla="*/ 3056147 w 3056147"/>
              <a:gd name="connsiteY4" fmla="*/ 1183534 h 1315038"/>
              <a:gd name="connsiteX5" fmla="*/ 2924643 w 3056147"/>
              <a:gd name="connsiteY5" fmla="*/ 1315038 h 1315038"/>
              <a:gd name="connsiteX6" fmla="*/ 131504 w 3056147"/>
              <a:gd name="connsiteY6" fmla="*/ 1315038 h 1315038"/>
              <a:gd name="connsiteX7" fmla="*/ 0 w 3056147"/>
              <a:gd name="connsiteY7" fmla="*/ 1183534 h 1315038"/>
              <a:gd name="connsiteX8" fmla="*/ 0 w 3056147"/>
              <a:gd name="connsiteY8" fmla="*/ 131504 h 1315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56147" h="1315038">
                <a:moveTo>
                  <a:pt x="0" y="131504"/>
                </a:moveTo>
                <a:cubicBezTo>
                  <a:pt x="0" y="58876"/>
                  <a:pt x="58876" y="0"/>
                  <a:pt x="131504" y="0"/>
                </a:cubicBezTo>
                <a:lnTo>
                  <a:pt x="2924643" y="0"/>
                </a:lnTo>
                <a:cubicBezTo>
                  <a:pt x="2997271" y="0"/>
                  <a:pt x="3056147" y="58876"/>
                  <a:pt x="3056147" y="131504"/>
                </a:cubicBezTo>
                <a:lnTo>
                  <a:pt x="3056147" y="1183534"/>
                </a:lnTo>
                <a:cubicBezTo>
                  <a:pt x="3056147" y="1256162"/>
                  <a:pt x="2997271" y="1315038"/>
                  <a:pt x="2924643" y="1315038"/>
                </a:cubicBezTo>
                <a:lnTo>
                  <a:pt x="131504" y="1315038"/>
                </a:lnTo>
                <a:cubicBezTo>
                  <a:pt x="58876" y="1315038"/>
                  <a:pt x="0" y="1256162"/>
                  <a:pt x="0" y="1183534"/>
                </a:cubicBezTo>
                <a:lnTo>
                  <a:pt x="0" y="131504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-160472"/>
              <a:satOff val="3389"/>
              <a:lumOff val="9027"/>
              <a:alphaOff val="0"/>
            </a:schemeClr>
          </a:fillRef>
          <a:effectRef idx="2">
            <a:schemeClr val="accent2">
              <a:shade val="80000"/>
              <a:hueOff val="-160472"/>
              <a:satOff val="3389"/>
              <a:lumOff val="902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7096" tIns="107096" rIns="107096" bIns="107096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600" b="1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課程評鑑</a:t>
            </a:r>
            <a:endParaRPr lang="zh-TW" altLang="en-US" sz="3600" b="1" kern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" name="手繪多邊形 19"/>
          <p:cNvSpPr/>
          <p:nvPr/>
        </p:nvSpPr>
        <p:spPr>
          <a:xfrm>
            <a:off x="6071449" y="985335"/>
            <a:ext cx="3108604" cy="1332081"/>
          </a:xfrm>
          <a:custGeom>
            <a:avLst/>
            <a:gdLst>
              <a:gd name="connsiteX0" fmla="*/ 0 w 3108604"/>
              <a:gd name="connsiteY0" fmla="*/ 133208 h 1332081"/>
              <a:gd name="connsiteX1" fmla="*/ 133208 w 3108604"/>
              <a:gd name="connsiteY1" fmla="*/ 0 h 1332081"/>
              <a:gd name="connsiteX2" fmla="*/ 2975396 w 3108604"/>
              <a:gd name="connsiteY2" fmla="*/ 0 h 1332081"/>
              <a:gd name="connsiteX3" fmla="*/ 3108604 w 3108604"/>
              <a:gd name="connsiteY3" fmla="*/ 133208 h 1332081"/>
              <a:gd name="connsiteX4" fmla="*/ 3108604 w 3108604"/>
              <a:gd name="connsiteY4" fmla="*/ 1198873 h 1332081"/>
              <a:gd name="connsiteX5" fmla="*/ 2975396 w 3108604"/>
              <a:gd name="connsiteY5" fmla="*/ 1332081 h 1332081"/>
              <a:gd name="connsiteX6" fmla="*/ 133208 w 3108604"/>
              <a:gd name="connsiteY6" fmla="*/ 1332081 h 1332081"/>
              <a:gd name="connsiteX7" fmla="*/ 0 w 3108604"/>
              <a:gd name="connsiteY7" fmla="*/ 1198873 h 1332081"/>
              <a:gd name="connsiteX8" fmla="*/ 0 w 3108604"/>
              <a:gd name="connsiteY8" fmla="*/ 133208 h 133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8604" h="1332081">
                <a:moveTo>
                  <a:pt x="0" y="133208"/>
                </a:moveTo>
                <a:cubicBezTo>
                  <a:pt x="0" y="59639"/>
                  <a:pt x="59639" y="0"/>
                  <a:pt x="133208" y="0"/>
                </a:cubicBezTo>
                <a:lnTo>
                  <a:pt x="2975396" y="0"/>
                </a:lnTo>
                <a:cubicBezTo>
                  <a:pt x="3048965" y="0"/>
                  <a:pt x="3108604" y="59639"/>
                  <a:pt x="3108604" y="133208"/>
                </a:cubicBezTo>
                <a:lnTo>
                  <a:pt x="3108604" y="1198873"/>
                </a:lnTo>
                <a:cubicBezTo>
                  <a:pt x="3108604" y="1272442"/>
                  <a:pt x="3048965" y="1332081"/>
                  <a:pt x="2975396" y="1332081"/>
                </a:cubicBezTo>
                <a:lnTo>
                  <a:pt x="133208" y="1332081"/>
                </a:lnTo>
                <a:cubicBezTo>
                  <a:pt x="59639" y="1332081"/>
                  <a:pt x="0" y="1272442"/>
                  <a:pt x="0" y="1198873"/>
                </a:cubicBezTo>
                <a:lnTo>
                  <a:pt x="0" y="133208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-320943"/>
              <a:satOff val="6777"/>
              <a:lumOff val="18054"/>
              <a:alphaOff val="0"/>
            </a:schemeClr>
          </a:fillRef>
          <a:effectRef idx="2">
            <a:schemeClr val="accent2">
              <a:shade val="80000"/>
              <a:hueOff val="-320943"/>
              <a:satOff val="6777"/>
              <a:lumOff val="1805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7595" tIns="107595" rIns="107595" bIns="107595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3600" b="1" kern="1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校長評鑑</a:t>
            </a:r>
            <a:endParaRPr lang="zh-TW" altLang="en-US" sz="3600" b="1" kern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2" name="手繪多邊形 21"/>
          <p:cNvSpPr/>
          <p:nvPr/>
        </p:nvSpPr>
        <p:spPr>
          <a:xfrm>
            <a:off x="7898248" y="3162298"/>
            <a:ext cx="2979080" cy="1375206"/>
          </a:xfrm>
          <a:custGeom>
            <a:avLst/>
            <a:gdLst>
              <a:gd name="connsiteX0" fmla="*/ 0 w 2979080"/>
              <a:gd name="connsiteY0" fmla="*/ 137521 h 1375206"/>
              <a:gd name="connsiteX1" fmla="*/ 137521 w 2979080"/>
              <a:gd name="connsiteY1" fmla="*/ 0 h 1375206"/>
              <a:gd name="connsiteX2" fmla="*/ 2841559 w 2979080"/>
              <a:gd name="connsiteY2" fmla="*/ 0 h 1375206"/>
              <a:gd name="connsiteX3" fmla="*/ 2979080 w 2979080"/>
              <a:gd name="connsiteY3" fmla="*/ 137521 h 1375206"/>
              <a:gd name="connsiteX4" fmla="*/ 2979080 w 2979080"/>
              <a:gd name="connsiteY4" fmla="*/ 1237685 h 1375206"/>
              <a:gd name="connsiteX5" fmla="*/ 2841559 w 2979080"/>
              <a:gd name="connsiteY5" fmla="*/ 1375206 h 1375206"/>
              <a:gd name="connsiteX6" fmla="*/ 137521 w 2979080"/>
              <a:gd name="connsiteY6" fmla="*/ 1375206 h 1375206"/>
              <a:gd name="connsiteX7" fmla="*/ 0 w 2979080"/>
              <a:gd name="connsiteY7" fmla="*/ 1237685 h 1375206"/>
              <a:gd name="connsiteX8" fmla="*/ 0 w 2979080"/>
              <a:gd name="connsiteY8" fmla="*/ 137521 h 1375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9080" h="1375206">
                <a:moveTo>
                  <a:pt x="0" y="137521"/>
                </a:moveTo>
                <a:cubicBezTo>
                  <a:pt x="0" y="61570"/>
                  <a:pt x="61570" y="0"/>
                  <a:pt x="137521" y="0"/>
                </a:cubicBezTo>
                <a:lnTo>
                  <a:pt x="2841559" y="0"/>
                </a:lnTo>
                <a:cubicBezTo>
                  <a:pt x="2917510" y="0"/>
                  <a:pt x="2979080" y="61570"/>
                  <a:pt x="2979080" y="137521"/>
                </a:cubicBezTo>
                <a:lnTo>
                  <a:pt x="2979080" y="1237685"/>
                </a:lnTo>
                <a:cubicBezTo>
                  <a:pt x="2979080" y="1313636"/>
                  <a:pt x="2917510" y="1375206"/>
                  <a:pt x="2841559" y="1375206"/>
                </a:cubicBezTo>
                <a:lnTo>
                  <a:pt x="137521" y="1375206"/>
                </a:lnTo>
                <a:cubicBezTo>
                  <a:pt x="61570" y="1375206"/>
                  <a:pt x="0" y="1313636"/>
                  <a:pt x="0" y="1237685"/>
                </a:cubicBezTo>
                <a:lnTo>
                  <a:pt x="0" y="137521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shade val="80000"/>
              <a:hueOff val="-481415"/>
              <a:satOff val="10166"/>
              <a:lumOff val="27081"/>
              <a:alphaOff val="0"/>
            </a:schemeClr>
          </a:fillRef>
          <a:effectRef idx="2">
            <a:schemeClr val="accent2">
              <a:shade val="80000"/>
              <a:hueOff val="-481415"/>
              <a:satOff val="10166"/>
              <a:lumOff val="2708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4103" tIns="164103" rIns="164103" bIns="164103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TW" sz="6500" kern="1200" dirty="0" smtClean="0"/>
              <a:t>…</a:t>
            </a:r>
            <a:endParaRPr lang="zh-TW" altLang="en-US" sz="6500" kern="1200" dirty="0"/>
          </a:p>
        </p:txBody>
      </p:sp>
      <p:grpSp>
        <p:nvGrpSpPr>
          <p:cNvPr id="31" name="群組 30"/>
          <p:cNvGrpSpPr/>
          <p:nvPr/>
        </p:nvGrpSpPr>
        <p:grpSpPr>
          <a:xfrm>
            <a:off x="9809067" y="4703046"/>
            <a:ext cx="1838425" cy="2976408"/>
            <a:chOff x="9809067" y="4703046"/>
            <a:chExt cx="1838425" cy="2976408"/>
          </a:xfrm>
        </p:grpSpPr>
        <p:grpSp>
          <p:nvGrpSpPr>
            <p:cNvPr id="29" name="群組 28"/>
            <p:cNvGrpSpPr/>
            <p:nvPr/>
          </p:nvGrpSpPr>
          <p:grpSpPr>
            <a:xfrm>
              <a:off x="9809067" y="4703046"/>
              <a:ext cx="1838425" cy="2976408"/>
              <a:chOff x="9513792" y="4703046"/>
              <a:chExt cx="1838425" cy="2976408"/>
            </a:xfrm>
          </p:grpSpPr>
          <p:sp>
            <p:nvSpPr>
              <p:cNvPr id="25" name="弧形 24"/>
              <p:cNvSpPr/>
              <p:nvPr/>
            </p:nvSpPr>
            <p:spPr>
              <a:xfrm rot="18804962">
                <a:off x="9690968" y="6053164"/>
                <a:ext cx="2011214" cy="431125"/>
              </a:xfrm>
              <a:prstGeom prst="arc">
                <a:avLst>
                  <a:gd name="adj1" fmla="val 16200000"/>
                  <a:gd name="adj2" fmla="val 146361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6" name="弧形 25"/>
              <p:cNvSpPr/>
              <p:nvPr/>
            </p:nvSpPr>
            <p:spPr>
              <a:xfrm rot="17377947">
                <a:off x="9282988" y="5957421"/>
                <a:ext cx="2976408" cy="467657"/>
              </a:xfrm>
              <a:prstGeom prst="arc">
                <a:avLst>
                  <a:gd name="adj1" fmla="val 16200000"/>
                  <a:gd name="adj2" fmla="val 119596"/>
                </a:avLst>
              </a:prstGeom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7" name="弧形 26"/>
              <p:cNvSpPr/>
              <p:nvPr/>
            </p:nvSpPr>
            <p:spPr>
              <a:xfrm rot="2473220">
                <a:off x="9513792" y="5121943"/>
                <a:ext cx="1150943" cy="1283685"/>
              </a:xfrm>
              <a:prstGeom prst="arc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爆炸 1 27"/>
              <p:cNvSpPr/>
              <p:nvPr/>
            </p:nvSpPr>
            <p:spPr>
              <a:xfrm>
                <a:off x="11277600" y="4791075"/>
                <a:ext cx="74617" cy="85725"/>
              </a:xfrm>
              <a:prstGeom prst="irregularSeal1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  <p:sp>
          <p:nvSpPr>
            <p:cNvPr id="30" name="淚滴形 29"/>
            <p:cNvSpPr/>
            <p:nvPr/>
          </p:nvSpPr>
          <p:spPr>
            <a:xfrm rot="16200000">
              <a:off x="10756014" y="5226588"/>
              <a:ext cx="72000" cy="72000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3" name="文字方塊 32"/>
          <p:cNvSpPr txBox="1"/>
          <p:nvPr/>
        </p:nvSpPr>
        <p:spPr>
          <a:xfrm>
            <a:off x="680125" y="394156"/>
            <a:ext cx="1072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盤點</a:t>
            </a:r>
            <a:endParaRPr lang="zh-TW" altLang="en-US" sz="28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-24372" y="-21282"/>
            <a:ext cx="1476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接續規劃</a:t>
            </a:r>
            <a:r>
              <a:rPr lang="en-US" altLang="zh-TW" sz="2000" u="sng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..</a:t>
            </a:r>
            <a:endParaRPr lang="zh-TW" altLang="en-US" sz="2000" u="sng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944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391</Words>
  <Application>Microsoft Office PowerPoint</Application>
  <PresentationFormat>寬螢幕</PresentationFormat>
  <Paragraphs>95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4" baseType="lpstr">
      <vt:lpstr>新細明體</vt:lpstr>
      <vt:lpstr>標楷體</vt:lpstr>
      <vt:lpstr>Arial</vt:lpstr>
      <vt:lpstr>Bodoni MT Black</vt:lpstr>
      <vt:lpstr>Calibri</vt:lpstr>
      <vt:lpstr>Calibri Light</vt:lpstr>
      <vt:lpstr>Times New Roman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徐婉瑜</dc:creator>
  <cp:lastModifiedBy>徐婉瑜</cp:lastModifiedBy>
  <cp:revision>37</cp:revision>
  <dcterms:created xsi:type="dcterms:W3CDTF">2019-08-21T04:08:40Z</dcterms:created>
  <dcterms:modified xsi:type="dcterms:W3CDTF">2019-08-21T15:32:28Z</dcterms:modified>
</cp:coreProperties>
</file>