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18" r:id="rId1"/>
  </p:sldMasterIdLst>
  <p:notesMasterIdLst>
    <p:notesMasterId r:id="rId15"/>
  </p:notesMasterIdLst>
  <p:handoutMasterIdLst>
    <p:handoutMasterId r:id="rId16"/>
  </p:handoutMasterIdLst>
  <p:sldIdLst>
    <p:sldId id="1616" r:id="rId2"/>
    <p:sldId id="1617" r:id="rId3"/>
    <p:sldId id="1567" r:id="rId4"/>
    <p:sldId id="1556" r:id="rId5"/>
    <p:sldId id="1560" r:id="rId6"/>
    <p:sldId id="1474" r:id="rId7"/>
    <p:sldId id="1563" r:id="rId8"/>
    <p:sldId id="1566" r:id="rId9"/>
    <p:sldId id="1565" r:id="rId10"/>
    <p:sldId id="1615" r:id="rId11"/>
    <p:sldId id="1613" r:id="rId12"/>
    <p:sldId id="1614" r:id="rId13"/>
    <p:sldId id="1612" r:id="rId14"/>
  </p:sldIdLst>
  <p:sldSz cx="9144000" cy="5143500" type="screen16x9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4E9E9"/>
    <a:srgbClr val="FE100A"/>
    <a:srgbClr val="008000"/>
    <a:srgbClr val="E8D0D0"/>
    <a:srgbClr val="2C5D98"/>
    <a:srgbClr val="9933FF"/>
    <a:srgbClr val="C6D9F1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21" autoAdjust="0"/>
    <p:restoredTop sz="92235" autoAdjust="0"/>
  </p:normalViewPr>
  <p:slideViewPr>
    <p:cSldViewPr snapToGrid="0">
      <p:cViewPr varScale="1">
        <p:scale>
          <a:sx n="122" d="100"/>
          <a:sy n="122" d="100"/>
        </p:scale>
        <p:origin x="348" y="98"/>
      </p:cViewPr>
      <p:guideLst>
        <p:guide orient="horz" pos="1637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4"/>
    </p:cViewPr>
  </p:sorterViewPr>
  <p:notesViewPr>
    <p:cSldViewPr snapToGrid="0">
      <p:cViewPr varScale="1">
        <p:scale>
          <a:sx n="50" d="100"/>
          <a:sy n="50" d="100"/>
        </p:scale>
        <p:origin x="-3030" y="-108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計畫申請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#1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#1"/>
    <dgm:cxn modelId="{C18DF950-19D1-4C5F-B011-7467A40E1711}" type="presParOf" srcId="{B0F4C6D0-F6D5-42AE-B93B-7F303546ACB2}" destId="{0B7CAC4C-FAD1-407C-A0C7-ED254B417A78}" srcOrd="0" destOrd="0" presId="urn:microsoft.com/office/officeart/2011/layout/TabList#1"/>
    <dgm:cxn modelId="{E183ACD5-DF4D-4C02-8B98-88FD5765BB82}" type="presParOf" srcId="{0B7CAC4C-FAD1-407C-A0C7-ED254B417A78}" destId="{6D0DD05B-FD39-4B21-94A0-740FC4736B32}" srcOrd="0" destOrd="0" presId="urn:microsoft.com/office/officeart/2011/layout/TabList#1"/>
    <dgm:cxn modelId="{7964889B-34A8-4198-B738-2ACB7105EE42}" type="presParOf" srcId="{0B7CAC4C-FAD1-407C-A0C7-ED254B417A78}" destId="{0C260BC6-D985-433D-97D6-08BDCC2243B6}" srcOrd="1" destOrd="0" presId="urn:microsoft.com/office/officeart/2011/layout/TabList#1"/>
    <dgm:cxn modelId="{95D5EB30-3951-41CB-BB2A-39BAB535668D}" type="presParOf" srcId="{0B7CAC4C-FAD1-407C-A0C7-ED254B417A78}" destId="{D1FAEED1-4ABB-46D4-B336-FFDE20BC424D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#10"/>
    <dgm:cxn modelId="{A8DB6F29-8B9F-43F5-BDD0-95DA407B4F6B}" type="presOf" srcId="{1B51E8D4-3475-4E9E-9CCC-C351EA26CA92}" destId="{0C260BC6-D985-433D-97D6-08BDCC2243B6}" srcOrd="0" destOrd="0" presId="urn:microsoft.com/office/officeart/2011/layout/TabList#10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#10"/>
    <dgm:cxn modelId="{374480CF-83FE-4DC3-9F18-FE9110B39596}" type="presParOf" srcId="{0B7CAC4C-FAD1-407C-A0C7-ED254B417A78}" destId="{6D0DD05B-FD39-4B21-94A0-740FC4736B32}" srcOrd="0" destOrd="0" presId="urn:microsoft.com/office/officeart/2011/layout/TabList#10"/>
    <dgm:cxn modelId="{8548148F-CDEA-4809-828B-6BE329EF5D2C}" type="presParOf" srcId="{0B7CAC4C-FAD1-407C-A0C7-ED254B417A78}" destId="{0C260BC6-D985-433D-97D6-08BDCC2243B6}" srcOrd="1" destOrd="0" presId="urn:microsoft.com/office/officeart/2011/layout/TabList#10"/>
    <dgm:cxn modelId="{3ABE1B10-8ED9-4D31-BEF1-35D979294209}" type="presParOf" srcId="{0B7CAC4C-FAD1-407C-A0C7-ED254B417A78}" destId="{D1FAEED1-4ABB-46D4-B336-FFDE20BC424D}" srcOrd="2" destOrd="0" presId="urn:microsoft.com/office/officeart/2011/layout/TabLis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常態課程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#11"/>
    <dgm:cxn modelId="{A8DB6F29-8B9F-43F5-BDD0-95DA407B4F6B}" type="presOf" srcId="{1B51E8D4-3475-4E9E-9CCC-C351EA26CA92}" destId="{0C260BC6-D985-433D-97D6-08BDCC2243B6}" srcOrd="0" destOrd="0" presId="urn:microsoft.com/office/officeart/2011/layout/TabList#11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#11"/>
    <dgm:cxn modelId="{374480CF-83FE-4DC3-9F18-FE9110B39596}" type="presParOf" srcId="{0B7CAC4C-FAD1-407C-A0C7-ED254B417A78}" destId="{6D0DD05B-FD39-4B21-94A0-740FC4736B32}" srcOrd="0" destOrd="0" presId="urn:microsoft.com/office/officeart/2011/layout/TabList#11"/>
    <dgm:cxn modelId="{8548148F-CDEA-4809-828B-6BE329EF5D2C}" type="presParOf" srcId="{0B7CAC4C-FAD1-407C-A0C7-ED254B417A78}" destId="{0C260BC6-D985-433D-97D6-08BDCC2243B6}" srcOrd="1" destOrd="0" presId="urn:microsoft.com/office/officeart/2011/layout/TabList#11"/>
    <dgm:cxn modelId="{3ABE1B10-8ED9-4D31-BEF1-35D979294209}" type="presParOf" srcId="{0B7CAC4C-FAD1-407C-A0C7-ED254B417A78}" destId="{D1FAEED1-4ABB-46D4-B336-FFDE20BC424D}" srcOrd="2" destOrd="0" presId="urn:microsoft.com/office/officeart/2011/layout/TabLis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常態課程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#12"/>
    <dgm:cxn modelId="{A8DB6F29-8B9F-43F5-BDD0-95DA407B4F6B}" type="presOf" srcId="{1B51E8D4-3475-4E9E-9CCC-C351EA26CA92}" destId="{0C260BC6-D985-433D-97D6-08BDCC2243B6}" srcOrd="0" destOrd="0" presId="urn:microsoft.com/office/officeart/2011/layout/TabList#12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#12"/>
    <dgm:cxn modelId="{374480CF-83FE-4DC3-9F18-FE9110B39596}" type="presParOf" srcId="{0B7CAC4C-FAD1-407C-A0C7-ED254B417A78}" destId="{6D0DD05B-FD39-4B21-94A0-740FC4736B32}" srcOrd="0" destOrd="0" presId="urn:microsoft.com/office/officeart/2011/layout/TabList#12"/>
    <dgm:cxn modelId="{8548148F-CDEA-4809-828B-6BE329EF5D2C}" type="presParOf" srcId="{0B7CAC4C-FAD1-407C-A0C7-ED254B417A78}" destId="{0C260BC6-D985-433D-97D6-08BDCC2243B6}" srcOrd="1" destOrd="0" presId="urn:microsoft.com/office/officeart/2011/layout/TabList#12"/>
    <dgm:cxn modelId="{3ABE1B10-8ED9-4D31-BEF1-35D979294209}" type="presParOf" srcId="{0B7CAC4C-FAD1-407C-A0C7-ED254B417A78}" destId="{D1FAEED1-4ABB-46D4-B336-FFDE20BC424D}" srcOrd="2" destOrd="0" presId="urn:microsoft.com/office/officeart/2011/layout/TabLis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成果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#13"/>
    <dgm:cxn modelId="{A8DB6F29-8B9F-43F5-BDD0-95DA407B4F6B}" type="presOf" srcId="{1B51E8D4-3475-4E9E-9CCC-C351EA26CA92}" destId="{0C260BC6-D985-433D-97D6-08BDCC2243B6}" srcOrd="0" destOrd="0" presId="urn:microsoft.com/office/officeart/2011/layout/TabList#13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#13"/>
    <dgm:cxn modelId="{374480CF-83FE-4DC3-9F18-FE9110B39596}" type="presParOf" srcId="{0B7CAC4C-FAD1-407C-A0C7-ED254B417A78}" destId="{6D0DD05B-FD39-4B21-94A0-740FC4736B32}" srcOrd="0" destOrd="0" presId="urn:microsoft.com/office/officeart/2011/layout/TabList#13"/>
    <dgm:cxn modelId="{8548148F-CDEA-4809-828B-6BE329EF5D2C}" type="presParOf" srcId="{0B7CAC4C-FAD1-407C-A0C7-ED254B417A78}" destId="{0C260BC6-D985-433D-97D6-08BDCC2243B6}" srcOrd="1" destOrd="0" presId="urn:microsoft.com/office/officeart/2011/layout/TabList#13"/>
    <dgm:cxn modelId="{3ABE1B10-8ED9-4D31-BEF1-35D979294209}" type="presParOf" srcId="{0B7CAC4C-FAD1-407C-A0C7-ED254B417A78}" destId="{D1FAEED1-4ABB-46D4-B336-FFDE20BC424D}" srcOrd="2" destOrd="0" presId="urn:microsoft.com/office/officeart/2011/layout/TabLis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計畫申請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#2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#2"/>
    <dgm:cxn modelId="{C18DF950-19D1-4C5F-B011-7467A40E1711}" type="presParOf" srcId="{B0F4C6D0-F6D5-42AE-B93B-7F303546ACB2}" destId="{0B7CAC4C-FAD1-407C-A0C7-ED254B417A78}" srcOrd="0" destOrd="0" presId="urn:microsoft.com/office/officeart/2011/layout/TabList#2"/>
    <dgm:cxn modelId="{E183ACD5-DF4D-4C02-8B98-88FD5765BB82}" type="presParOf" srcId="{0B7CAC4C-FAD1-407C-A0C7-ED254B417A78}" destId="{6D0DD05B-FD39-4B21-94A0-740FC4736B32}" srcOrd="0" destOrd="0" presId="urn:microsoft.com/office/officeart/2011/layout/TabList#2"/>
    <dgm:cxn modelId="{7964889B-34A8-4198-B738-2ACB7105EE42}" type="presParOf" srcId="{0B7CAC4C-FAD1-407C-A0C7-ED254B417A78}" destId="{0C260BC6-D985-433D-97D6-08BDCC2243B6}" srcOrd="1" destOrd="0" presId="urn:microsoft.com/office/officeart/2011/layout/TabList#2"/>
    <dgm:cxn modelId="{95D5EB30-3951-41CB-BB2A-39BAB535668D}" type="presParOf" srcId="{0B7CAC4C-FAD1-407C-A0C7-ED254B417A78}" destId="{D1FAEED1-4ABB-46D4-B336-FFDE20BC424D}" srcOrd="2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訪視委員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3933" custLinFactNeighborX="-3481" custLinFactNeighborY="100000"/>
      <dgm:spPr/>
    </dgm:pt>
  </dgm:ptLst>
  <dgm:cxnLst>
    <dgm:cxn modelId="{9824332E-40B2-4ECA-800A-98D9DBF01A6E}" type="presOf" srcId="{56D65410-6EC3-4D1B-821A-9DE262F66D82}" destId="{B0F4C6D0-F6D5-42AE-B93B-7F303546ACB2}" srcOrd="0" destOrd="0" presId="urn:microsoft.com/office/officeart/2011/layout/TabList#3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F467584-9DEA-4949-8DA4-186E902849B5}" type="presOf" srcId="{1B51E8D4-3475-4E9E-9CCC-C351EA26CA92}" destId="{0C260BC6-D985-433D-97D6-08BDCC2243B6}" srcOrd="0" destOrd="0" presId="urn:microsoft.com/office/officeart/2011/layout/TabList#3"/>
    <dgm:cxn modelId="{658852CE-F708-4EE5-B410-7B58612BBDF1}" type="presParOf" srcId="{B0F4C6D0-F6D5-42AE-B93B-7F303546ACB2}" destId="{0B7CAC4C-FAD1-407C-A0C7-ED254B417A78}" srcOrd="0" destOrd="0" presId="urn:microsoft.com/office/officeart/2011/layout/TabList#3"/>
    <dgm:cxn modelId="{1CA06B82-632D-43A1-8933-8CE7D1C5E389}" type="presParOf" srcId="{0B7CAC4C-FAD1-407C-A0C7-ED254B417A78}" destId="{6D0DD05B-FD39-4B21-94A0-740FC4736B32}" srcOrd="0" destOrd="0" presId="urn:microsoft.com/office/officeart/2011/layout/TabList#3"/>
    <dgm:cxn modelId="{4FFF67B1-6AFA-4A9A-BA78-F91928DCC815}" type="presParOf" srcId="{0B7CAC4C-FAD1-407C-A0C7-ED254B417A78}" destId="{0C260BC6-D985-433D-97D6-08BDCC2243B6}" srcOrd="1" destOrd="0" presId="urn:microsoft.com/office/officeart/2011/layout/TabList#3"/>
    <dgm:cxn modelId="{988F9054-BAAD-49F0-A56B-1FB18DB35737}" type="presParOf" srcId="{0B7CAC4C-FAD1-407C-A0C7-ED254B417A78}" destId="{D1FAEED1-4ABB-46D4-B336-FFDE20BC424D}" srcOrd="2" destOrd="0" presId="urn:microsoft.com/office/officeart/2011/layout/TabLis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9824332E-40B2-4ECA-800A-98D9DBF01A6E}" type="presOf" srcId="{56D65410-6EC3-4D1B-821A-9DE262F66D82}" destId="{B0F4C6D0-F6D5-42AE-B93B-7F303546ACB2}" srcOrd="0" destOrd="0" presId="urn:microsoft.com/office/officeart/2011/layout/TabList#4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F467584-9DEA-4949-8DA4-186E902849B5}" type="presOf" srcId="{1B51E8D4-3475-4E9E-9CCC-C351EA26CA92}" destId="{0C260BC6-D985-433D-97D6-08BDCC2243B6}" srcOrd="0" destOrd="0" presId="urn:microsoft.com/office/officeart/2011/layout/TabList#4"/>
    <dgm:cxn modelId="{658852CE-F708-4EE5-B410-7B58612BBDF1}" type="presParOf" srcId="{B0F4C6D0-F6D5-42AE-B93B-7F303546ACB2}" destId="{0B7CAC4C-FAD1-407C-A0C7-ED254B417A78}" srcOrd="0" destOrd="0" presId="urn:microsoft.com/office/officeart/2011/layout/TabList#4"/>
    <dgm:cxn modelId="{1CA06B82-632D-43A1-8933-8CE7D1C5E389}" type="presParOf" srcId="{0B7CAC4C-FAD1-407C-A0C7-ED254B417A78}" destId="{6D0DD05B-FD39-4B21-94A0-740FC4736B32}" srcOrd="0" destOrd="0" presId="urn:microsoft.com/office/officeart/2011/layout/TabList#4"/>
    <dgm:cxn modelId="{4FFF67B1-6AFA-4A9A-BA78-F91928DCC815}" type="presParOf" srcId="{0B7CAC4C-FAD1-407C-A0C7-ED254B417A78}" destId="{0C260BC6-D985-433D-97D6-08BDCC2243B6}" srcOrd="1" destOrd="0" presId="urn:microsoft.com/office/officeart/2011/layout/TabList#4"/>
    <dgm:cxn modelId="{988F9054-BAAD-49F0-A56B-1FB18DB35737}" type="presParOf" srcId="{0B7CAC4C-FAD1-407C-A0C7-ED254B417A78}" destId="{D1FAEED1-4ABB-46D4-B336-FFDE20BC424D}" srcOrd="2" destOrd="0" presId="urn:microsoft.com/office/officeart/2011/layout/TabLis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31FEDE45-BD5A-4362-8BC9-AF7889BC1851}" type="presOf" srcId="{1B51E8D4-3475-4E9E-9CCC-C351EA26CA92}" destId="{0C260BC6-D985-433D-97D6-08BDCC2243B6}" srcOrd="0" destOrd="0" presId="urn:microsoft.com/office/officeart/2011/layout/TabList#5"/>
    <dgm:cxn modelId="{7104AE52-3707-44A8-BBE1-F3D4E8BA8A8D}" type="presOf" srcId="{56D65410-6EC3-4D1B-821A-9DE262F66D82}" destId="{B0F4C6D0-F6D5-42AE-B93B-7F303546ACB2}" srcOrd="0" destOrd="0" presId="urn:microsoft.com/office/officeart/2011/layout/TabList#5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7CBEF78-0FA0-448E-8FF9-FC9A012DDD2F}" type="presParOf" srcId="{B0F4C6D0-F6D5-42AE-B93B-7F303546ACB2}" destId="{0B7CAC4C-FAD1-407C-A0C7-ED254B417A78}" srcOrd="0" destOrd="0" presId="urn:microsoft.com/office/officeart/2011/layout/TabList#5"/>
    <dgm:cxn modelId="{A2BFF02D-D166-4498-8590-99AF1536B64A}" type="presParOf" srcId="{0B7CAC4C-FAD1-407C-A0C7-ED254B417A78}" destId="{6D0DD05B-FD39-4B21-94A0-740FC4736B32}" srcOrd="0" destOrd="0" presId="urn:microsoft.com/office/officeart/2011/layout/TabList#5"/>
    <dgm:cxn modelId="{E59CF97D-6AAE-4C38-B2FE-C6056849B533}" type="presParOf" srcId="{0B7CAC4C-FAD1-407C-A0C7-ED254B417A78}" destId="{0C260BC6-D985-433D-97D6-08BDCC2243B6}" srcOrd="1" destOrd="0" presId="urn:microsoft.com/office/officeart/2011/layout/TabList#5"/>
    <dgm:cxn modelId="{D69EBFB5-E5BE-4BD5-A155-3E1325FCBF94}" type="presParOf" srcId="{0B7CAC4C-FAD1-407C-A0C7-ED254B417A78}" destId="{D1FAEED1-4ABB-46D4-B336-FFDE20BC424D}" srcOrd="2" destOrd="0" presId="urn:microsoft.com/office/officeart/2011/layout/TabLis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#6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#6"/>
    <dgm:cxn modelId="{C18DF950-19D1-4C5F-B011-7467A40E1711}" type="presParOf" srcId="{B0F4C6D0-F6D5-42AE-B93B-7F303546ACB2}" destId="{0B7CAC4C-FAD1-407C-A0C7-ED254B417A78}" srcOrd="0" destOrd="0" presId="urn:microsoft.com/office/officeart/2011/layout/TabList#6"/>
    <dgm:cxn modelId="{E183ACD5-DF4D-4C02-8B98-88FD5765BB82}" type="presParOf" srcId="{0B7CAC4C-FAD1-407C-A0C7-ED254B417A78}" destId="{6D0DD05B-FD39-4B21-94A0-740FC4736B32}" srcOrd="0" destOrd="0" presId="urn:microsoft.com/office/officeart/2011/layout/TabList#6"/>
    <dgm:cxn modelId="{7964889B-34A8-4198-B738-2ACB7105EE42}" type="presParOf" srcId="{0B7CAC4C-FAD1-407C-A0C7-ED254B417A78}" destId="{0C260BC6-D985-433D-97D6-08BDCC2243B6}" srcOrd="1" destOrd="0" presId="urn:microsoft.com/office/officeart/2011/layout/TabList#6"/>
    <dgm:cxn modelId="{95D5EB30-3951-41CB-BB2A-39BAB535668D}" type="presParOf" srcId="{0B7CAC4C-FAD1-407C-A0C7-ED254B417A78}" destId="{D1FAEED1-4ABB-46D4-B336-FFDE20BC424D}" srcOrd="2" destOrd="0" presId="urn:microsoft.com/office/officeart/2011/layout/TabLis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#7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#7"/>
    <dgm:cxn modelId="{C18DF950-19D1-4C5F-B011-7467A40E1711}" type="presParOf" srcId="{B0F4C6D0-F6D5-42AE-B93B-7F303546ACB2}" destId="{0B7CAC4C-FAD1-407C-A0C7-ED254B417A78}" srcOrd="0" destOrd="0" presId="urn:microsoft.com/office/officeart/2011/layout/TabList#7"/>
    <dgm:cxn modelId="{E183ACD5-DF4D-4C02-8B98-88FD5765BB82}" type="presParOf" srcId="{0B7CAC4C-FAD1-407C-A0C7-ED254B417A78}" destId="{6D0DD05B-FD39-4B21-94A0-740FC4736B32}" srcOrd="0" destOrd="0" presId="urn:microsoft.com/office/officeart/2011/layout/TabList#7"/>
    <dgm:cxn modelId="{7964889B-34A8-4198-B738-2ACB7105EE42}" type="presParOf" srcId="{0B7CAC4C-FAD1-407C-A0C7-ED254B417A78}" destId="{0C260BC6-D985-433D-97D6-08BDCC2243B6}" srcOrd="1" destOrd="0" presId="urn:microsoft.com/office/officeart/2011/layout/TabList#7"/>
    <dgm:cxn modelId="{95D5EB30-3951-41CB-BB2A-39BAB535668D}" type="presParOf" srcId="{0B7CAC4C-FAD1-407C-A0C7-ED254B417A78}" destId="{D1FAEED1-4ABB-46D4-B336-FFDE20BC424D}" srcOrd="2" destOrd="0" presId="urn:microsoft.com/office/officeart/2011/layout/TabLis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978ABA17-265E-41B2-B351-1C406CB6243A}" type="presOf" srcId="{56D65410-6EC3-4D1B-821A-9DE262F66D82}" destId="{B0F4C6D0-F6D5-42AE-B93B-7F303546ACB2}" srcOrd="0" destOrd="0" presId="urn:microsoft.com/office/officeart/2011/layout/TabList#8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B7AE580-9D8D-4167-8B8D-E47A31EFA1DF}" type="presOf" srcId="{1B51E8D4-3475-4E9E-9CCC-C351EA26CA92}" destId="{0C260BC6-D985-433D-97D6-08BDCC2243B6}" srcOrd="0" destOrd="0" presId="urn:microsoft.com/office/officeart/2011/layout/TabList#8"/>
    <dgm:cxn modelId="{9046FDE4-D593-4541-BAB4-9AED6C995518}" type="presParOf" srcId="{B0F4C6D0-F6D5-42AE-B93B-7F303546ACB2}" destId="{0B7CAC4C-FAD1-407C-A0C7-ED254B417A78}" srcOrd="0" destOrd="0" presId="urn:microsoft.com/office/officeart/2011/layout/TabList#8"/>
    <dgm:cxn modelId="{15D3349D-C75C-4766-A574-8636C0738194}" type="presParOf" srcId="{0B7CAC4C-FAD1-407C-A0C7-ED254B417A78}" destId="{6D0DD05B-FD39-4B21-94A0-740FC4736B32}" srcOrd="0" destOrd="0" presId="urn:microsoft.com/office/officeart/2011/layout/TabList#8"/>
    <dgm:cxn modelId="{F62B799E-5A35-499F-AFDE-199FBC95D664}" type="presParOf" srcId="{0B7CAC4C-FAD1-407C-A0C7-ED254B417A78}" destId="{0C260BC6-D985-433D-97D6-08BDCC2243B6}" srcOrd="1" destOrd="0" presId="urn:microsoft.com/office/officeart/2011/layout/TabList#8"/>
    <dgm:cxn modelId="{45F64446-C7EE-4276-BE01-4D19270C11ED}" type="presParOf" srcId="{0B7CAC4C-FAD1-407C-A0C7-ED254B417A78}" destId="{D1FAEED1-4ABB-46D4-B336-FFDE20BC424D}" srcOrd="2" destOrd="0" presId="urn:microsoft.com/office/officeart/2011/layout/TabLis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#9"/>
    <dgm:cxn modelId="{A8DB6F29-8B9F-43F5-BDD0-95DA407B4F6B}" type="presOf" srcId="{1B51E8D4-3475-4E9E-9CCC-C351EA26CA92}" destId="{0C260BC6-D985-433D-97D6-08BDCC2243B6}" srcOrd="0" destOrd="0" presId="urn:microsoft.com/office/officeart/2011/layout/TabList#9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#9"/>
    <dgm:cxn modelId="{374480CF-83FE-4DC3-9F18-FE9110B39596}" type="presParOf" srcId="{0B7CAC4C-FAD1-407C-A0C7-ED254B417A78}" destId="{6D0DD05B-FD39-4B21-94A0-740FC4736B32}" srcOrd="0" destOrd="0" presId="urn:microsoft.com/office/officeart/2011/layout/TabList#9"/>
    <dgm:cxn modelId="{8548148F-CDEA-4809-828B-6BE329EF5D2C}" type="presParOf" srcId="{0B7CAC4C-FAD1-407C-A0C7-ED254B417A78}" destId="{0C260BC6-D985-433D-97D6-08BDCC2243B6}" srcOrd="1" destOrd="0" presId="urn:microsoft.com/office/officeart/2011/layout/TabList#9"/>
    <dgm:cxn modelId="{3ABE1B10-8ED9-4D31-BEF1-35D979294209}" type="presParOf" srcId="{0B7CAC4C-FAD1-407C-A0C7-ED254B417A78}" destId="{D1FAEED1-4ABB-46D4-B336-FFDE20BC424D}" srcOrd="2" destOrd="0" presId="urn:microsoft.com/office/officeart/2011/layout/TabLis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計畫申請</a:t>
          </a:r>
        </a:p>
      </dsp:txBody>
      <dsp:txXfrm>
        <a:off x="-145716" y="155890"/>
        <a:ext cx="1798427" cy="261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常態課程</a:t>
          </a:r>
        </a:p>
      </dsp:txBody>
      <dsp:txXfrm>
        <a:off x="-145716" y="155890"/>
        <a:ext cx="1798427" cy="2614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常態課程</a:t>
          </a:r>
        </a:p>
      </dsp:txBody>
      <dsp:txXfrm>
        <a:off x="-145716" y="155890"/>
        <a:ext cx="1798427" cy="2614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成果</a:t>
          </a:r>
        </a:p>
      </dsp:txBody>
      <dsp:txXfrm>
        <a:off x="-145716" y="155890"/>
        <a:ext cx="1798427" cy="261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計畫申請</a:t>
          </a:r>
        </a:p>
      </dsp:txBody>
      <dsp:txXfrm>
        <a:off x="-145716" y="155890"/>
        <a:ext cx="1798427" cy="261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0" y="417723"/>
          <a:ext cx="5400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591956" y="186704"/>
          <a:ext cx="399600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87956" y="142470"/>
          <a:ext cx="215582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訪視委員</a:t>
          </a:r>
        </a:p>
      </dsp:txBody>
      <dsp:txXfrm>
        <a:off x="-174536" y="155890"/>
        <a:ext cx="2128987" cy="261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</a:t>
          </a:r>
        </a:p>
      </dsp:txBody>
      <dsp:txXfrm>
        <a:off x="-145716" y="155890"/>
        <a:ext cx="1798427" cy="261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</a:t>
          </a:r>
        </a:p>
      </dsp:txBody>
      <dsp:txXfrm>
        <a:off x="-145716" y="155890"/>
        <a:ext cx="1798427" cy="261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#10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#11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#12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#13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2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#3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#4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#5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#6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#7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#8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#9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>
                <a:ea typeface="微軟正黑體" panose="020B0604030504040204" pitchFamily="34" charset="-120"/>
              </a:rPr>
              <a:t>2025/9/12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616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657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9373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4893469"/>
            <a:ext cx="8255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5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05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05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000125"/>
            <a:ext cx="6057900" cy="24431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FEC9AD-DFC7-71C5-DEEC-99D22FC63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9973" y="4713469"/>
            <a:ext cx="12629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66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85750" y="284559"/>
            <a:ext cx="2279650" cy="77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841B523-554A-59BD-84C3-BF7167DDA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609601" y="313825"/>
            <a:ext cx="334723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34" r:id="rId2"/>
  </p:sldLayoutIdLst>
  <p:transition>
    <p:fade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383353"/>
            <a:ext cx="7260021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75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新單位申請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進入後無運動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請連絡各縣市窗口並將統編資料及會員提供做設定。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新單位需先註冊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運動平台並完成啟用會員。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縣市至基本資料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找到統編後點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加入新承辦員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運動會員資料。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縣市設定完畢後，請關閉流覽器後重新登入即出現運動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一個帳號可以有多個單位嗎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用新單位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另一統編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申請計畫可以嗎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 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帳號可與多個統編單位綁定，執行單位可跨縣市，需為各縣市同意且後台設定。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若新單位需先申請運動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台灣會員，申請後將統編資料及會員提供縣市窗口設定。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同一協會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多人申請計畫，如不想要互相可改其他人計畫，請用不同會員申請計畫。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縣市後台：基本資料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找到統編後點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加入新承辦員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運動會員資料。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計畫申請專案項目要變更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1.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專案類別項目不可互換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，系列活動不可更換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，請重新申請。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特殊計畫不可以互換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，如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：常態課程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檢測計畫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輔導作業。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申請計畫無法帶入以前年度計畫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版本欄位與以前年度計畫不同無法帶入，請您用複製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貼上的方式，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115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可帶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114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(110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以前因欄位不同無法帶入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帳號以前年度未申請過計畫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無法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帶入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48352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0761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活動舉辦場次執行率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公式：活動實際舉辦場次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x100%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活動實際舉辦場次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為執行單位填寫成果實際場次數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為計畫修改後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最新一版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預估場次</a:t>
            </a:r>
          </a:p>
          <a:p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已填完成果計畫實際場次數加總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所有計畫預估場次數加總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排除註銷計畫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*已填完成果計畫需為縣市審核通過</a:t>
            </a:r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活動參與人次達成率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公式：活動實際參與人次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x100%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活動實際參與人次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為執行單位填寫成果實際參與人次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為計畫修改後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最新一版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預估參與人次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已填完成果計畫實際參與人次數加總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所有計畫預估參與人次數加總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排除註銷計畫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*已填完成果計畫需為縣市審核通過</a:t>
            </a:r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活動已辦完，執行單位要求不公開計畫中承辦人行動電話於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運動平台，修改會違反作業原則嗎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請執行單位至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，調整聯絡人資訊只留市內電話即可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市話及行動電話二選一輸入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不要改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場次資料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，場次有異動即會視為事後變更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修改電話也會算一次修改，縣市審核通過後，修改次數會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加一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1200" b="1" dirty="0">
                <a:ea typeface="微軟正黑體" panose="020B0604030504040204" pitchFamily="34" charset="-120"/>
              </a:rPr>
              <a:t>場次明細執行單位填寫正確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運動平台定位錯誤，造成訪視委員找不到地點形成違反原則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地點或場館名稱在</a:t>
            </a:r>
            <a:r>
              <a:rPr lang="en-US" altLang="zh-TW" sz="1200" dirty="0" err="1">
                <a:ea typeface="微軟正黑體" panose="020B0604030504040204" pitchFamily="34" charset="-120"/>
              </a:rPr>
              <a:t>goolemap</a:t>
            </a:r>
            <a:r>
              <a:rPr lang="zh-TW" altLang="en-US" sz="1200" dirty="0">
                <a:ea typeface="微軟正黑體" panose="020B0604030504040204" pitchFamily="34" charset="-120"/>
              </a:rPr>
              <a:t>上查出現兩個地方</a:t>
            </a:r>
            <a:r>
              <a:rPr lang="en-US" altLang="zh-TW" sz="1200" dirty="0">
                <a:ea typeface="微軟正黑體" panose="020B0604030504040204" pitchFamily="34" charset="-120"/>
              </a:rPr>
              <a:t>~</a:t>
            </a:r>
            <a:r>
              <a:rPr lang="zh-TW" altLang="en-US" sz="1200" dirty="0">
                <a:ea typeface="微軟正黑體" panose="020B0604030504040204" pitchFamily="34" charset="-120"/>
              </a:rPr>
              <a:t>系統存檔及顯示是</a:t>
            </a:r>
            <a:r>
              <a:rPr lang="en-US" altLang="zh-TW" sz="1200" dirty="0" err="1">
                <a:ea typeface="微軟正黑體" panose="020B0604030504040204" pitchFamily="34" charset="-120"/>
              </a:rPr>
              <a:t>googlemap</a:t>
            </a:r>
            <a:r>
              <a:rPr lang="zh-TW" altLang="en-US" sz="1200" dirty="0">
                <a:ea typeface="微軟正黑體" panose="020B0604030504040204" pitchFamily="34" charset="-120"/>
              </a:rPr>
              <a:t>直接回傳的內容</a:t>
            </a:r>
            <a:r>
              <a:rPr lang="en-US" altLang="zh-TW" sz="1200">
                <a:ea typeface="微軟正黑體" panose="020B0604030504040204" pitchFamily="34" charset="-120"/>
              </a:rPr>
              <a:t>(</a:t>
            </a:r>
            <a:r>
              <a:rPr lang="zh-TW" altLang="en-US" sz="1200">
                <a:ea typeface="微軟正黑體" panose="020B0604030504040204" pitchFamily="34" charset="-120"/>
              </a:rPr>
              <a:t>直接</a:t>
            </a:r>
            <a:r>
              <a:rPr lang="zh-TW" altLang="en-US" sz="1200" dirty="0">
                <a:ea typeface="微軟正黑體" panose="020B0604030504040204" pitchFamily="34" charset="-120"/>
              </a:rPr>
              <a:t>第一個</a:t>
            </a:r>
            <a:r>
              <a:rPr lang="en-US" altLang="zh-TW" sz="1200" dirty="0"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模稜兩可的地點或場館名稱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~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建議執行單位</a:t>
            </a:r>
            <a:r>
              <a:rPr lang="zh-TW" altLang="en-US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填寫</a:t>
            </a:r>
            <a:r>
              <a:rPr lang="en-US" altLang="zh-TW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"</a:t>
            </a:r>
            <a:r>
              <a:rPr lang="zh-TW" altLang="en-US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地址</a:t>
            </a:r>
            <a:r>
              <a:rPr lang="en-US" altLang="zh-TW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"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3192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378897"/>
            <a:ext cx="7978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新增時沒有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00290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請電詢縣市窗口可能未設定常態性課程計畫。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每年初計畫核定後要提供清單設定新年度計畫及單位使用者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如何公告課程於</a:t>
            </a:r>
            <a:r>
              <a:rPr lang="en-US" altLang="zh-TW" sz="12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平台公告後，民眾可依報名日期可以進入點選報名，如已有人工報名名單，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報名日期請注意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，避免有爭議。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課程要設定檢測站時找不到檢測站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學員類別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檢測站類別要設定，不可空白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學員類別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檢測站已設定仍選不到，請洽平台客服，可能為檢測站未設定。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如何登打出缺勤記錄維護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確定開課後，請至常態性課程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確定辧理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開課日期後，請至常態性課程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進入，依日期點選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進入後勾選後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儲存出席記錄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常態性課程匯入學員資料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是以年度判斷一般或樂活嗎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配合體適能檢測以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出生年度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計算年齡為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匯入學員名單匯不上去，已檢查匯入檔出生年月日與類別無誤，仍出現第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筆紀錄的檢測類別值異常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筆紀錄的檢測類別值或出生日期異常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請檢查課程場次維護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 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課程設定學員類別，需選擇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，課程設定及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檔案二者需一致。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檢測站已告知上傳檢測記錄，但常態課程單位仍看到未上傳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如有上傳，會顯示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學員後方會顯示前測或後測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71750631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753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371014"/>
            <a:ext cx="7978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常態課程檢測記錄匯入完成，課程單位要去哪按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辦理完成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點編進去按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辦理完成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課程完成辧理後，後續要至</a:t>
            </a:r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計畫成果登錄進行計畫核銷登錄。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檢測站查不到常態性課程執行單位的檢測場次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檢測記錄維護需用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指導員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課程單位：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確認檢測站及檢測日期是否建檔正確。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檢測站：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查看課程單位已建檔的場次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於活動日期前需點編進去按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開始辧理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檢測站檢測記錄匯入一直少一筆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檢測紀錄維護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查出場次最後面有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可查出預計檢測名單，請檢查名單重覆或身分證字號錯置。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檢測站人員可去哪查看課程單位登錄檢測場次了沒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場次維護可以查詢，課程單位若在系統上改場次日期會信件通知檢測計畫管理人。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縣市承辧可否查看所有常態課程及檢測場次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課程場次後台已建檔前台未能帶入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運動平台帶入計畫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填寫進度：常態課程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常態課程帶入場次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體適能檢測系統帶入常態性課程已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之場次資料。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課程場次課程公告學員資料也要輸入了嗎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課程公告可以先不用將學員名單登錄，於課程確定要辦理活動日前一定要將學員資料登錄並按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確定辧理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3947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活動結束至成果審核天數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是用初審日還是複審日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以縣市初審日計算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不管是退件或通過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輔導作業計畫也會被計入修改次數嗎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因為無場次日期，不計入修正次數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輔導作業計畫成果核結天數以活動期程訖日計算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以活動期程訖日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如何查得未填成果之計畫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縣市端：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成果資料未登錄明細表列印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未填成果之計畫會列出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成果資料核結總表列印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會顯示未填成果數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執行單位端：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信箱於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計畫期程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辦理後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收到計畫完成尚未上傳成果提醒通知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成果資料核結總表列印中扣款金額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繳回金額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扣款金額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指計畫中有因訪視或違規事項進行發文且扣款者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繳回金額</a:t>
            </a:r>
            <a:r>
              <a:rPr lang="en-US" altLang="zh-TW" sz="120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指計畫部分辦理或未辦理，餘款交回體育署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執行單位所送成果縣市已審過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，申請狀態：完成申請，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但執行單位要求要再修改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來電或來信客服協助退回縣市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由縣市至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成果審核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退回執行單位。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191869168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6178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407002"/>
            <a:ext cx="7260021" cy="460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場次明細按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出現預估辦理場次數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不等於場次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請確認，承辦人場次明細算出來為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為何會不同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場次明細計算出來日期為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天，與預估填寫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不相同，系統會彈出訊息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，按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可繼續。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無二代健保費經費項目可列入計畫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 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可支用本署補助款於二代補充保費類別：</a:t>
            </a:r>
          </a:p>
          <a:p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３個專案的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一般專案的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縣市輔導作業人力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人才培育強化課程</a:t>
            </a:r>
            <a:endParaRPr lang="zh-TW" altLang="en-US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以上３點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以外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，１１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及１１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年核銷時，可以填報二代補充保費，但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須為自籌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(23000</a:t>
            </a:r>
            <a:r>
              <a:rPr lang="zh-TW" altLang="en-US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全民健保補充保費</a:t>
            </a:r>
            <a:r>
              <a:rPr lang="en-US" altLang="zh-TW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自籌</a:t>
            </a:r>
            <a:r>
              <a:rPr lang="en-US" altLang="zh-TW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  <a:endParaRPr lang="en-US" altLang="zh-TW" sz="1275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需為學校單位才可支用體育署補助款於二代補充保費類別：</a:t>
            </a:r>
          </a:p>
          <a:p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一般專案的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常態性課程計畫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計畫經費項目代碼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講座鐘點費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04100/04A00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有什麼不同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請點選經費項目後方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補助說明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可查看此經費說明內容，計算單位也會顯示每人每節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每人每小時。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8.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檔四、活動地點只列出一個地點但場次有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計畫書上第四點只列出場次第一筆資料，會在第十一點處列出所有場次明細。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9.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其他項目已改為自籌，計畫書上仍未改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計畫書上申請補助經費已列為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申請階段體育署退件後縣市可否再查看原初核過的分配比例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請由計畫核定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--&gt;2.0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計畫經費專案申請件數及經費分配表查看。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59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2822510512"/>
              </p:ext>
            </p:extLst>
          </p:nvPr>
        </p:nvGraphicFramePr>
        <p:xfrm>
          <a:off x="1759502" y="73848"/>
          <a:ext cx="5400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1588590" y="491757"/>
            <a:ext cx="6455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登入會員後沒有運動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進行設定年度訪視委員資料及計畫。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pPr marL="257175" indent="-257175">
              <a:buAutoNum type="arabicPeriod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訪視活動查詢與追蹤功能，沒有預設的計畫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進行設定新年度訪視應訪次數及計畫。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新增訪視記錄時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選擇場次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沒有活動場次可以帶回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部分計畫於申請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未建檔活動場次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如體適能檢測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，是執行階段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(1140101-1141031)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間陸續建檔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，無法帶入時委員也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可以自行於畫面上輸入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未於每周一收到下周訪視清單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確認信箱有無異動且信箱可正常收信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所負責訪視之計畫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下周未有活動場次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系統不會寄送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，可以在</a:t>
            </a:r>
            <a:r>
              <a:rPr lang="zh-TW" altLang="en-US" sz="12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訪視活動查詢與追蹤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最新版本計畫書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訪視紀錄於系統已送出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還想要再修改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進行退回委員端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，退回後委員由訪視紀錄維護作業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點</a:t>
            </a:r>
            <a:r>
              <a:rPr lang="zh-TW" altLang="en-US" sz="1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進入修改後重新送出。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訪視紀錄送出後發現照片為顛倒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連繫縣市窗口</a:t>
            </a:r>
            <a:r>
              <a:rPr lang="zh-TW" altLang="en-US" sz="1200" b="1" dirty="0"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平台客服</a:t>
            </a:r>
            <a:r>
              <a:rPr lang="en-US" altLang="zh-TW" sz="1200" dirty="0">
                <a:ea typeface="微軟正黑體" panose="020B0604030504040204" pitchFamily="34" charset="-120"/>
              </a:rPr>
              <a:t>(02)27841065</a:t>
            </a:r>
            <a:r>
              <a:rPr lang="zh-TW" altLang="en-US" sz="1200" dirty="0">
                <a:ea typeface="微軟正黑體" panose="020B0604030504040204" pitchFamily="34" charset="-120"/>
              </a:rPr>
              <a:t>協助處理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已在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運動平台更改帳號信箱，卻未收到下周訪視明細通知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有寄到舊信箱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縣市窗口未重帶委員會員資料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連繫縣市窗口</a:t>
            </a:r>
            <a:r>
              <a:rPr lang="zh-TW" altLang="en-US" sz="1200" b="1" dirty="0"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平台客服</a:t>
            </a:r>
            <a:r>
              <a:rPr lang="en-US" altLang="zh-TW" sz="1200" dirty="0">
                <a:ea typeface="微軟正黑體" panose="020B0604030504040204" pitchFamily="34" charset="-120"/>
              </a:rPr>
              <a:t>(02)27841065</a:t>
            </a:r>
            <a:r>
              <a:rPr lang="zh-TW" altLang="en-US" sz="1200" dirty="0">
                <a:ea typeface="微軟正黑體" panose="020B0604030504040204" pitchFamily="34" charset="-120"/>
              </a:rPr>
              <a:t>協助處理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6597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EC21BB-8EEC-080E-0C4B-744C6099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6" y="3017650"/>
            <a:ext cx="7832035" cy="20777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5" y="927275"/>
            <a:ext cx="7834407" cy="17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465610"/>
            <a:ext cx="783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承辦單位反應收到「運動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您有尚未回覆改善情形的計畫訪視紀錄」，查不到是哪個計畫沒有看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縣市功能：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查詢出來後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執行單位回覆日期為空白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表示尚未查看或回覆。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83650863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7992035" y="2410816"/>
            <a:ext cx="503433" cy="298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7" name="文字方塊 6"/>
          <p:cNvSpPr txBox="1"/>
          <p:nvPr/>
        </p:nvSpPr>
        <p:spPr>
          <a:xfrm>
            <a:off x="574457" y="2789088"/>
            <a:ext cx="783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承辦單位功能：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訪視紀錄查詢作業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進入查看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才會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記錄查看日期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8" name="圓角矩形 7"/>
          <p:cNvSpPr/>
          <p:nvPr/>
        </p:nvSpPr>
        <p:spPr>
          <a:xfrm flipV="1">
            <a:off x="1435072" y="4919676"/>
            <a:ext cx="1171770" cy="1482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4">
            <a:extLst>
              <a:ext uri="{FF2B5EF4-FFF2-40B4-BE49-F238E27FC236}">
                <a16:creationId xmlns:a16="http://schemas.microsoft.com/office/drawing/2014/main" id="{904CC33B-B369-85E1-ABFB-C93DBD66BDA1}"/>
              </a:ext>
            </a:extLst>
          </p:cNvPr>
          <p:cNvSpPr/>
          <p:nvPr/>
        </p:nvSpPr>
        <p:spPr>
          <a:xfrm flipV="1">
            <a:off x="3323782" y="3738226"/>
            <a:ext cx="277671" cy="1840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33025323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9" y="1111941"/>
            <a:ext cx="7705832" cy="14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465610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於違反作業原則查到因訪視紀錄違規計畫編號：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00123/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訪視紀錄編號：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，不是縣市的訪視，想查詢此計畫訪視紀錄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通常為計畫執行中心訪查紀錄，請縣市記得於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委託單位：體育署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點選「查詢」。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24403500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983975" y="1384603"/>
            <a:ext cx="1221620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7" name="文字方塊 6"/>
          <p:cNvSpPr txBox="1"/>
          <p:nvPr/>
        </p:nvSpPr>
        <p:spPr>
          <a:xfrm>
            <a:off x="574458" y="2585660"/>
            <a:ext cx="783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查詢活動核實性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活動效益性資料。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請由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違反作業原則處理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舉報來源：訪視記錄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" y="3047324"/>
            <a:ext cx="7727722" cy="19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 flipV="1">
            <a:off x="1673087" y="4260325"/>
            <a:ext cx="19049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20207029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383353"/>
            <a:ext cx="7464252" cy="482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75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更換計畫管理人：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請先註冊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，設定統編資料下新會員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管理人設定重設新計畫管理人。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執行階段需更改計畫目地、效益、報名費等資料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計畫內容調整設定設為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開放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，計畫管理人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運動平台修改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計畫變更確認後不允許再更改目地、效益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計畫內容調整設定設為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不開放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執行階段計畫變更狀態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變更核准待體育署複核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，但活動專區日期未做變更：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ea typeface="微軟正黑體" panose="020B0604030504040204" pitchFamily="34" charset="-120"/>
              </a:rPr>
              <a:t>損及效益人次或場次數大於</a:t>
            </a:r>
            <a:r>
              <a:rPr lang="en-US" altLang="zh-TW" sz="1275" dirty="0">
                <a:ea typeface="微軟正黑體" panose="020B0604030504040204" pitchFamily="34" charset="-120"/>
              </a:rPr>
              <a:t>30%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需複核，以體育署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初核版本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做比對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為避免公文往返時間延誤，場次資料未能即時更新，造成訪視委員參訪活動撲空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，建議於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運動資訊平台上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先申請場次時間地點變更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，待縣市審核後，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再申請預估</a:t>
            </a:r>
            <a:endParaRPr lang="en-US" altLang="zh-TW" sz="1275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人數下修的異動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人數下修，請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正本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公文函送體育署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下修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縣市審核通過後狀態：變更核准待體育署複核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體適能檢測計畫變更時，記得</a:t>
            </a:r>
            <a:r>
              <a:rPr lang="en-US" altLang="zh-TW" sz="1275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帶入場次明細：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計畫執行變更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--&gt;4.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場次明細頁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利用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『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帶入檢測場次資料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』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鈕將場次資料帶入計畫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需為</a:t>
            </a:r>
            <a:r>
              <a:rPr lang="en-US" altLang="zh-TW" sz="1400" dirty="0"/>
              <a:t>'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確定辦理</a:t>
            </a:r>
            <a:r>
              <a:rPr lang="en-US" altLang="zh-TW" sz="1200" dirty="0"/>
              <a:t>’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含常態課程場次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次性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科技檢測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場次設定來源運動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一般活動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常態性課程計畫變更時，記得</a:t>
            </a:r>
            <a:r>
              <a:rPr lang="en-US" altLang="zh-TW" sz="1275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帶入場次明細：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計畫執行變更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4.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常態性課程頁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zh-TW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帶入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zh-TW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將場次資料帶入計畫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需為</a:t>
            </a:r>
            <a:r>
              <a:rPr lang="en-US" altLang="zh-TW" sz="1400" dirty="0"/>
              <a:t>‘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/>
              <a:t>’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28384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591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" y="3065106"/>
            <a:ext cx="7580074" cy="20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396037"/>
            <a:ext cx="783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年承辦單位活動結束後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天內填報成果之計畫及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年列出已填完成果且縣市於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天內審核核銷之計畫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計畫成果未於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天內送出及未於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天內審核筆數，可於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計畫執行異動情形統計表列印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功能查得。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成果資料核結總表列印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功能看到成果花費天數。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※</a:t>
            </a:r>
            <a:r>
              <a:rPr lang="zh-TW" altLang="en-US" sz="1200" b="1" dirty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天數為活動日期訖日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-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成果提出申請日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無活動日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輔導作業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為期程訖日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-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成果提出申請日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en-US" altLang="zh-TW" sz="1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017100591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7431512" y="4303985"/>
            <a:ext cx="869149" cy="8024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8"/>
          <p:cNvSpPr/>
          <p:nvPr/>
        </p:nvSpPr>
        <p:spPr>
          <a:xfrm flipV="1">
            <a:off x="859105" y="4140433"/>
            <a:ext cx="9524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3" y="1176672"/>
            <a:ext cx="7663328" cy="18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 11"/>
          <p:cNvSpPr/>
          <p:nvPr/>
        </p:nvSpPr>
        <p:spPr>
          <a:xfrm flipV="1">
            <a:off x="7335434" y="2670833"/>
            <a:ext cx="965227" cy="407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13" name="圓角矩形 12"/>
          <p:cNvSpPr/>
          <p:nvPr/>
        </p:nvSpPr>
        <p:spPr>
          <a:xfrm flipV="1">
            <a:off x="780826" y="2139883"/>
            <a:ext cx="9524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472792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2116467"/>
            <a:ext cx="7903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8.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逾期規則是用場次日期還是計畫期程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場次明細的場次日期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場次日期為今日，當日才做計畫執行變更會算逾期嗎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當日活動修改，縣市也在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當日審畢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即不算逾期。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當日未審畢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執行單位也未做延期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會造成訪視撲空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停辦註記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'Y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' 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，因疫尚未調整期程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等確定時再來改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，違反作業原則會列出嗎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200" b="1" dirty="0">
                <a:ea typeface="微軟正黑體" panose="020B0604030504040204" pitchFamily="34" charset="-120"/>
              </a:rPr>
              <a:t> 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停辦當次不會，復辦當次不會，復辦後於活動日期事後才異動，違反作業原則會列出，請再備註處理，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計畫正確性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穩定性次數會被算入。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復辦時記得一起改活動日，不要分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次改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活動事先延期，之後再去改日期是不是也會被列入違反作業原則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延期不等於是停辦</a:t>
            </a:r>
            <a:r>
              <a:rPr lang="zh-TW" altLang="en-US" sz="1200" dirty="0"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活動延期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(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日內活動臨時註記公告民眾，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：因大雨臨時無法辦理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仍需至「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」更改活動日期</a:t>
            </a:r>
            <a:r>
              <a:rPr lang="zh-TW" altLang="en-US" sz="1200" dirty="0">
                <a:ea typeface="微軟正黑體" panose="020B0604030504040204" pitchFamily="34" charset="-120"/>
              </a:rPr>
              <a:t>，會被違反作業原則列出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逾期修改</a:t>
            </a:r>
            <a:r>
              <a:rPr lang="zh-TW" altLang="en-US" sz="1200" dirty="0">
                <a:ea typeface="微軟正黑體" panose="020B0604030504040204" pitchFamily="34" charset="-120"/>
              </a:rPr>
              <a:t>，事前有做延期可查到記錄，因此縣市可以說明情形。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「計畫執行變更」點選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停辦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暫停辦理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復辦當次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送出計畫執行變更，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不會列入違反原則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會算穩定性修正次數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215973468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54E5742C-65B9-D22E-ED86-C0DC9A34FC70}"/>
              </a:ext>
            </a:extLst>
          </p:cNvPr>
          <p:cNvSpPr txBox="1"/>
          <p:nvPr/>
        </p:nvSpPr>
        <p:spPr>
          <a:xfrm>
            <a:off x="574458" y="396037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執行期間想查看各計畫目前修正次數及修正率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 在哪可查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計畫明細表列印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匯出報表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Excel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最後五欄可查看。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7835D3-BF26-64D0-3B8E-277641973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63" y="784246"/>
            <a:ext cx="3606121" cy="1332221"/>
          </a:xfrm>
          <a:prstGeom prst="rect">
            <a:avLst/>
          </a:prstGeom>
        </p:spPr>
      </p:pic>
      <p:sp>
        <p:nvSpPr>
          <p:cNvPr id="5" name="圓角矩形 8">
            <a:extLst>
              <a:ext uri="{FF2B5EF4-FFF2-40B4-BE49-F238E27FC236}">
                <a16:creationId xmlns:a16="http://schemas.microsoft.com/office/drawing/2014/main" id="{35574976-40BD-8C39-582C-8D3D453B7209}"/>
              </a:ext>
            </a:extLst>
          </p:cNvPr>
          <p:cNvSpPr/>
          <p:nvPr/>
        </p:nvSpPr>
        <p:spPr>
          <a:xfrm flipV="1">
            <a:off x="725576" y="1582814"/>
            <a:ext cx="837217" cy="158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4F7B8E-9E6F-6B0F-6486-E28765A07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287" y="797420"/>
            <a:ext cx="3524596" cy="1423476"/>
          </a:xfrm>
          <a:prstGeom prst="rect">
            <a:avLst/>
          </a:prstGeom>
        </p:spPr>
      </p:pic>
      <p:sp>
        <p:nvSpPr>
          <p:cNvPr id="8" name="圓角矩形 8">
            <a:extLst>
              <a:ext uri="{FF2B5EF4-FFF2-40B4-BE49-F238E27FC236}">
                <a16:creationId xmlns:a16="http://schemas.microsoft.com/office/drawing/2014/main" id="{2B7568E9-0BFD-0EA1-89AE-9647045D5DFB}"/>
              </a:ext>
            </a:extLst>
          </p:cNvPr>
          <p:cNvSpPr/>
          <p:nvPr/>
        </p:nvSpPr>
        <p:spPr>
          <a:xfrm flipV="1">
            <a:off x="3872479" y="1862649"/>
            <a:ext cx="383068" cy="2043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B5DF4D74-5D95-694B-0453-BF0606E8E217}"/>
              </a:ext>
            </a:extLst>
          </p:cNvPr>
          <p:cNvSpPr/>
          <p:nvPr/>
        </p:nvSpPr>
        <p:spPr>
          <a:xfrm flipV="1">
            <a:off x="6725205" y="1582814"/>
            <a:ext cx="1473678" cy="6166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80DF87D-3F0D-735A-C105-3E50A8182EFA}"/>
              </a:ext>
            </a:extLst>
          </p:cNvPr>
          <p:cNvCxnSpPr>
            <a:cxnSpLocks/>
          </p:cNvCxnSpPr>
          <p:nvPr/>
        </p:nvCxnSpPr>
        <p:spPr>
          <a:xfrm>
            <a:off x="4271684" y="1466780"/>
            <a:ext cx="373863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919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計畫穩定性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以公開辦理日數計次，每辦理日有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次修正機會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修正次數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-1/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數*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才算違規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修改次數是以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承辦單位變更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縣市審核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若改聯絡人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很多資料</a:t>
            </a:r>
            <a:r>
              <a:rPr lang="en-US" altLang="zh-TW" sz="1200" dirty="0"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若只改聯絡人</a:t>
            </a:r>
            <a:r>
              <a:rPr lang="en-US" altLang="zh-TW" sz="1200" dirty="0"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公式說明</a:t>
            </a:r>
            <a:r>
              <a:rPr lang="zh-TW" altLang="en-US" sz="1200" dirty="0"/>
              <a:t>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活動日期為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3/20(1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日活動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次不算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次就會超過比率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=(3-1)/2=1)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活動日期為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周每周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天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常態課程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次不算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次就會超過比率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=(18-1)/32=0.53)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部分長期程計畫場次明細之前用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匯入，承辦單位下次修改場次時全部刪掉再重匯，會被列入場次變更逾期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有異動就算，同一天只改時間不計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en-US" altLang="zh-TW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(*</a:t>
            </a:r>
            <a:r>
              <a:rPr lang="zh-TW" altLang="en-US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系統有增加匯入提示重覆場次</a:t>
            </a:r>
            <a:r>
              <a:rPr lang="en-US" altLang="zh-TW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1200" b="1" dirty="0">
              <a:solidFill>
                <a:srgbClr val="FE100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關於系統場次日期用「每週」方式呈現，之後承辦單位欲於活動前修改某次活動日期，是否會違反作業原則被列，提供會被列出情況供各縣市參考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場次設定週期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114/3/3-3/31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每周一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3/3.3/10.3/17.3/24.3/31)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事前因故要變動切成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段，承辦單位操作只將週期切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段並增加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3/24.3/31--&gt;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事前因故要變動切成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段，承辦單位操作將週期切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段，又加改前一段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(3/3-3/10)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日期或主題或地點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(3/3-3/10)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(3/27-3/31)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事後來改，承辦單位操作將週期切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*週期性活動，系統是存成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3/3.3/10.3/17.3/24.3/31</a:t>
            </a:r>
          </a:p>
          <a:p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系統用每日去比對活動日期或主題或地點</a:t>
            </a:r>
            <a:endPara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計畫執行變更是以縣市審核日比對場次日算逾時變更，還是以執行單位送出計畫日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送出計畫申請日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53488689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0119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43473</TotalTime>
  <Words>3994</Words>
  <Application>Microsoft Office PowerPoint</Application>
  <PresentationFormat>如螢幕大小 (16:9)</PresentationFormat>
  <Paragraphs>240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新細明體</vt:lpstr>
      <vt:lpstr>Arial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戴易臻</cp:lastModifiedBy>
  <cp:revision>6237</cp:revision>
  <cp:lastPrinted>2018-01-30T07:34:04Z</cp:lastPrinted>
  <dcterms:created xsi:type="dcterms:W3CDTF">1601-01-01T00:00:00Z</dcterms:created>
  <dcterms:modified xsi:type="dcterms:W3CDTF">2025-09-12T06:16:21Z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