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18" r:id="rId1"/>
  </p:sldMasterIdLst>
  <p:notesMasterIdLst>
    <p:notesMasterId r:id="rId30"/>
  </p:notesMasterIdLst>
  <p:handoutMasterIdLst>
    <p:handoutMasterId r:id="rId31"/>
  </p:handoutMasterIdLst>
  <p:sldIdLst>
    <p:sldId id="1144" r:id="rId2"/>
    <p:sldId id="1425" r:id="rId3"/>
    <p:sldId id="1527" r:id="rId4"/>
    <p:sldId id="1484" r:id="rId5"/>
    <p:sldId id="1485" r:id="rId6"/>
    <p:sldId id="1486" r:id="rId7"/>
    <p:sldId id="1487" r:id="rId8"/>
    <p:sldId id="1488" r:id="rId9"/>
    <p:sldId id="1496" r:id="rId10"/>
    <p:sldId id="1497" r:id="rId11"/>
    <p:sldId id="1489" r:id="rId12"/>
    <p:sldId id="1490" r:id="rId13"/>
    <p:sldId id="1491" r:id="rId14"/>
    <p:sldId id="1492" r:id="rId15"/>
    <p:sldId id="1528" r:id="rId16"/>
    <p:sldId id="1493" r:id="rId17"/>
    <p:sldId id="1514" r:id="rId18"/>
    <p:sldId id="1548" r:id="rId19"/>
    <p:sldId id="1550" r:id="rId20"/>
    <p:sldId id="1553" r:id="rId21"/>
    <p:sldId id="1555" r:id="rId22"/>
    <p:sldId id="1556" r:id="rId23"/>
    <p:sldId id="1561" r:id="rId24"/>
    <p:sldId id="1554" r:id="rId25"/>
    <p:sldId id="1558" r:id="rId26"/>
    <p:sldId id="1559" r:id="rId27"/>
    <p:sldId id="1560" r:id="rId28"/>
    <p:sldId id="1562" r:id="rId29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標與範圍" id="{1FB969AF-27E8-4C81-BEDF-206BA96B263B}">
          <p14:sldIdLst>
            <p14:sldId id="1144"/>
          </p14:sldIdLst>
        </p14:section>
        <p14:section name="系統功能" id="{5F95154A-611F-429C-BD21-895C487FF8E3}">
          <p14:sldIdLst>
            <p14:sldId id="1425"/>
          </p14:sldIdLst>
        </p14:section>
        <p14:section name="操作說明-計畫申請" id="{09CE32D5-C764-40DE-8E3D-E9EA6887AD2B}">
          <p14:sldIdLst>
            <p14:sldId id="1527"/>
            <p14:sldId id="1484"/>
            <p14:sldId id="1485"/>
            <p14:sldId id="1486"/>
            <p14:sldId id="1487"/>
            <p14:sldId id="1488"/>
            <p14:sldId id="1496"/>
            <p14:sldId id="1497"/>
            <p14:sldId id="1489"/>
            <p14:sldId id="1490"/>
            <p14:sldId id="1491"/>
            <p14:sldId id="1492"/>
            <p14:sldId id="1528"/>
            <p14:sldId id="1493"/>
            <p14:sldId id="1514"/>
            <p14:sldId id="1548"/>
            <p14:sldId id="1550"/>
            <p14:sldId id="1553"/>
            <p14:sldId id="1555"/>
            <p14:sldId id="1556"/>
            <p14:sldId id="1561"/>
            <p14:sldId id="1554"/>
            <p14:sldId id="1558"/>
            <p14:sldId id="1559"/>
            <p14:sldId id="1560"/>
            <p14:sldId id="1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ACD"/>
    <a:srgbClr val="05BDB0"/>
    <a:srgbClr val="009900"/>
    <a:srgbClr val="3CE4D8"/>
    <a:srgbClr val="0000FF"/>
    <a:srgbClr val="FE100A"/>
    <a:srgbClr val="9933FF"/>
    <a:srgbClr val="2C5D98"/>
    <a:srgbClr val="E8D0D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9637" autoAdjust="0"/>
  </p:normalViewPr>
  <p:slideViewPr>
    <p:cSldViewPr snapToGrid="0">
      <p:cViewPr varScale="1">
        <p:scale>
          <a:sx n="85" d="100"/>
          <a:sy n="85" d="100"/>
        </p:scale>
        <p:origin x="269" y="6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754"/>
    </p:cViewPr>
  </p:sorterViewPr>
  <p:notesViewPr>
    <p:cSldViewPr snapToGrid="0">
      <p:cViewPr varScale="1">
        <p:scale>
          <a:sx n="50" d="100"/>
          <a:sy n="50" d="100"/>
        </p:scale>
        <p:origin x="-3030" y="-108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運動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臺灣</a:t>
          </a:r>
          <a:endParaRPr lang="en-US" altLang="zh-TW" sz="2000" b="1" dirty="0" smtClean="0"/>
        </a:p>
        <a:p>
          <a:r>
            <a:rPr lang="zh-TW" altLang="en-US" sz="2000" b="1" dirty="0" smtClean="0"/>
            <a:t>計畫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計畫申請作業</a:t>
          </a:r>
          <a:endParaRPr lang="en-US" altLang="zh-TW" sz="2000" b="1" dirty="0" smtClean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800" b="1" dirty="0" smtClean="0"/>
            <a:t>計畫</a:t>
          </a:r>
          <a:r>
            <a:rPr lang="zh-TW" altLang="en-US" sz="1800" b="1" dirty="0" smtClean="0"/>
            <a:t>新增</a:t>
          </a:r>
          <a:r>
            <a:rPr lang="zh-TW" altLang="zh-TW" sz="1800" b="1" dirty="0" smtClean="0"/>
            <a:t>申請</a:t>
          </a:r>
          <a:endParaRPr lang="en-US" altLang="zh-TW" sz="1800" b="1" dirty="0" smtClean="0"/>
        </a:p>
        <a:p>
          <a:pPr>
            <a:spcAft>
              <a:spcPts val="0"/>
            </a:spcAft>
          </a:pPr>
          <a:r>
            <a:rPr lang="zh-TW" altLang="zh-TW" sz="1800" b="1" dirty="0" smtClean="0"/>
            <a:t>審核</a:t>
          </a:r>
          <a:r>
            <a:rPr lang="en-US" altLang="zh-TW" sz="1800" b="1" dirty="0" smtClean="0"/>
            <a:t>(</a:t>
          </a:r>
          <a:r>
            <a:rPr lang="zh-TW" altLang="en-US" sz="1800" b="1" dirty="0" smtClean="0"/>
            <a:t>縣市政府</a:t>
          </a:r>
          <a:r>
            <a:rPr lang="en-US" altLang="zh-TW" sz="1800" b="1" dirty="0" smtClean="0"/>
            <a:t>)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zh-TW" sz="1800" b="1" dirty="0" smtClean="0"/>
            <a:t>計畫新增申請</a:t>
          </a:r>
        </a:p>
        <a:p>
          <a:pPr>
            <a:spcAft>
              <a:spcPts val="0"/>
            </a:spcAft>
          </a:pPr>
          <a:r>
            <a:rPr lang="zh-TW" altLang="zh-TW" sz="1800" b="1" dirty="0" smtClean="0"/>
            <a:t>審核</a:t>
          </a:r>
          <a:r>
            <a:rPr lang="en-US" altLang="zh-TW" sz="1800" b="1" dirty="0" smtClean="0"/>
            <a:t>(</a:t>
          </a:r>
          <a:r>
            <a:rPr lang="zh-TW" altLang="en-US" sz="1800" b="1" dirty="0" smtClean="0"/>
            <a:t>體育署</a:t>
          </a:r>
          <a:r>
            <a:rPr lang="en-US" altLang="zh-TW" sz="1800" b="1" dirty="0" smtClean="0"/>
            <a:t>)</a:t>
          </a: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255" custLinFactNeighborY="1979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8EDBFA-5449-4F6E-9FD0-79CA6F3EA66B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B1E616D6-AD0C-416B-986F-B8F839CE0166}" type="presOf" srcId="{7655C7FE-4C26-4DD3-BA0A-C515F35A0964}" destId="{ABF0223C-9688-4BD4-86DA-C058872E4C5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0A6C55BB-4B2C-4BFD-B489-8F4D0539808B}" type="presOf" srcId="{D8FC7264-A97C-47FF-83AE-5A83BBC7AD5F}" destId="{80B21B36-68CB-41C1-AD1F-1765F42046FE}" srcOrd="0" destOrd="0" presId="urn:microsoft.com/office/officeart/2005/8/layout/hProcess9"/>
    <dgm:cxn modelId="{64D74397-87EE-4EEF-8F00-AE0DB04A1D07}" type="presOf" srcId="{71F1EDA6-2B9B-4884-A972-B3B4368585D6}" destId="{290DBF99-F451-4DC4-8F06-B6BA07FD52BB}" srcOrd="0" destOrd="0" presId="urn:microsoft.com/office/officeart/2005/8/layout/hProcess9"/>
    <dgm:cxn modelId="{A579ED92-7083-43C5-9971-E45EA3B5652B}" type="presOf" srcId="{AEB2C8F7-CC71-458F-85D2-355A4C11ADE8}" destId="{B95C0DF3-DC5B-421D-8002-7F9C5B558B4B}" srcOrd="0" destOrd="0" presId="urn:microsoft.com/office/officeart/2005/8/layout/hProcess9"/>
    <dgm:cxn modelId="{244CEC0A-0564-45AF-BB15-EB6BCC4AA3C5}" type="presParOf" srcId="{5F33D2CD-8EE3-4672-ACDB-74955372A6EE}" destId="{7BDF0DF1-1057-4EE2-B160-2A6228031958}" srcOrd="0" destOrd="0" presId="urn:microsoft.com/office/officeart/2005/8/layout/hProcess9"/>
    <dgm:cxn modelId="{8DF64D8B-3499-466A-84C3-175D208B204A}" type="presParOf" srcId="{5F33D2CD-8EE3-4672-ACDB-74955372A6EE}" destId="{C44D2C88-3DF6-44ED-99C5-8F59A8BA367F}" srcOrd="1" destOrd="0" presId="urn:microsoft.com/office/officeart/2005/8/layout/hProcess9"/>
    <dgm:cxn modelId="{2DBEA48B-CEE3-4C56-A837-8C9F2E82CF63}" type="presParOf" srcId="{C44D2C88-3DF6-44ED-99C5-8F59A8BA367F}" destId="{B95C0DF3-DC5B-421D-8002-7F9C5B558B4B}" srcOrd="0" destOrd="0" presId="urn:microsoft.com/office/officeart/2005/8/layout/hProcess9"/>
    <dgm:cxn modelId="{2D64AA91-92E5-4B34-963A-4F48DB072170}" type="presParOf" srcId="{C44D2C88-3DF6-44ED-99C5-8F59A8BA367F}" destId="{318F3257-4710-4760-88DB-1EBBCB5DAB80}" srcOrd="1" destOrd="0" presId="urn:microsoft.com/office/officeart/2005/8/layout/hProcess9"/>
    <dgm:cxn modelId="{38E30610-0241-466C-B9BC-E583D1F8FC91}" type="presParOf" srcId="{C44D2C88-3DF6-44ED-99C5-8F59A8BA367F}" destId="{ABF0223C-9688-4BD4-86DA-C058872E4C5B}" srcOrd="2" destOrd="0" presId="urn:microsoft.com/office/officeart/2005/8/layout/hProcess9"/>
    <dgm:cxn modelId="{FAF1B183-D39E-4B38-8D85-E11484AF5F0D}" type="presParOf" srcId="{C44D2C88-3DF6-44ED-99C5-8F59A8BA367F}" destId="{A3EE5DB5-923A-4658-9B97-B3652FD1A702}" srcOrd="3" destOrd="0" presId="urn:microsoft.com/office/officeart/2005/8/layout/hProcess9"/>
    <dgm:cxn modelId="{7101D4DF-E2E8-46DC-B7D1-EF1B933B2B34}" type="presParOf" srcId="{C44D2C88-3DF6-44ED-99C5-8F59A8BA367F}" destId="{80B21B36-68CB-41C1-AD1F-1765F42046FE}" srcOrd="4" destOrd="0" presId="urn:microsoft.com/office/officeart/2005/8/layout/hProcess9"/>
    <dgm:cxn modelId="{A5D837AB-EA0E-4855-962D-123DC8EAA9E7}" type="presParOf" srcId="{C44D2C88-3DF6-44ED-99C5-8F59A8BA367F}" destId="{920BEABB-EA28-4DCD-B341-7C6621759119}" srcOrd="5" destOrd="0" presId="urn:microsoft.com/office/officeart/2005/8/layout/hProcess9"/>
    <dgm:cxn modelId="{A3A299EB-B612-4058-8BD4-5BCCC53356FE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經費概算輸入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213DFDF-B0E9-4604-B757-27CAA2C26F73}" type="presOf" srcId="{56D65410-6EC3-4D1B-821A-9DE262F66D82}" destId="{B0F4C6D0-F6D5-42AE-B93B-7F303546ACB2}" srcOrd="0" destOrd="0" presId="urn:microsoft.com/office/officeart/2011/layout/TabList"/>
    <dgm:cxn modelId="{911ECB57-4E53-4616-9D5E-5B354F3BA7CF}" type="presOf" srcId="{1B51E8D4-3475-4E9E-9CCC-C351EA26CA92}" destId="{0C260BC6-D985-433D-97D6-08BDCC2243B6}" srcOrd="0" destOrd="0" presId="urn:microsoft.com/office/officeart/2011/layout/TabList"/>
    <dgm:cxn modelId="{34505003-6242-4E71-ADBA-5F4A8357A709}" type="presParOf" srcId="{B0F4C6D0-F6D5-42AE-B93B-7F303546ACB2}" destId="{0B7CAC4C-FAD1-407C-A0C7-ED254B417A78}" srcOrd="0" destOrd="0" presId="urn:microsoft.com/office/officeart/2011/layout/TabList"/>
    <dgm:cxn modelId="{CAF1D62E-7B3E-4E08-816A-E4FDCD595F4D}" type="presParOf" srcId="{0B7CAC4C-FAD1-407C-A0C7-ED254B417A78}" destId="{6D0DD05B-FD39-4B21-94A0-740FC4736B32}" srcOrd="0" destOrd="0" presId="urn:microsoft.com/office/officeart/2011/layout/TabList"/>
    <dgm:cxn modelId="{3E5A6E80-9DB0-41C3-8B15-F664F76A8D08}" type="presParOf" srcId="{0B7CAC4C-FAD1-407C-A0C7-ED254B417A78}" destId="{0C260BC6-D985-433D-97D6-08BDCC2243B6}" srcOrd="1" destOrd="0" presId="urn:microsoft.com/office/officeart/2011/layout/TabList"/>
    <dgm:cxn modelId="{E634C690-6465-447D-BDEC-5C0F64054BF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附件上傳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570917D-C0F7-43A6-BBB0-D6F2847B19F2}" type="presOf" srcId="{56D65410-6EC3-4D1B-821A-9DE262F66D82}" destId="{B0F4C6D0-F6D5-42AE-B93B-7F303546ACB2}" srcOrd="0" destOrd="0" presId="urn:microsoft.com/office/officeart/2011/layout/TabList"/>
    <dgm:cxn modelId="{62F15B9C-E0C7-4479-B44B-8A602EC6A65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FD71D609-50C5-474F-9280-E0832A7103B8}" type="presParOf" srcId="{B0F4C6D0-F6D5-42AE-B93B-7F303546ACB2}" destId="{0B7CAC4C-FAD1-407C-A0C7-ED254B417A78}" srcOrd="0" destOrd="0" presId="urn:microsoft.com/office/officeart/2011/layout/TabList"/>
    <dgm:cxn modelId="{199EF1DE-29EB-440A-9EBA-1321D71FC16E}" type="presParOf" srcId="{0B7CAC4C-FAD1-407C-A0C7-ED254B417A78}" destId="{6D0DD05B-FD39-4B21-94A0-740FC4736B32}" srcOrd="0" destOrd="0" presId="urn:microsoft.com/office/officeart/2011/layout/TabList"/>
    <dgm:cxn modelId="{645D546B-A752-451A-B023-DBBED3ECDCDC}" type="presParOf" srcId="{0B7CAC4C-FAD1-407C-A0C7-ED254B417A78}" destId="{0C260BC6-D985-433D-97D6-08BDCC2243B6}" srcOrd="1" destOrd="0" presId="urn:microsoft.com/office/officeart/2011/layout/TabList"/>
    <dgm:cxn modelId="{80C1711F-0F04-4733-B352-753E735D2CE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C0668F3E-A942-402D-894E-F2F22B5950FB}" type="presOf" srcId="{1B51E8D4-3475-4E9E-9CCC-C351EA26CA92}" destId="{0C260BC6-D985-433D-97D6-08BDCC2243B6}" srcOrd="0" destOrd="0" presId="urn:microsoft.com/office/officeart/2011/layout/TabList"/>
    <dgm:cxn modelId="{898EEB30-809D-432B-8B16-36A639C86F41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0A123B8-49BD-4CB5-A36E-6BF5DB296C94}" type="presParOf" srcId="{B0F4C6D0-F6D5-42AE-B93B-7F303546ACB2}" destId="{0B7CAC4C-FAD1-407C-A0C7-ED254B417A78}" srcOrd="0" destOrd="0" presId="urn:microsoft.com/office/officeart/2011/layout/TabList"/>
    <dgm:cxn modelId="{8512063F-DCB8-4B3E-B1D7-53AEE7E18F83}" type="presParOf" srcId="{0B7CAC4C-FAD1-407C-A0C7-ED254B417A78}" destId="{6D0DD05B-FD39-4B21-94A0-740FC4736B32}" srcOrd="0" destOrd="0" presId="urn:microsoft.com/office/officeart/2011/layout/TabList"/>
    <dgm:cxn modelId="{4C8B3E0F-E322-41D3-B495-881C494F11BF}" type="presParOf" srcId="{0B7CAC4C-FAD1-407C-A0C7-ED254B417A78}" destId="{0C260BC6-D985-433D-97D6-08BDCC2243B6}" srcOrd="1" destOrd="0" presId="urn:microsoft.com/office/officeart/2011/layout/TabList"/>
    <dgm:cxn modelId="{27AB4FDA-8FF7-474F-9CF0-46D06BE9569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71878EE-2377-4113-83F7-7223BF0601BC}" type="presOf" srcId="{1B51E8D4-3475-4E9E-9CCC-C351EA26CA92}" destId="{0C260BC6-D985-433D-97D6-08BDCC2243B6}" srcOrd="0" destOrd="0" presId="urn:microsoft.com/office/officeart/2011/layout/TabList"/>
    <dgm:cxn modelId="{2A0890E6-86DA-4510-9E7C-103DA7420C90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EED21DB-A63D-4854-B131-54E1442A3C94}" type="presParOf" srcId="{B0F4C6D0-F6D5-42AE-B93B-7F303546ACB2}" destId="{0B7CAC4C-FAD1-407C-A0C7-ED254B417A78}" srcOrd="0" destOrd="0" presId="urn:microsoft.com/office/officeart/2011/layout/TabList"/>
    <dgm:cxn modelId="{FB740452-8899-40F2-BA9F-6C12571D0693}" type="presParOf" srcId="{0B7CAC4C-FAD1-407C-A0C7-ED254B417A78}" destId="{6D0DD05B-FD39-4B21-94A0-740FC4736B32}" srcOrd="0" destOrd="0" presId="urn:microsoft.com/office/officeart/2011/layout/TabList"/>
    <dgm:cxn modelId="{906BBF48-1B3F-41C9-82C2-E066E909A363}" type="presParOf" srcId="{0B7CAC4C-FAD1-407C-A0C7-ED254B417A78}" destId="{0C260BC6-D985-433D-97D6-08BDCC2243B6}" srcOrd="1" destOrd="0" presId="urn:microsoft.com/office/officeart/2011/layout/TabList"/>
    <dgm:cxn modelId="{2310B93A-31E4-4A2D-A164-C01B34789FB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4ACA565-1847-4982-A715-276BACE3EA4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9EE6CA7D-CAA1-4E81-BA95-987D36E76A8F}" type="presOf" srcId="{1B51E8D4-3475-4E9E-9CCC-C351EA26CA92}" destId="{0C260BC6-D985-433D-97D6-08BDCC2243B6}" srcOrd="0" destOrd="0" presId="urn:microsoft.com/office/officeart/2011/layout/TabList"/>
    <dgm:cxn modelId="{57C5566B-0DA9-4A77-B069-022906E0D2D0}" type="presParOf" srcId="{B0F4C6D0-F6D5-42AE-B93B-7F303546ACB2}" destId="{0B7CAC4C-FAD1-407C-A0C7-ED254B417A78}" srcOrd="0" destOrd="0" presId="urn:microsoft.com/office/officeart/2011/layout/TabList"/>
    <dgm:cxn modelId="{521A3041-57E9-482F-9BDB-C9BD9F2B0F96}" type="presParOf" srcId="{0B7CAC4C-FAD1-407C-A0C7-ED254B417A78}" destId="{6D0DD05B-FD39-4B21-94A0-740FC4736B32}" srcOrd="0" destOrd="0" presId="urn:microsoft.com/office/officeart/2011/layout/TabList"/>
    <dgm:cxn modelId="{7F4D9B99-7E84-4BCE-AD3D-2FF2E1B4AE05}" type="presParOf" srcId="{0B7CAC4C-FAD1-407C-A0C7-ED254B417A78}" destId="{0C260BC6-D985-433D-97D6-08BDCC2243B6}" srcOrd="1" destOrd="0" presId="urn:microsoft.com/office/officeart/2011/layout/TabList"/>
    <dgm:cxn modelId="{3DEE812F-EB78-4A77-8131-409388B9E3A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原住民計畫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2F077B4-6C06-4C9D-B66E-CD2442703271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4E435AB-76C2-40F8-8025-C9BD34A15E28}" type="presOf" srcId="{1B51E8D4-3475-4E9E-9CCC-C351EA26CA92}" destId="{0C260BC6-D985-433D-97D6-08BDCC2243B6}" srcOrd="0" destOrd="0" presId="urn:microsoft.com/office/officeart/2011/layout/TabList"/>
    <dgm:cxn modelId="{71D9648E-FEFC-420A-8AA3-DF2F4B70A287}" type="presParOf" srcId="{B0F4C6D0-F6D5-42AE-B93B-7F303546ACB2}" destId="{0B7CAC4C-FAD1-407C-A0C7-ED254B417A78}" srcOrd="0" destOrd="0" presId="urn:microsoft.com/office/officeart/2011/layout/TabList"/>
    <dgm:cxn modelId="{679F5D9B-953E-4038-9F40-EB68D31CE5AA}" type="presParOf" srcId="{0B7CAC4C-FAD1-407C-A0C7-ED254B417A78}" destId="{6D0DD05B-FD39-4B21-94A0-740FC4736B32}" srcOrd="0" destOrd="0" presId="urn:microsoft.com/office/officeart/2011/layout/TabList"/>
    <dgm:cxn modelId="{3E925BDF-94E7-497B-8133-9A41EE665CF4}" type="presParOf" srcId="{0B7CAC4C-FAD1-407C-A0C7-ED254B417A78}" destId="{0C260BC6-D985-433D-97D6-08BDCC2243B6}" srcOrd="1" destOrd="0" presId="urn:microsoft.com/office/officeart/2011/layout/TabList"/>
    <dgm:cxn modelId="{167360FB-2A51-4B3F-9890-234846A9147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身心障礙者計畫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B4CF7C25-D198-4229-A17E-E25645EAB40D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3E7D461-AA82-4D43-9D36-78B5CA5B7733}" type="presOf" srcId="{1B51E8D4-3475-4E9E-9CCC-C351EA26CA92}" destId="{0C260BC6-D985-433D-97D6-08BDCC2243B6}" srcOrd="0" destOrd="0" presId="urn:microsoft.com/office/officeart/2011/layout/TabList"/>
    <dgm:cxn modelId="{18534283-3FCA-4F2E-9A7B-BD22EC256381}" type="presParOf" srcId="{B0F4C6D0-F6D5-42AE-B93B-7F303546ACB2}" destId="{0B7CAC4C-FAD1-407C-A0C7-ED254B417A78}" srcOrd="0" destOrd="0" presId="urn:microsoft.com/office/officeart/2011/layout/TabList"/>
    <dgm:cxn modelId="{08F231DE-7DB2-4CC2-86B8-EFA7C28C3BAA}" type="presParOf" srcId="{0B7CAC4C-FAD1-407C-A0C7-ED254B417A78}" destId="{6D0DD05B-FD39-4B21-94A0-740FC4736B32}" srcOrd="0" destOrd="0" presId="urn:microsoft.com/office/officeart/2011/layout/TabList"/>
    <dgm:cxn modelId="{6D5787B5-26A0-4921-90D7-36864F4FD20D}" type="presParOf" srcId="{0B7CAC4C-FAD1-407C-A0C7-ED254B417A78}" destId="{0C260BC6-D985-433D-97D6-08BDCC2243B6}" srcOrd="1" destOrd="0" presId="urn:microsoft.com/office/officeart/2011/layout/TabList"/>
    <dgm:cxn modelId="{EC96061D-74BE-43AF-A91D-F371C9CF0DC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體適能檢測計畫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4A80AEBA-6BAD-4CBB-B20A-ACF7EC66BF7A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38B3850-2120-4331-820B-A12C9B3AD1CE}" type="presOf" srcId="{1B51E8D4-3475-4E9E-9CCC-C351EA26CA92}" destId="{0C260BC6-D985-433D-97D6-08BDCC2243B6}" srcOrd="0" destOrd="0" presId="urn:microsoft.com/office/officeart/2011/layout/TabList"/>
    <dgm:cxn modelId="{0C66B315-A973-4816-A707-4F2B67ABA773}" type="presParOf" srcId="{B0F4C6D0-F6D5-42AE-B93B-7F303546ACB2}" destId="{0B7CAC4C-FAD1-407C-A0C7-ED254B417A78}" srcOrd="0" destOrd="0" presId="urn:microsoft.com/office/officeart/2011/layout/TabList"/>
    <dgm:cxn modelId="{545ABF98-E41E-41D7-AA62-B8414C50E5C7}" type="presParOf" srcId="{0B7CAC4C-FAD1-407C-A0C7-ED254B417A78}" destId="{6D0DD05B-FD39-4B21-94A0-740FC4736B32}" srcOrd="0" destOrd="0" presId="urn:microsoft.com/office/officeart/2011/layout/TabList"/>
    <dgm:cxn modelId="{E3338709-9B99-4F2A-B4FE-4BD303C3B8FE}" type="presParOf" srcId="{0B7CAC4C-FAD1-407C-A0C7-ED254B417A78}" destId="{0C260BC6-D985-433D-97D6-08BDCC2243B6}" srcOrd="1" destOrd="0" presId="urn:microsoft.com/office/officeart/2011/layout/TabList"/>
    <dgm:cxn modelId="{E73EC15A-4A23-425A-BE37-03C9F89BCAC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體適能檢測計畫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8241DBA8-69BD-4473-B8A0-CE598345942F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62CAD63-C6B6-442A-931C-96AC4BF7A70C}" type="presOf" srcId="{1B51E8D4-3475-4E9E-9CCC-C351EA26CA92}" destId="{0C260BC6-D985-433D-97D6-08BDCC2243B6}" srcOrd="0" destOrd="0" presId="urn:microsoft.com/office/officeart/2011/layout/TabList"/>
    <dgm:cxn modelId="{37D783CA-3755-4F72-8B8A-5C5A2143DCA5}" type="presParOf" srcId="{B0F4C6D0-F6D5-42AE-B93B-7F303546ACB2}" destId="{0B7CAC4C-FAD1-407C-A0C7-ED254B417A78}" srcOrd="0" destOrd="0" presId="urn:microsoft.com/office/officeart/2011/layout/TabList"/>
    <dgm:cxn modelId="{6FACA705-9595-44C0-98E6-C253F9734039}" type="presParOf" srcId="{0B7CAC4C-FAD1-407C-A0C7-ED254B417A78}" destId="{6D0DD05B-FD39-4B21-94A0-740FC4736B32}" srcOrd="0" destOrd="0" presId="urn:microsoft.com/office/officeart/2011/layout/TabList"/>
    <dgm:cxn modelId="{C11F33B9-7740-42B3-ACFA-D32A0F4C8285}" type="presParOf" srcId="{0B7CAC4C-FAD1-407C-A0C7-ED254B417A78}" destId="{0C260BC6-D985-433D-97D6-08BDCC2243B6}" srcOrd="1" destOrd="0" presId="urn:microsoft.com/office/officeart/2011/layout/TabList"/>
    <dgm:cxn modelId="{378F6176-45D8-4F2D-AC35-BCCB154977B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體適能檢測計畫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5CA6F0DB-B27C-43BC-9F26-213F7C9C81E6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4710B23-4107-474A-AA49-0CC08323CAE8}" type="presOf" srcId="{56D65410-6EC3-4D1B-821A-9DE262F66D82}" destId="{B0F4C6D0-F6D5-42AE-B93B-7F303546ACB2}" srcOrd="0" destOrd="0" presId="urn:microsoft.com/office/officeart/2011/layout/TabList"/>
    <dgm:cxn modelId="{C0FF0251-9022-4DF6-9AA0-AED3530DF666}" type="presParOf" srcId="{B0F4C6D0-F6D5-42AE-B93B-7F303546ACB2}" destId="{0B7CAC4C-FAD1-407C-A0C7-ED254B417A78}" srcOrd="0" destOrd="0" presId="urn:microsoft.com/office/officeart/2011/layout/TabList"/>
    <dgm:cxn modelId="{F460D303-5C2C-4521-A67F-EE6F51248B9A}" type="presParOf" srcId="{0B7CAC4C-FAD1-407C-A0C7-ED254B417A78}" destId="{6D0DD05B-FD39-4B21-94A0-740FC4736B32}" srcOrd="0" destOrd="0" presId="urn:microsoft.com/office/officeart/2011/layout/TabList"/>
    <dgm:cxn modelId="{D4737A63-623D-493A-9FAB-FA1E84F31AFD}" type="presParOf" srcId="{0B7CAC4C-FAD1-407C-A0C7-ED254B417A78}" destId="{0C260BC6-D985-433D-97D6-08BDCC2243B6}" srcOrd="1" destOrd="0" presId="urn:microsoft.com/office/officeart/2011/layout/TabList"/>
    <dgm:cxn modelId="{C2B3CE53-B761-4837-81FB-019FA7A7F8B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計畫專案項目輸入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2B2CF92-CA83-4A50-8160-5B75CEB4477B}" type="presOf" srcId="{56D65410-6EC3-4D1B-821A-9DE262F66D82}" destId="{B0F4C6D0-F6D5-42AE-B93B-7F303546ACB2}" srcOrd="0" destOrd="0" presId="urn:microsoft.com/office/officeart/2011/layout/TabList"/>
    <dgm:cxn modelId="{E9D24941-0534-4CD9-8C47-220D3CDA169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3E91D5D-291C-4F02-806C-EDA182306059}" type="presParOf" srcId="{B0F4C6D0-F6D5-42AE-B93B-7F303546ACB2}" destId="{0B7CAC4C-FAD1-407C-A0C7-ED254B417A78}" srcOrd="0" destOrd="0" presId="urn:microsoft.com/office/officeart/2011/layout/TabList"/>
    <dgm:cxn modelId="{E6160C2A-9F9F-40FB-B6A3-67EC46B218CD}" type="presParOf" srcId="{0B7CAC4C-FAD1-407C-A0C7-ED254B417A78}" destId="{6D0DD05B-FD39-4B21-94A0-740FC4736B32}" srcOrd="0" destOrd="0" presId="urn:microsoft.com/office/officeart/2011/layout/TabList"/>
    <dgm:cxn modelId="{9DDD985E-56CC-49C2-AD39-0BAAA8E48DBB}" type="presParOf" srcId="{0B7CAC4C-FAD1-407C-A0C7-ED254B417A78}" destId="{0C260BC6-D985-433D-97D6-08BDCC2243B6}" srcOrd="1" destOrd="0" presId="urn:microsoft.com/office/officeart/2011/layout/TabList"/>
    <dgm:cxn modelId="{EF3E3BA7-0D22-490B-95A9-81A734C8B0B8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體適能檢測計畫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E485C847-BBB8-4C38-90D5-D995EB01382B}" type="presOf" srcId="{56D65410-6EC3-4D1B-821A-9DE262F66D82}" destId="{B0F4C6D0-F6D5-42AE-B93B-7F303546ACB2}" srcOrd="0" destOrd="0" presId="urn:microsoft.com/office/officeart/2011/layout/TabList"/>
    <dgm:cxn modelId="{53E95F2F-BD60-4174-A652-DF9B359268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2F38286-7A93-4ABD-9BA6-F9005DF87E31}" type="presParOf" srcId="{B0F4C6D0-F6D5-42AE-B93B-7F303546ACB2}" destId="{0B7CAC4C-FAD1-407C-A0C7-ED254B417A78}" srcOrd="0" destOrd="0" presId="urn:microsoft.com/office/officeart/2011/layout/TabList"/>
    <dgm:cxn modelId="{7D076AAA-A344-440C-941B-D829FAB141C7}" type="presParOf" srcId="{0B7CAC4C-FAD1-407C-A0C7-ED254B417A78}" destId="{6D0DD05B-FD39-4B21-94A0-740FC4736B32}" srcOrd="0" destOrd="0" presId="urn:microsoft.com/office/officeart/2011/layout/TabList"/>
    <dgm:cxn modelId="{EC934B04-06D0-4193-B372-84AC86DF3F3E}" type="presParOf" srcId="{0B7CAC4C-FAD1-407C-A0C7-ED254B417A78}" destId="{0C260BC6-D985-433D-97D6-08BDCC2243B6}" srcOrd="1" destOrd="0" presId="urn:microsoft.com/office/officeart/2011/layout/TabList"/>
    <dgm:cxn modelId="{FEF8DD26-7A44-4DD8-96E3-DBC737BABA0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培育及媒合國民體適能指導員計畫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270042" custScaleY="147460" custLinFactNeighborX="26431" custLinFactNeighborY="53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DC9B8A7-6E7D-4C07-84B5-14280C075E92}" type="presOf" srcId="{56D65410-6EC3-4D1B-821A-9DE262F66D82}" destId="{B0F4C6D0-F6D5-42AE-B93B-7F303546ACB2}" srcOrd="0" destOrd="0" presId="urn:microsoft.com/office/officeart/2011/layout/TabList"/>
    <dgm:cxn modelId="{AAA42A4F-B461-40EA-8BC7-01A7D296BC20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0D46278-241D-4EB8-92D3-47BFE5123E44}" type="presParOf" srcId="{B0F4C6D0-F6D5-42AE-B93B-7F303546ACB2}" destId="{0B7CAC4C-FAD1-407C-A0C7-ED254B417A78}" srcOrd="0" destOrd="0" presId="urn:microsoft.com/office/officeart/2011/layout/TabList"/>
    <dgm:cxn modelId="{D8ED51D7-0357-4FEB-993B-F39306C1B31B}" type="presParOf" srcId="{0B7CAC4C-FAD1-407C-A0C7-ED254B417A78}" destId="{6D0DD05B-FD39-4B21-94A0-740FC4736B32}" srcOrd="0" destOrd="0" presId="urn:microsoft.com/office/officeart/2011/layout/TabList"/>
    <dgm:cxn modelId="{ADAA90C5-1F35-415C-AD4B-023B27D00CD5}" type="presParOf" srcId="{0B7CAC4C-FAD1-407C-A0C7-ED254B417A78}" destId="{0C260BC6-D985-433D-97D6-08BDCC2243B6}" srcOrd="1" destOrd="0" presId="urn:microsoft.com/office/officeart/2011/layout/TabList"/>
    <dgm:cxn modelId="{12810407-F8F0-4C1F-AA6D-82AF358ABCA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培育及媒合國民體適能指導員計畫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270042" custScaleY="147460" custLinFactNeighborX="26431" custLinFactNeighborY="53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19DFEC0-30B9-4E05-8ACA-5203DC83C6E8}" type="presOf" srcId="{1B51E8D4-3475-4E9E-9CCC-C351EA26CA92}" destId="{0C260BC6-D985-433D-97D6-08BDCC2243B6}" srcOrd="0" destOrd="0" presId="urn:microsoft.com/office/officeart/2011/layout/TabList"/>
    <dgm:cxn modelId="{73D963A4-F39F-4139-952F-CFBC3FBF355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86D2F00-27D2-4AD8-BAB8-A2D61B79AFCD}" type="presParOf" srcId="{B0F4C6D0-F6D5-42AE-B93B-7F303546ACB2}" destId="{0B7CAC4C-FAD1-407C-A0C7-ED254B417A78}" srcOrd="0" destOrd="0" presId="urn:microsoft.com/office/officeart/2011/layout/TabList"/>
    <dgm:cxn modelId="{4C144161-EE2D-4A25-9F5C-362377C81465}" type="presParOf" srcId="{0B7CAC4C-FAD1-407C-A0C7-ED254B417A78}" destId="{6D0DD05B-FD39-4B21-94A0-740FC4736B32}" srcOrd="0" destOrd="0" presId="urn:microsoft.com/office/officeart/2011/layout/TabList"/>
    <dgm:cxn modelId="{F7A8638B-5AE1-4893-9AF3-D555A899AD65}" type="presParOf" srcId="{0B7CAC4C-FAD1-407C-A0C7-ED254B417A78}" destId="{0C260BC6-D985-433D-97D6-08BDCC2243B6}" srcOrd="1" destOrd="0" presId="urn:microsoft.com/office/officeart/2011/layout/TabList"/>
    <dgm:cxn modelId="{43F9E15F-D322-40E6-9CE0-021DF54A72D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培育及媒合國民體適能指導員計畫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270042" custScaleY="147460" custLinFactNeighborX="26431" custLinFactNeighborY="53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E266686A-8DA6-4100-A2BF-D71FC6FD90D6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9484BB29-FD7C-4C13-9508-81029E01EC26}" type="presOf" srcId="{56D65410-6EC3-4D1B-821A-9DE262F66D82}" destId="{B0F4C6D0-F6D5-42AE-B93B-7F303546ACB2}" srcOrd="0" destOrd="0" presId="urn:microsoft.com/office/officeart/2011/layout/TabList"/>
    <dgm:cxn modelId="{F435A636-3F97-407C-B78D-5463F8A90D0A}" type="presParOf" srcId="{B0F4C6D0-F6D5-42AE-B93B-7F303546ACB2}" destId="{0B7CAC4C-FAD1-407C-A0C7-ED254B417A78}" srcOrd="0" destOrd="0" presId="urn:microsoft.com/office/officeart/2011/layout/TabList"/>
    <dgm:cxn modelId="{30F4DF0D-73F0-4C77-A8DF-1931BEADE822}" type="presParOf" srcId="{0B7CAC4C-FAD1-407C-A0C7-ED254B417A78}" destId="{6D0DD05B-FD39-4B21-94A0-740FC4736B32}" srcOrd="0" destOrd="0" presId="urn:microsoft.com/office/officeart/2011/layout/TabList"/>
    <dgm:cxn modelId="{B9F64753-A9E0-4854-9B68-4E45C485C708}" type="presParOf" srcId="{0B7CAC4C-FAD1-407C-A0C7-ED254B417A78}" destId="{0C260BC6-D985-433D-97D6-08BDCC2243B6}" srcOrd="1" destOrd="0" presId="urn:microsoft.com/office/officeart/2011/layout/TabList"/>
    <dgm:cxn modelId="{ABC4600E-C027-4474-91FE-1DFE6BC9FA48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培育及媒合國民體適能指導員計畫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270042" custScaleY="147460" custLinFactNeighborX="26431" custLinFactNeighborY="538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EF8A889-D57D-4BA8-AAC1-F5383C0C197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67974E1-6BC7-46D8-AD64-C6871162F0DE}" type="presOf" srcId="{1B51E8D4-3475-4E9E-9CCC-C351EA26CA92}" destId="{0C260BC6-D985-433D-97D6-08BDCC2243B6}" srcOrd="0" destOrd="0" presId="urn:microsoft.com/office/officeart/2011/layout/TabList"/>
    <dgm:cxn modelId="{4DA4BFB7-ED58-48E7-BD2A-2CA27607333C}" type="presParOf" srcId="{B0F4C6D0-F6D5-42AE-B93B-7F303546ACB2}" destId="{0B7CAC4C-FAD1-407C-A0C7-ED254B417A78}" srcOrd="0" destOrd="0" presId="urn:microsoft.com/office/officeart/2011/layout/TabList"/>
    <dgm:cxn modelId="{2C083E38-24C5-443E-962E-F7FB8F6E13A8}" type="presParOf" srcId="{0B7CAC4C-FAD1-407C-A0C7-ED254B417A78}" destId="{6D0DD05B-FD39-4B21-94A0-740FC4736B32}" srcOrd="0" destOrd="0" presId="urn:microsoft.com/office/officeart/2011/layout/TabList"/>
    <dgm:cxn modelId="{0D2B4CA4-8E6B-4424-B21F-EEE16292C5E8}" type="presParOf" srcId="{0B7CAC4C-FAD1-407C-A0C7-ED254B417A78}" destId="{0C260BC6-D985-433D-97D6-08BDCC2243B6}" srcOrd="1" destOrd="0" presId="urn:microsoft.com/office/officeart/2011/layout/TabList"/>
    <dgm:cxn modelId="{6749E97C-ED64-47EA-842A-E9F4FFAEAA1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競爭型計畫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4399A481-3D64-4BF9-B384-DB8F3E5ED116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93886C3-5528-4591-95E8-3C14C7E2316B}" type="presOf" srcId="{56D65410-6EC3-4D1B-821A-9DE262F66D82}" destId="{B0F4C6D0-F6D5-42AE-B93B-7F303546ACB2}" srcOrd="0" destOrd="0" presId="urn:microsoft.com/office/officeart/2011/layout/TabList"/>
    <dgm:cxn modelId="{41EA6B7E-2F0D-44CF-86A9-28CFFF53D27C}" type="presParOf" srcId="{B0F4C6D0-F6D5-42AE-B93B-7F303546ACB2}" destId="{0B7CAC4C-FAD1-407C-A0C7-ED254B417A78}" srcOrd="0" destOrd="0" presId="urn:microsoft.com/office/officeart/2011/layout/TabList"/>
    <dgm:cxn modelId="{DD519A08-03E0-471A-91BB-9642E4BF76E6}" type="presParOf" srcId="{0B7CAC4C-FAD1-407C-A0C7-ED254B417A78}" destId="{6D0DD05B-FD39-4B21-94A0-740FC4736B32}" srcOrd="0" destOrd="0" presId="urn:microsoft.com/office/officeart/2011/layout/TabList"/>
    <dgm:cxn modelId="{A0A002A0-3D47-4D8A-BCAD-A198D476BC75}" type="presParOf" srcId="{0B7CAC4C-FAD1-407C-A0C7-ED254B417A78}" destId="{0C260BC6-D985-433D-97D6-08BDCC2243B6}" srcOrd="1" destOrd="0" presId="urn:microsoft.com/office/officeart/2011/layout/TabList"/>
    <dgm:cxn modelId="{4524AAE1-8B98-4A96-901B-EDD7E25666F8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計畫專案內容輸入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D5671EE1-CF5B-4265-A02F-020E1C17EBF8}" type="presOf" srcId="{56D65410-6EC3-4D1B-821A-9DE262F66D82}" destId="{B0F4C6D0-F6D5-42AE-B93B-7F303546ACB2}" srcOrd="0" destOrd="0" presId="urn:microsoft.com/office/officeart/2011/layout/TabList"/>
    <dgm:cxn modelId="{2F429C21-9343-4EC7-AFEE-FD4589205F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D47E39D-824F-4C81-9C8B-A5874B85E017}" type="presParOf" srcId="{B0F4C6D0-F6D5-42AE-B93B-7F303546ACB2}" destId="{0B7CAC4C-FAD1-407C-A0C7-ED254B417A78}" srcOrd="0" destOrd="0" presId="urn:microsoft.com/office/officeart/2011/layout/TabList"/>
    <dgm:cxn modelId="{E23C32F4-FB21-47F8-A92D-FB0EAE5E174A}" type="presParOf" srcId="{0B7CAC4C-FAD1-407C-A0C7-ED254B417A78}" destId="{6D0DD05B-FD39-4B21-94A0-740FC4736B32}" srcOrd="0" destOrd="0" presId="urn:microsoft.com/office/officeart/2011/layout/TabList"/>
    <dgm:cxn modelId="{BF9593A8-DFEA-45F7-87A3-889AD42ABD2F}" type="presParOf" srcId="{0B7CAC4C-FAD1-407C-A0C7-ED254B417A78}" destId="{0C260BC6-D985-433D-97D6-08BDCC2243B6}" srcOrd="1" destOrd="0" presId="urn:microsoft.com/office/officeart/2011/layout/TabList"/>
    <dgm:cxn modelId="{7ADD91E6-C047-4350-9894-7806EA0BE25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相關單位輸入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59891C5-ACBD-44E4-AF63-84D204058857}" type="presOf" srcId="{1B51E8D4-3475-4E9E-9CCC-C351EA26CA92}" destId="{0C260BC6-D985-433D-97D6-08BDCC2243B6}" srcOrd="0" destOrd="0" presId="urn:microsoft.com/office/officeart/2011/layout/TabList"/>
    <dgm:cxn modelId="{54EAA497-7C53-48A3-BB91-75762ADAA806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F4BFB822-57CD-4E43-8BD6-8B03A2AA66C8}" type="presParOf" srcId="{B0F4C6D0-F6D5-42AE-B93B-7F303546ACB2}" destId="{0B7CAC4C-FAD1-407C-A0C7-ED254B417A78}" srcOrd="0" destOrd="0" presId="urn:microsoft.com/office/officeart/2011/layout/TabList"/>
    <dgm:cxn modelId="{C2AF4958-4788-4204-91B5-59A2CA128F02}" type="presParOf" srcId="{0B7CAC4C-FAD1-407C-A0C7-ED254B417A78}" destId="{6D0DD05B-FD39-4B21-94A0-740FC4736B32}" srcOrd="0" destOrd="0" presId="urn:microsoft.com/office/officeart/2011/layout/TabList"/>
    <dgm:cxn modelId="{FA0FBAE1-D84D-464F-AE62-C5907199F52A}" type="presParOf" srcId="{0B7CAC4C-FAD1-407C-A0C7-ED254B417A78}" destId="{0C260BC6-D985-433D-97D6-08BDCC2243B6}" srcOrd="1" destOrd="0" presId="urn:microsoft.com/office/officeart/2011/layout/TabList"/>
    <dgm:cxn modelId="{34D4C864-39AF-4BB2-8374-8FCB633DF99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聯絡人輸入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E945627E-45E3-42E1-8A08-40583680B82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CF9ED93-1169-48F7-863E-D7A779A10610}" type="presOf" srcId="{1B51E8D4-3475-4E9E-9CCC-C351EA26CA92}" destId="{0C260BC6-D985-433D-97D6-08BDCC2243B6}" srcOrd="0" destOrd="0" presId="urn:microsoft.com/office/officeart/2011/layout/TabList"/>
    <dgm:cxn modelId="{A4E7F74F-1C1F-4060-97F0-65D3F846355B}" type="presParOf" srcId="{B0F4C6D0-F6D5-42AE-B93B-7F303546ACB2}" destId="{0B7CAC4C-FAD1-407C-A0C7-ED254B417A78}" srcOrd="0" destOrd="0" presId="urn:microsoft.com/office/officeart/2011/layout/TabList"/>
    <dgm:cxn modelId="{0823C891-C7DA-4BBE-8A4A-78765F9055F0}" type="presParOf" srcId="{0B7CAC4C-FAD1-407C-A0C7-ED254B417A78}" destId="{6D0DD05B-FD39-4B21-94A0-740FC4736B32}" srcOrd="0" destOrd="0" presId="urn:microsoft.com/office/officeart/2011/layout/TabList"/>
    <dgm:cxn modelId="{0D2D0ED0-CCE9-4E40-A47E-3A2BDEC15D3C}" type="presParOf" srcId="{0B7CAC4C-FAD1-407C-A0C7-ED254B417A78}" destId="{0C260BC6-D985-433D-97D6-08BDCC2243B6}" srcOrd="1" destOrd="0" presId="urn:microsoft.com/office/officeart/2011/layout/TabList"/>
    <dgm:cxn modelId="{9C203CFC-3DF7-47E3-BC5A-2226832CD7C0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場地明細輸入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66F30525-2B49-4F90-8E42-B5F76CC25893}" type="presOf" srcId="{56D65410-6EC3-4D1B-821A-9DE262F66D82}" destId="{B0F4C6D0-F6D5-42AE-B93B-7F303546ACB2}" srcOrd="0" destOrd="0" presId="urn:microsoft.com/office/officeart/2011/layout/TabList"/>
    <dgm:cxn modelId="{1A640365-A55D-4EA3-95D3-2CBF45A90EA2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E3A1B3B-9B8D-498A-83E3-CB958720D76D}" type="presParOf" srcId="{B0F4C6D0-F6D5-42AE-B93B-7F303546ACB2}" destId="{0B7CAC4C-FAD1-407C-A0C7-ED254B417A78}" srcOrd="0" destOrd="0" presId="urn:microsoft.com/office/officeart/2011/layout/TabList"/>
    <dgm:cxn modelId="{3C852598-4F8E-4059-AC12-0A50CF758EFA}" type="presParOf" srcId="{0B7CAC4C-FAD1-407C-A0C7-ED254B417A78}" destId="{6D0DD05B-FD39-4B21-94A0-740FC4736B32}" srcOrd="0" destOrd="0" presId="urn:microsoft.com/office/officeart/2011/layout/TabList"/>
    <dgm:cxn modelId="{55A372F9-D7C7-430B-966D-EA0572AB23DC}" type="presParOf" srcId="{0B7CAC4C-FAD1-407C-A0C7-ED254B417A78}" destId="{0C260BC6-D985-433D-97D6-08BDCC2243B6}" srcOrd="1" destOrd="0" presId="urn:microsoft.com/office/officeart/2011/layout/TabList"/>
    <dgm:cxn modelId="{094061A5-A709-46E4-8B18-F86C7801F441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場地明細輸入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5E2E8550-1685-4317-B98B-A7A30189C750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5439821-8FA1-4C10-990C-10697A576D40}" type="presOf" srcId="{56D65410-6EC3-4D1B-821A-9DE262F66D82}" destId="{B0F4C6D0-F6D5-42AE-B93B-7F303546ACB2}" srcOrd="0" destOrd="0" presId="urn:microsoft.com/office/officeart/2011/layout/TabList"/>
    <dgm:cxn modelId="{771DF8FC-47B4-4AE4-98A6-9D0C49833BD1}" type="presParOf" srcId="{B0F4C6D0-F6D5-42AE-B93B-7F303546ACB2}" destId="{0B7CAC4C-FAD1-407C-A0C7-ED254B417A78}" srcOrd="0" destOrd="0" presId="urn:microsoft.com/office/officeart/2011/layout/TabList"/>
    <dgm:cxn modelId="{D04EF853-EBE2-473E-9AC7-AF2358F0BB57}" type="presParOf" srcId="{0B7CAC4C-FAD1-407C-A0C7-ED254B417A78}" destId="{6D0DD05B-FD39-4B21-94A0-740FC4736B32}" srcOrd="0" destOrd="0" presId="urn:microsoft.com/office/officeart/2011/layout/TabList"/>
    <dgm:cxn modelId="{13FBE9AF-9EBC-4DA2-A4A7-B484C645C949}" type="presParOf" srcId="{0B7CAC4C-FAD1-407C-A0C7-ED254B417A78}" destId="{0C260BC6-D985-433D-97D6-08BDCC2243B6}" srcOrd="1" destOrd="0" presId="urn:microsoft.com/office/officeart/2011/layout/TabList"/>
    <dgm:cxn modelId="{4487C1F6-54FA-4B7E-92D4-3F326317413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場地明細輸入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C48BF2D9-5089-445C-B352-98DAA9131FAD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FF36828-5335-453C-947D-447592AC7F16}" type="presOf" srcId="{56D65410-6EC3-4D1B-821A-9DE262F66D82}" destId="{B0F4C6D0-F6D5-42AE-B93B-7F303546ACB2}" srcOrd="0" destOrd="0" presId="urn:microsoft.com/office/officeart/2011/layout/TabList"/>
    <dgm:cxn modelId="{D9322FB2-0148-4A82-88A7-913070374039}" type="presParOf" srcId="{B0F4C6D0-F6D5-42AE-B93B-7F303546ACB2}" destId="{0B7CAC4C-FAD1-407C-A0C7-ED254B417A78}" srcOrd="0" destOrd="0" presId="urn:microsoft.com/office/officeart/2011/layout/TabList"/>
    <dgm:cxn modelId="{B28004E3-6F31-420E-B3BC-984EEB71A5BE}" type="presParOf" srcId="{0B7CAC4C-FAD1-407C-A0C7-ED254B417A78}" destId="{6D0DD05B-FD39-4B21-94A0-740FC4736B32}" srcOrd="0" destOrd="0" presId="urn:microsoft.com/office/officeart/2011/layout/TabList"/>
    <dgm:cxn modelId="{AAC1ACBE-4358-473D-8B21-2FC1B8218982}" type="presParOf" srcId="{0B7CAC4C-FAD1-407C-A0C7-ED254B417A78}" destId="{0C260BC6-D985-433D-97D6-08BDCC2243B6}" srcOrd="1" destOrd="0" presId="urn:microsoft.com/office/officeart/2011/layout/TabList"/>
    <dgm:cxn modelId="{009A4AA9-F429-4A17-8956-BA6C21A8246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經費概算輸入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17D1FE0-74CD-46FC-A99D-F2A341E12DAB}" type="presOf" srcId="{1B51E8D4-3475-4E9E-9CCC-C351EA26CA92}" destId="{0C260BC6-D985-433D-97D6-08BDCC2243B6}" srcOrd="0" destOrd="0" presId="urn:microsoft.com/office/officeart/2011/layout/TabList"/>
    <dgm:cxn modelId="{2E53D02F-2C21-41EA-B6FE-7ECAF9C7DB7E}" type="presOf" srcId="{56D65410-6EC3-4D1B-821A-9DE262F66D82}" destId="{B0F4C6D0-F6D5-42AE-B93B-7F303546ACB2}" srcOrd="0" destOrd="0" presId="urn:microsoft.com/office/officeart/2011/layout/TabList"/>
    <dgm:cxn modelId="{66279874-49F2-4A17-BAEE-7A76CD4A91B7}" type="presParOf" srcId="{B0F4C6D0-F6D5-42AE-B93B-7F303546ACB2}" destId="{0B7CAC4C-FAD1-407C-A0C7-ED254B417A78}" srcOrd="0" destOrd="0" presId="urn:microsoft.com/office/officeart/2011/layout/TabList"/>
    <dgm:cxn modelId="{33F7FAA3-DBFE-4919-817B-D2FE9408265F}" type="presParOf" srcId="{0B7CAC4C-FAD1-407C-A0C7-ED254B417A78}" destId="{6D0DD05B-FD39-4B21-94A0-740FC4736B32}" srcOrd="0" destOrd="0" presId="urn:microsoft.com/office/officeart/2011/layout/TabList"/>
    <dgm:cxn modelId="{EF6D8AE3-5467-43D5-BB95-4C068C5C4056}" type="presParOf" srcId="{0B7CAC4C-FAD1-407C-A0C7-ED254B417A78}" destId="{0C260BC6-D985-433D-97D6-08BDCC2243B6}" srcOrd="1" destOrd="0" presId="urn:microsoft.com/office/officeart/2011/layout/TabList"/>
    <dgm:cxn modelId="{2374F7B9-EB53-4514-8685-A587DA97994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10269262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48998" y="534305"/>
          <a:ext cx="2280499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運動</a:t>
          </a:r>
          <a:r>
            <a:rPr lang="en-US" altLang="en-US" sz="2000" b="1" kern="1200" dirty="0" err="1" smtClean="0"/>
            <a:t>i</a:t>
          </a:r>
          <a:r>
            <a:rPr lang="zh-TW" altLang="en-US" sz="2000" b="1" kern="1200" dirty="0" smtClean="0"/>
            <a:t>臺灣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</a:t>
          </a:r>
          <a:endParaRPr lang="zh-TW" altLang="en-US" sz="2000" b="1" kern="1200" dirty="0"/>
        </a:p>
      </dsp:txBody>
      <dsp:txXfrm>
        <a:off x="84193" y="569500"/>
        <a:ext cx="2210109" cy="650591"/>
      </dsp:txXfrm>
    </dsp:sp>
    <dsp:sp modelId="{ABF0223C-9688-4BD4-86DA-C058872E4C5B}">
      <dsp:nvSpPr>
        <dsp:cNvPr id="0" name=""/>
        <dsp:cNvSpPr/>
      </dsp:nvSpPr>
      <dsp:spPr>
        <a:xfrm>
          <a:off x="2664092" y="540736"/>
          <a:ext cx="2280499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計畫申請作業</a:t>
          </a:r>
          <a:endParaRPr lang="en-US" altLang="zh-TW" sz="2000" b="1" kern="1200" dirty="0" smtClean="0"/>
        </a:p>
      </dsp:txBody>
      <dsp:txXfrm>
        <a:off x="2699287" y="575931"/>
        <a:ext cx="2210109" cy="650591"/>
      </dsp:txXfrm>
    </dsp:sp>
    <dsp:sp modelId="{80B21B36-68CB-41C1-AD1F-1765F42046FE}">
      <dsp:nvSpPr>
        <dsp:cNvPr id="0" name=""/>
        <dsp:cNvSpPr/>
      </dsp:nvSpPr>
      <dsp:spPr>
        <a:xfrm>
          <a:off x="5324675" y="540736"/>
          <a:ext cx="2280499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1800" b="1" kern="1200" dirty="0" smtClean="0"/>
            <a:t>計畫</a:t>
          </a:r>
          <a:r>
            <a:rPr lang="zh-TW" altLang="en-US" sz="1800" b="1" kern="1200" dirty="0" smtClean="0"/>
            <a:t>新增</a:t>
          </a:r>
          <a:r>
            <a:rPr lang="zh-TW" altLang="zh-TW" sz="1800" b="1" kern="1200" dirty="0" smtClean="0"/>
            <a:t>申請</a:t>
          </a:r>
          <a:endParaRPr lang="en-US" altLang="zh-TW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1800" b="1" kern="1200" dirty="0" smtClean="0"/>
            <a:t>審核</a:t>
          </a:r>
          <a:r>
            <a:rPr lang="en-US" altLang="zh-TW" sz="1800" b="1" kern="1200" dirty="0" smtClean="0"/>
            <a:t>(</a:t>
          </a:r>
          <a:r>
            <a:rPr lang="zh-TW" altLang="en-US" sz="1800" b="1" kern="1200" dirty="0" smtClean="0"/>
            <a:t>縣市政府</a:t>
          </a:r>
          <a:r>
            <a:rPr lang="en-US" altLang="zh-TW" sz="1800" b="1" kern="1200" dirty="0" smtClean="0"/>
            <a:t>)</a:t>
          </a:r>
        </a:p>
      </dsp:txBody>
      <dsp:txXfrm>
        <a:off x="5359870" y="575931"/>
        <a:ext cx="2210109" cy="650591"/>
      </dsp:txXfrm>
    </dsp:sp>
    <dsp:sp modelId="{290DBF99-F451-4DC4-8F06-B6BA07FD52BB}">
      <dsp:nvSpPr>
        <dsp:cNvPr id="0" name=""/>
        <dsp:cNvSpPr/>
      </dsp:nvSpPr>
      <dsp:spPr>
        <a:xfrm>
          <a:off x="7985258" y="540736"/>
          <a:ext cx="2280499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</a:pPr>
          <a:r>
            <a:rPr lang="zh-TW" altLang="zh-TW" sz="1800" b="1" kern="1200" dirty="0" smtClean="0"/>
            <a:t>計畫新增申請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zh-TW" sz="1800" b="1" kern="1200" dirty="0" smtClean="0"/>
            <a:t>審核</a:t>
          </a:r>
          <a:r>
            <a:rPr lang="en-US" altLang="zh-TW" sz="1800" b="1" kern="1200" dirty="0" smtClean="0"/>
            <a:t>(</a:t>
          </a:r>
          <a:r>
            <a:rPr lang="zh-TW" altLang="en-US" sz="1800" b="1" kern="1200" dirty="0" smtClean="0"/>
            <a:t>體育署</a:t>
          </a:r>
          <a:r>
            <a:rPr lang="en-US" altLang="zh-TW" sz="1800" b="1" kern="1200" dirty="0" smtClean="0"/>
            <a:t>)</a:t>
          </a:r>
        </a:p>
      </dsp:txBody>
      <dsp:txXfrm>
        <a:off x="8020453" y="575931"/>
        <a:ext cx="2210109" cy="650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經費概算輸入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附件上傳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計畫申請表列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計畫申請表列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計畫申請表列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原住民計畫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身心障礙者計畫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體適能檢測計畫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體適能檢測計畫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體適能檢測計畫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46692" y="599933"/>
          <a:ext cx="708746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089432" y="269993"/>
          <a:ext cx="5244723" cy="269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46692" y="206027"/>
          <a:ext cx="2829509" cy="3974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計畫專案項目輸入</a:t>
          </a:r>
          <a:endParaRPr lang="zh-TW" altLang="en-US" sz="2000" b="1" kern="1200" dirty="0"/>
        </a:p>
      </dsp:txBody>
      <dsp:txXfrm>
        <a:off x="-227285" y="225434"/>
        <a:ext cx="2790695" cy="3780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體適能檢測計畫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673774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258734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54853" y="203342"/>
          <a:ext cx="4280057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培育及媒合國民體適能指導員計畫</a:t>
          </a:r>
          <a:endParaRPr lang="zh-TW" altLang="en-US" sz="2000" b="1" kern="1200" dirty="0"/>
        </a:p>
      </dsp:txBody>
      <dsp:txXfrm>
        <a:off x="-236959" y="221236"/>
        <a:ext cx="4244269" cy="3485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673774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258734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54853" y="203342"/>
          <a:ext cx="4280057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培育及媒合國民體適能指導員計畫</a:t>
          </a:r>
          <a:endParaRPr lang="zh-TW" altLang="en-US" sz="2000" b="1" kern="1200" dirty="0"/>
        </a:p>
      </dsp:txBody>
      <dsp:txXfrm>
        <a:off x="-236959" y="221236"/>
        <a:ext cx="4244269" cy="3485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673774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258734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54853" y="203342"/>
          <a:ext cx="4280057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培育及媒合國民體適能指導員計畫</a:t>
          </a:r>
          <a:endParaRPr lang="zh-TW" altLang="en-US" sz="2000" b="1" kern="1200" dirty="0"/>
        </a:p>
      </dsp:txBody>
      <dsp:txXfrm>
        <a:off x="-236959" y="221236"/>
        <a:ext cx="4244269" cy="3485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673774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258734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54853" y="203342"/>
          <a:ext cx="4280057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培育及媒合國民體適能指導員計畫</a:t>
          </a:r>
          <a:endParaRPr lang="zh-TW" altLang="en-US" sz="2000" b="1" kern="1200" dirty="0"/>
        </a:p>
      </dsp:txBody>
      <dsp:txXfrm>
        <a:off x="-236959" y="221236"/>
        <a:ext cx="4244269" cy="3485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50423" y="649409"/>
          <a:ext cx="719466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2121036" y="294751"/>
          <a:ext cx="5324051" cy="29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50423" y="224919"/>
          <a:ext cx="2872307" cy="4339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競爭型計畫</a:t>
          </a:r>
          <a:endParaRPr lang="zh-TW" altLang="en-US" sz="2000" b="1" kern="1200" dirty="0"/>
        </a:p>
      </dsp:txBody>
      <dsp:txXfrm>
        <a:off x="-229236" y="246106"/>
        <a:ext cx="2829933" cy="412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22887" y="557858"/>
          <a:ext cx="6403551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887810" y="248939"/>
          <a:ext cx="4738627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22887" y="189961"/>
          <a:ext cx="2556473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計畫專案內容輸入</a:t>
          </a:r>
          <a:endParaRPr lang="zh-TW" altLang="en-US" sz="2000" b="1" kern="1200" dirty="0"/>
        </a:p>
      </dsp:txBody>
      <dsp:txXfrm>
        <a:off x="-204993" y="207855"/>
        <a:ext cx="2520685" cy="348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相關單位輸入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聯絡人輸入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場地明細輸入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場地明細輸入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場地明細輸入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5785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經費概算輸入</a:t>
          </a:r>
          <a:endParaRPr lang="zh-TW" altLang="en-US" sz="2000" b="1" kern="1200" dirty="0"/>
        </a:p>
      </dsp:txBody>
      <dsp:txXfrm>
        <a:off x="-194288" y="207855"/>
        <a:ext cx="2397902" cy="34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/>
              <a:t>2021/9/16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FBA51-E903-4961-ABBE-5454BA086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9/16/2021 9:58 AM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9/16/2021 9:58 AM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1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9024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104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2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4" y="6200835"/>
            <a:ext cx="2057495" cy="4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10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CD178722-C514-4A59-8B23-12575EDA5184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6937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11006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4" y="6200835"/>
            <a:ext cx="2057495" cy="4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06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2925"/>
            <a:ext cx="303953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381000" y="379413"/>
            <a:ext cx="3039533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576264"/>
            <a:ext cx="26902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74700" y="2228851"/>
            <a:ext cx="99568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749300" y="3076575"/>
            <a:ext cx="759460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6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576264"/>
            <a:ext cx="26902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977900" y="1895476"/>
            <a:ext cx="6070600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97806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899" y="1333500"/>
            <a:ext cx="10295743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8"/>
            <a:ext cx="112981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4425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30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2" y="1333500"/>
            <a:ext cx="10295743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92"/>
            <a:ext cx="112981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6704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766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937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28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1" y="1333499"/>
            <a:ext cx="10356144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55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0085917" y="6238875"/>
            <a:ext cx="18288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27775"/>
            <a:ext cx="142451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147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09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787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87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6588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5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4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5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5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4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5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09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0591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60007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88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750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7"/>
          <p:cNvSpPr>
            <a:spLocks noGrp="1"/>
          </p:cNvSpPr>
          <p:nvPr>
            <p:ph type="title"/>
          </p:nvPr>
        </p:nvSpPr>
        <p:spPr>
          <a:xfrm>
            <a:off x="239349" y="116632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3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197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79375" y="33492"/>
            <a:ext cx="10972800" cy="8891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超研澤中特圓" panose="0201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8"/>
            <a:ext cx="1129819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07978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036777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46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62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6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5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11176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0"/>
            <a:ext cx="80772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68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3785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6270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000" y="379413"/>
            <a:ext cx="3039533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" name="圖片 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576264"/>
            <a:ext cx="26902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2" r:id="rId12"/>
    <p:sldLayoutId id="2147484433" r:id="rId13"/>
    <p:sldLayoutId id="2147484434" r:id="rId14"/>
    <p:sldLayoutId id="2147484412" r:id="rId15"/>
    <p:sldLayoutId id="2147484415" r:id="rId16"/>
    <p:sldLayoutId id="2147484373" r:id="rId17"/>
    <p:sldLayoutId id="2147484398" r:id="rId18"/>
    <p:sldLayoutId id="2147484399" r:id="rId19"/>
    <p:sldLayoutId id="2147484400" r:id="rId20"/>
    <p:sldLayoutId id="2147484401" r:id="rId21"/>
    <p:sldLayoutId id="2147484402" r:id="rId22"/>
    <p:sldLayoutId id="2147484403" r:id="rId23"/>
    <p:sldLayoutId id="2147484404" r:id="rId24"/>
    <p:sldLayoutId id="2147484405" r:id="rId25"/>
    <p:sldLayoutId id="2147484407" r:id="rId26"/>
    <p:sldLayoutId id="2147484410" r:id="rId27"/>
    <p:sldLayoutId id="2147484445" r:id="rId28"/>
    <p:sldLayoutId id="2147484447" r:id="rId29"/>
    <p:sldLayoutId id="2147484457" r:id="rId30"/>
    <p:sldLayoutId id="2147484470" r:id="rId31"/>
    <p:sldLayoutId id="2147484471" r:id="rId32"/>
    <p:sldLayoutId id="2147484473" r:id="rId33"/>
    <p:sldLayoutId id="2147484478" r:id="rId34"/>
    <p:sldLayoutId id="2147484481" r:id="rId35"/>
    <p:sldLayoutId id="2147484482" r:id="rId36"/>
    <p:sldLayoutId id="2147484484" r:id="rId37"/>
    <p:sldLayoutId id="2147484486" r:id="rId38"/>
    <p:sldLayoutId id="2147484487" r:id="rId39"/>
    <p:sldLayoutId id="2147484488" r:id="rId40"/>
    <p:sldLayoutId id="2147484489" r:id="rId41"/>
    <p:sldLayoutId id="2147484490" r:id="rId42"/>
    <p:sldLayoutId id="2147484491" r:id="rId43"/>
    <p:sldLayoutId id="2147484492" r:id="rId44"/>
    <p:sldLayoutId id="2147484493" r:id="rId45"/>
    <p:sldLayoutId id="2147484494" r:id="rId46"/>
    <p:sldLayoutId id="2147484495" r:id="rId47"/>
    <p:sldLayoutId id="2147484496" r:id="rId48"/>
    <p:sldLayoutId id="2147484497" r:id="rId49"/>
    <p:sldLayoutId id="2147484498" r:id="rId50"/>
    <p:sldLayoutId id="2147484499" r:id="rId51"/>
    <p:sldLayoutId id="2147484500" r:id="rId52"/>
    <p:sldLayoutId id="2147484501" r:id="rId53"/>
    <p:sldLayoutId id="2147484502" r:id="rId54"/>
    <p:sldLayoutId id="2147484503" r:id="rId55"/>
    <p:sldLayoutId id="2147484504" r:id="rId56"/>
    <p:sldLayoutId id="2147484505" r:id="rId57"/>
    <p:sldLayoutId id="2147484506" r:id="rId58"/>
    <p:sldLayoutId id="2147484507" r:id="rId59"/>
    <p:sldLayoutId id="2147484508" r:id="rId60"/>
    <p:sldLayoutId id="2147484509" r:id="rId61"/>
    <p:sldLayoutId id="2147484510" r:id="rId62"/>
    <p:sldLayoutId id="2147484511" r:id="rId63"/>
    <p:sldLayoutId id="2147484512" r:id="rId64"/>
    <p:sldLayoutId id="2147484513" r:id="rId65"/>
    <p:sldLayoutId id="2147484517" r:id="rId66"/>
    <p:sldLayoutId id="2147484518" r:id="rId67"/>
    <p:sldLayoutId id="2147484522" r:id="rId68"/>
    <p:sldLayoutId id="2147484524" r:id="rId69"/>
    <p:sldLayoutId id="2147484525" r:id="rId70"/>
    <p:sldLayoutId id="2147484526" r:id="rId71"/>
    <p:sldLayoutId id="2147484527" r:id="rId72"/>
    <p:sldLayoutId id="2147484528" r:id="rId73"/>
    <p:sldLayoutId id="2147484529" r:id="rId74"/>
    <p:sldLayoutId id="2147484530" r:id="rId75"/>
    <p:sldLayoutId id="2147484531" r:id="rId76"/>
    <p:sldLayoutId id="2147484532" r:id="rId77"/>
    <p:sldLayoutId id="2147484533" r:id="rId7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0.xml"/><Relationship Id="rId5" Type="http://schemas.openxmlformats.org/officeDocument/2006/relationships/image" Target="../media/image32.png"/><Relationship Id="rId10" Type="http://schemas.microsoft.com/office/2007/relationships/diagramDrawing" Target="../diagrams/drawing10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9.pn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5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4"/>
            <a:ext cx="12192000" cy="68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6727824" y="5163433"/>
            <a:ext cx="3940175" cy="8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>
                <a:ea typeface="微軟正黑體" pitchFamily="34" charset="-120"/>
              </a:rPr>
              <a:t>中華民國</a:t>
            </a:r>
            <a:r>
              <a:rPr lang="en-US" altLang="zh-TW" sz="2000" b="1" dirty="0">
                <a:ea typeface="微軟正黑體" pitchFamily="34" charset="-120"/>
              </a:rPr>
              <a:t>110</a:t>
            </a:r>
            <a:r>
              <a:rPr lang="zh-TW" altLang="en-US" sz="2000" b="1" dirty="0">
                <a:ea typeface="微軟正黑體" pitchFamily="34" charset="-120"/>
              </a:rPr>
              <a:t>年</a:t>
            </a:r>
            <a:r>
              <a:rPr lang="en-US" altLang="zh-TW" sz="2000" b="1" dirty="0">
                <a:ea typeface="微軟正黑體" pitchFamily="34" charset="-120"/>
              </a:rPr>
              <a:t>09</a:t>
            </a:r>
            <a:r>
              <a:rPr lang="zh-TW" altLang="en-US" sz="2000" b="1" dirty="0">
                <a:ea typeface="微軟正黑體" pitchFamily="34" charset="-120"/>
              </a:rPr>
              <a:t>月</a:t>
            </a:r>
            <a:endParaRPr lang="en-US" altLang="zh-TW" sz="2000" b="1" dirty="0"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1007" y="1565547"/>
            <a:ext cx="6209404" cy="14465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年運動</a:t>
            </a:r>
            <a:r>
              <a:rPr lang="en-US" altLang="zh-TW" sz="4400" b="1" dirty="0" err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臺灣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計畫</a:t>
            </a:r>
            <a:endParaRPr lang="en-US" altLang="zh-TW" sz="4400" b="1" dirty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計畫申請</a:t>
            </a:r>
            <a:endParaRPr lang="en-US" altLang="zh-TW" sz="4400" b="1" dirty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6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20" y="763504"/>
            <a:ext cx="4542550" cy="239036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403683444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2200553" y="1859357"/>
            <a:ext cx="2858544" cy="3862779"/>
            <a:chOff x="127218" y="1515187"/>
            <a:chExt cx="2858544" cy="386277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8" y="3451963"/>
              <a:ext cx="2858544" cy="192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群組 30"/>
            <p:cNvGrpSpPr/>
            <p:nvPr/>
          </p:nvGrpSpPr>
          <p:grpSpPr>
            <a:xfrm>
              <a:off x="596120" y="1515187"/>
              <a:ext cx="2389642" cy="1923779"/>
              <a:chOff x="-1895210" y="6365777"/>
              <a:chExt cx="2670389" cy="192377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128271" y="6365777"/>
                <a:ext cx="903450" cy="356878"/>
              </a:xfrm>
              <a:prstGeom prst="rect">
                <a:avLst/>
              </a:prstGeom>
              <a:noFill/>
              <a:ln w="57150" cap="flat">
                <a:solidFill>
                  <a:srgbClr val="FE10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3" name="直線單箭頭接點 32"/>
              <p:cNvCxnSpPr/>
              <p:nvPr/>
            </p:nvCxnSpPr>
            <p:spPr>
              <a:xfrm flipV="1">
                <a:off x="-1145392" y="6643622"/>
                <a:ext cx="1255032" cy="135841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文字方塊 33"/>
              <p:cNvSpPr txBox="1"/>
              <p:nvPr/>
            </p:nvSpPr>
            <p:spPr>
              <a:xfrm>
                <a:off x="-1895210" y="7951002"/>
                <a:ext cx="25088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5.</a:t>
                </a:r>
                <a:r>
                  <a:rPr lang="zh-TW" altLang="en-US" sz="1600" dirty="0"/>
                  <a:t>點選</a:t>
                </a:r>
                <a:r>
                  <a:rPr lang="en-US" altLang="zh-TW" sz="1600" dirty="0"/>
                  <a:t>『</a:t>
                </a:r>
                <a:r>
                  <a:rPr lang="zh-TW" altLang="en-US" sz="1600" dirty="0"/>
                  <a:t>選擇檔案</a:t>
                </a:r>
                <a:r>
                  <a:rPr lang="en-US" altLang="zh-TW" sz="1600" dirty="0"/>
                  <a:t>』</a:t>
                </a:r>
                <a:r>
                  <a:rPr lang="zh-TW" altLang="en-US" sz="1600" dirty="0"/>
                  <a:t>鈕</a:t>
                </a:r>
              </a:p>
            </p:txBody>
          </p:sp>
        </p:grpSp>
      </p:grpSp>
      <p:grpSp>
        <p:nvGrpSpPr>
          <p:cNvPr id="28" name="群組 27"/>
          <p:cNvGrpSpPr/>
          <p:nvPr/>
        </p:nvGrpSpPr>
        <p:grpSpPr>
          <a:xfrm>
            <a:off x="4271481" y="2718076"/>
            <a:ext cx="4859653" cy="363141"/>
            <a:chOff x="2361212" y="6279248"/>
            <a:chExt cx="5435088" cy="363141"/>
          </a:xfrm>
        </p:grpSpPr>
        <p:sp>
          <p:nvSpPr>
            <p:cNvPr id="29" name="矩形 28"/>
            <p:cNvSpPr/>
            <p:nvPr/>
          </p:nvSpPr>
          <p:spPr>
            <a:xfrm>
              <a:off x="2361212" y="6279248"/>
              <a:ext cx="1190117" cy="3536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3551329" y="6456056"/>
              <a:ext cx="1059767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730603" y="6303835"/>
              <a:ext cx="3065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7.</a:t>
              </a:r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匯入場次資料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  <a:endParaRPr lang="zh-TW" altLang="en-US" sz="1600" b="1" u="sn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807617" y="5532744"/>
            <a:ext cx="1853684" cy="885117"/>
            <a:chOff x="2129653" y="6353721"/>
            <a:chExt cx="2266264" cy="885117"/>
          </a:xfrm>
        </p:grpSpPr>
        <p:sp>
          <p:nvSpPr>
            <p:cNvPr id="37" name="矩形 36"/>
            <p:cNvSpPr/>
            <p:nvPr/>
          </p:nvSpPr>
          <p:spPr>
            <a:xfrm>
              <a:off x="2443227" y="6353721"/>
              <a:ext cx="605967" cy="2460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 flipV="1">
              <a:off x="2794116" y="6535758"/>
              <a:ext cx="302983" cy="36452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2129653" y="6900284"/>
              <a:ext cx="226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6.</a:t>
              </a:r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開啟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110068" y="3438966"/>
            <a:ext cx="55579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提醒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僅</a:t>
            </a:r>
            <a:r>
              <a:rPr lang="zh-TW" altLang="en-US" dirty="0"/>
              <a:t>提供</a:t>
            </a:r>
            <a:r>
              <a:rPr lang="zh-TW" altLang="en-US" b="1" dirty="0">
                <a:solidFill>
                  <a:srgbClr val="FF0000"/>
                </a:solidFill>
              </a:rPr>
              <a:t>單日</a:t>
            </a:r>
            <a:r>
              <a:rPr lang="zh-TW" altLang="en-US" dirty="0"/>
              <a:t>活動匯入，可同時匯入多筆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/>
              <a:t>2.Excel</a:t>
            </a:r>
            <a:r>
              <a:rPr lang="zh-TW" altLang="en-US" dirty="0"/>
              <a:t>匯入的活動，</a:t>
            </a:r>
            <a:r>
              <a:rPr lang="zh-TW" altLang="en-US" b="1" dirty="0">
                <a:solidFill>
                  <a:srgbClr val="FF0000"/>
                </a:solidFill>
              </a:rPr>
              <a:t>並不是</a:t>
            </a:r>
            <a:r>
              <a:rPr lang="zh-TW" altLang="en-US" dirty="0"/>
              <a:t>以覆蓋方式上傳活動，</a:t>
            </a:r>
            <a:endParaRPr lang="en-US" altLang="zh-TW" b="1" dirty="0"/>
          </a:p>
          <a:p>
            <a:r>
              <a:rPr lang="en-US" altLang="zh-TW" b="1" dirty="0"/>
              <a:t>   </a:t>
            </a:r>
            <a:r>
              <a:rPr lang="zh-TW" altLang="en-US" dirty="0"/>
              <a:t>若是用同一份</a:t>
            </a:r>
            <a:r>
              <a:rPr lang="en-US" altLang="zh-TW" dirty="0"/>
              <a:t>Excel</a:t>
            </a:r>
            <a:r>
              <a:rPr lang="zh-TW" altLang="en-US" dirty="0"/>
              <a:t>修改，請先</a:t>
            </a:r>
            <a:r>
              <a:rPr lang="zh-TW" altLang="en-US" b="1" dirty="0">
                <a:solidFill>
                  <a:srgbClr val="FF0000"/>
                </a:solidFill>
              </a:rPr>
              <a:t>刪除</a:t>
            </a:r>
            <a:r>
              <a:rPr lang="zh-TW" altLang="en-US" dirty="0"/>
              <a:t>原活動再匯入。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470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36" y="652114"/>
            <a:ext cx="6713974" cy="5576553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442020" y="5839672"/>
            <a:ext cx="3217189" cy="415498"/>
            <a:chOff x="3406549" y="4765922"/>
            <a:chExt cx="2796959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406549" y="4845832"/>
              <a:ext cx="561009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854714" y="4765922"/>
              <a:ext cx="2348794" cy="415498"/>
              <a:chOff x="2897875" y="1876540"/>
              <a:chExt cx="2691989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394561" y="1876540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16.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下一步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897875" y="2084288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29582489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664432" y="1149946"/>
            <a:ext cx="7140822" cy="2777147"/>
            <a:chOff x="1172347" y="1521779"/>
            <a:chExt cx="7140822" cy="2777147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37139" y="1521779"/>
              <a:ext cx="297603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15.</a:t>
              </a:r>
              <a:r>
                <a:rPr lang="zh-TW" altLang="en-US" sz="2100" dirty="0"/>
                <a:t>依經費項目不同</a:t>
              </a:r>
              <a:r>
                <a:rPr lang="zh-TW" altLang="en-US" sz="2100" dirty="0"/>
                <a:t>輸入</a:t>
              </a:r>
              <a:r>
                <a:rPr lang="zh-TW" altLang="en-US" sz="2100" dirty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72347" y="2703051"/>
              <a:ext cx="3112399" cy="15958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116236" y="2338444"/>
              <a:ext cx="1249478" cy="51941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2569357" y="5368760"/>
            <a:ext cx="4052940" cy="1507906"/>
            <a:chOff x="1147314" y="6431530"/>
            <a:chExt cx="4052940" cy="1507906"/>
          </a:xfrm>
        </p:grpSpPr>
        <p:sp>
          <p:nvSpPr>
            <p:cNvPr id="19" name="矩形 18"/>
            <p:cNvSpPr/>
            <p:nvPr/>
          </p:nvSpPr>
          <p:spPr>
            <a:xfrm>
              <a:off x="1147314" y="6431530"/>
              <a:ext cx="289682" cy="599681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 flipV="1">
              <a:off x="1436996" y="7031211"/>
              <a:ext cx="336915" cy="3234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569413" y="7354661"/>
              <a:ext cx="3630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zh-TW" alt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複</a:t>
              </a:r>
              <a:r>
                <a:rPr lang="en-US" altLang="zh-TW" sz="1600" dirty="0"/>
                <a:t>copy</a:t>
              </a:r>
              <a:r>
                <a:rPr lang="zh-TW" altLang="en-US" sz="1600" dirty="0"/>
                <a:t>一筆資料帶到畫面上方</a:t>
              </a:r>
              <a:r>
                <a:rPr lang="zh-TW" altLang="en-US" sz="1600" dirty="0">
                  <a:latin typeface="新細明體"/>
                  <a:ea typeface="新細明體"/>
                </a:rPr>
                <a:t>，</a:t>
              </a:r>
              <a:r>
                <a:rPr lang="zh-TW" altLang="en-US" sz="1600" dirty="0"/>
                <a:t>直接</a:t>
              </a:r>
              <a:r>
                <a:rPr lang="zh-TW" altLang="en-US" sz="1600" dirty="0"/>
                <a:t>修改後點選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新增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693268" y="4062019"/>
            <a:ext cx="4346153" cy="612291"/>
            <a:chOff x="-77971" y="6128143"/>
            <a:chExt cx="4856760" cy="612291"/>
          </a:xfrm>
        </p:grpSpPr>
        <p:sp>
          <p:nvSpPr>
            <p:cNvPr id="32" name="矩形 31"/>
            <p:cNvSpPr/>
            <p:nvPr/>
          </p:nvSpPr>
          <p:spPr>
            <a:xfrm>
              <a:off x="-77971" y="6470630"/>
              <a:ext cx="1114555" cy="269804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>
              <a:off x="999133" y="6322645"/>
              <a:ext cx="803626" cy="19577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128143"/>
              <a:ext cx="2976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由其他計畫帶入經費項目</a:t>
              </a:r>
              <a:r>
                <a:rPr lang="en-US" altLang="zh-TW" sz="1600" dirty="0"/>
                <a:t>(</a:t>
              </a:r>
              <a:r>
                <a:rPr lang="zh-TW" altLang="en-US" sz="1600" b="1" dirty="0"/>
                <a:t>請見下頁說明</a:t>
              </a:r>
              <a:r>
                <a:rPr lang="en-US" altLang="zh-TW" sz="1600" dirty="0"/>
                <a:t>)</a:t>
              </a:r>
              <a:endParaRPr lang="zh-TW" altLang="en-US" sz="1600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483946" y="3310411"/>
            <a:ext cx="5353407" cy="584775"/>
            <a:chOff x="3248793" y="2678857"/>
            <a:chExt cx="5353407" cy="584775"/>
          </a:xfrm>
        </p:grpSpPr>
        <p:sp>
          <p:nvSpPr>
            <p:cNvPr id="2" name="矩形 1"/>
            <p:cNvSpPr/>
            <p:nvPr/>
          </p:nvSpPr>
          <p:spPr>
            <a:xfrm>
              <a:off x="4496027" y="2678857"/>
              <a:ext cx="41061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/>
                <a:t>輸入申請補助</a:t>
              </a:r>
              <a:r>
                <a:rPr lang="zh-TW" altLang="en-US" sz="1600" dirty="0"/>
                <a:t>經費後，點選畫面任一地方或按</a:t>
              </a:r>
              <a:r>
                <a:rPr lang="en-US" altLang="zh-TW" sz="1600" dirty="0"/>
                <a:t>TAB</a:t>
              </a:r>
              <a:r>
                <a:rPr lang="zh-TW" altLang="en-US" sz="1600" dirty="0"/>
                <a:t>鍵</a:t>
              </a:r>
              <a:r>
                <a:rPr lang="zh-TW" altLang="en-US" sz="1600" dirty="0"/>
                <a:t>自動會帶</a:t>
              </a:r>
              <a:r>
                <a:rPr lang="zh-TW" altLang="en-US" sz="1600" dirty="0"/>
                <a:t>出</a:t>
              </a:r>
              <a:r>
                <a:rPr lang="zh-TW" altLang="en-US" sz="1600" b="1" dirty="0"/>
                <a:t>自籌經費</a:t>
              </a:r>
              <a:r>
                <a:rPr lang="zh-TW" altLang="en-US" sz="1600" dirty="0"/>
                <a:t>在畫面上</a:t>
              </a:r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3248793" y="2971245"/>
              <a:ext cx="1351029" cy="14619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984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49" y="5575473"/>
            <a:ext cx="4114800" cy="96202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530" y="3291408"/>
            <a:ext cx="5076825" cy="18598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26" y="1691086"/>
            <a:ext cx="4981575" cy="145471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455" y="804952"/>
            <a:ext cx="1733550" cy="4572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36421949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3034356" y="4848040"/>
            <a:ext cx="3328466" cy="365118"/>
            <a:chOff x="3448852" y="6247615"/>
            <a:chExt cx="3328466" cy="365118"/>
          </a:xfrm>
        </p:grpSpPr>
        <p:sp>
          <p:nvSpPr>
            <p:cNvPr id="19" name="矩形 18"/>
            <p:cNvSpPr/>
            <p:nvPr/>
          </p:nvSpPr>
          <p:spPr>
            <a:xfrm>
              <a:off x="3448852" y="6247615"/>
              <a:ext cx="804253" cy="215486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 flipV="1">
              <a:off x="4234554" y="6355358"/>
              <a:ext cx="477092" cy="12761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4707609" y="6274179"/>
              <a:ext cx="2069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確定帶回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110596" y="806113"/>
            <a:ext cx="4235135" cy="807473"/>
            <a:chOff x="-128271" y="6365776"/>
            <a:chExt cx="4732700" cy="807473"/>
          </a:xfrm>
        </p:grpSpPr>
        <p:sp>
          <p:nvSpPr>
            <p:cNvPr id="32" name="矩形 31"/>
            <p:cNvSpPr/>
            <p:nvPr/>
          </p:nvSpPr>
          <p:spPr>
            <a:xfrm>
              <a:off x="-128271" y="6365776"/>
              <a:ext cx="1330304" cy="468919"/>
            </a:xfrm>
            <a:prstGeom prst="rect">
              <a:avLst/>
            </a:prstGeom>
            <a:noFill/>
            <a:ln w="57150" cap="flat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>
              <a:stCxn id="34" idx="1"/>
            </p:cNvCxnSpPr>
            <p:nvPr/>
          </p:nvCxnSpPr>
          <p:spPr>
            <a:xfrm flipH="1" flipV="1">
              <a:off x="999133" y="6722654"/>
              <a:ext cx="803626" cy="28131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834695"/>
              <a:ext cx="2801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其他計畫帶入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300173" y="2819078"/>
            <a:ext cx="2758327" cy="472330"/>
            <a:chOff x="501903" y="6605424"/>
            <a:chExt cx="3082389" cy="472330"/>
          </a:xfrm>
        </p:grpSpPr>
        <p:sp>
          <p:nvSpPr>
            <p:cNvPr id="29" name="矩形 28"/>
            <p:cNvSpPr/>
            <p:nvPr/>
          </p:nvSpPr>
          <p:spPr>
            <a:xfrm>
              <a:off x="501903" y="6605424"/>
              <a:ext cx="497229" cy="2344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 flipV="1">
              <a:off x="873454" y="6707103"/>
              <a:ext cx="803626" cy="1406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677080" y="6739200"/>
              <a:ext cx="1907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點選計畫帶入</a:t>
              </a:r>
              <a:endParaRPr lang="zh-TW" altLang="en-US" sz="1600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5106804" y="5416659"/>
            <a:ext cx="4774176" cy="1055831"/>
            <a:chOff x="3398421" y="5582207"/>
            <a:chExt cx="4774176" cy="1055831"/>
          </a:xfrm>
        </p:grpSpPr>
        <p:sp>
          <p:nvSpPr>
            <p:cNvPr id="39" name="矩形 38"/>
            <p:cNvSpPr/>
            <p:nvPr/>
          </p:nvSpPr>
          <p:spPr>
            <a:xfrm>
              <a:off x="3398421" y="6235951"/>
              <a:ext cx="844115" cy="402087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直線單箭頭接點 39"/>
            <p:cNvCxnSpPr/>
            <p:nvPr/>
          </p:nvCxnSpPr>
          <p:spPr>
            <a:xfrm flipH="1">
              <a:off x="4292968" y="6166982"/>
              <a:ext cx="882453" cy="10783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4929066" y="5582207"/>
              <a:ext cx="324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畫面顯示訊息提醒</a:t>
              </a:r>
              <a:r>
                <a:rPr lang="zh-TW" altLang="en-US" sz="1600" dirty="0"/>
                <a:t>原經費會被清空</a:t>
              </a:r>
              <a:r>
                <a:rPr lang="zh-TW" altLang="en-US" sz="1600" dirty="0"/>
                <a:t>取代成新的</a:t>
              </a:r>
              <a:r>
                <a:rPr lang="zh-TW" altLang="en-US" sz="1600" dirty="0">
                  <a:latin typeface="新細明體"/>
                  <a:ea typeface="新細明體"/>
                </a:rPr>
                <a:t>，</a:t>
              </a:r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確定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鈕帶入</a:t>
              </a:r>
              <a:endParaRPr lang="zh-TW" altLang="en-US" sz="1600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4109435" y="639278"/>
            <a:ext cx="540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：</a:t>
            </a:r>
            <a:r>
              <a:rPr lang="en-US" altLang="zh-TW" sz="1600" b="1" dirty="0">
                <a:solidFill>
                  <a:srgbClr val="FF0000"/>
                </a:solidFill>
              </a:rPr>
              <a:t>A</a:t>
            </a:r>
            <a:r>
              <a:rPr lang="zh-TW" altLang="en-US" sz="1600" b="1" dirty="0">
                <a:solidFill>
                  <a:srgbClr val="FF0000"/>
                </a:solidFill>
              </a:rPr>
              <a:t>計畫已填寫完概算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欲複製整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批經費項目至</a:t>
            </a:r>
            <a:r>
              <a:rPr lang="en-US" altLang="zh-TW" sz="1600" b="1" dirty="0">
                <a:solidFill>
                  <a:srgbClr val="FF0000"/>
                </a:solidFill>
                <a:latin typeface="新細明體"/>
                <a:ea typeface="新細明體"/>
              </a:rPr>
              <a:t>B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計畫，</a:t>
            </a:r>
            <a:r>
              <a:rPr lang="zh-TW" altLang="en-US" sz="1600" b="1" dirty="0">
                <a:solidFill>
                  <a:srgbClr val="FF0000"/>
                </a:solidFill>
              </a:rPr>
              <a:t>請用此功能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。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09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13" y="686839"/>
            <a:ext cx="6661243" cy="4804825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4834645" y="5136388"/>
            <a:ext cx="2781062" cy="1579041"/>
            <a:chOff x="2290534" y="4767978"/>
            <a:chExt cx="2417799" cy="1579041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6" y="4767978"/>
              <a:ext cx="64493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290534" y="4996542"/>
              <a:ext cx="2417799" cy="1350477"/>
              <a:chOff x="1105145" y="2107160"/>
              <a:chExt cx="2771077" cy="135047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105145" y="2549696"/>
                <a:ext cx="2771077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20.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提交申請</a:t>
                </a:r>
                <a:r>
                  <a:rPr lang="en-US" altLang="zh-TW" sz="2100" dirty="0"/>
                  <a:t>』</a:t>
                </a:r>
              </a:p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(</a:t>
                </a:r>
                <a:r>
                  <a:rPr lang="zh-TW" altLang="en-US" sz="1600" dirty="0">
                    <a:solidFill>
                      <a:srgbClr val="FF0000"/>
                    </a:solidFill>
                  </a:rPr>
                  <a:t>提交後無法修改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新細明體"/>
                    <a:ea typeface="新細明體"/>
                  </a:rPr>
                  <a:t>，</a:t>
                </a:r>
                <a:r>
                  <a:rPr lang="zh-TW" altLang="en-US" sz="1600" dirty="0">
                    <a:solidFill>
                      <a:srgbClr val="FF0000"/>
                    </a:solidFill>
                  </a:rPr>
                  <a:t>請先試印無誤後</a:t>
                </a:r>
                <a:r>
                  <a:rPr lang="zh-TW" altLang="en-US" sz="1600" dirty="0">
                    <a:solidFill>
                      <a:srgbClr val="FF0000"/>
                    </a:solidFill>
                    <a:latin typeface="新細明體"/>
                    <a:ea typeface="新細明體"/>
                  </a:rPr>
                  <a:t>，</a:t>
                </a:r>
                <a:r>
                  <a:rPr lang="zh-TW" altLang="en-US" sz="1600" dirty="0">
                    <a:solidFill>
                      <a:srgbClr val="FF0000"/>
                    </a:solidFill>
                  </a:rPr>
                  <a:t>最後再做此動作</a:t>
                </a:r>
                <a:r>
                  <a:rPr lang="en-US" altLang="zh-TW" sz="1600" dirty="0">
                    <a:solidFill>
                      <a:srgbClr val="FF0000"/>
                    </a:solidFill>
                  </a:rPr>
                  <a:t>)</a:t>
                </a:r>
                <a:endParaRPr lang="zh-TW" altLang="en-US" sz="16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316716" y="2107160"/>
                <a:ext cx="0" cy="42566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27035198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921477" y="2119281"/>
            <a:ext cx="6837780" cy="1585945"/>
            <a:chOff x="1397478" y="2119280"/>
            <a:chExt cx="6635225" cy="1585945"/>
          </a:xfrm>
        </p:grpSpPr>
        <p:sp>
          <p:nvSpPr>
            <p:cNvPr id="23" name="文字方塊 22"/>
            <p:cNvSpPr txBox="1"/>
            <p:nvPr/>
          </p:nvSpPr>
          <p:spPr>
            <a:xfrm>
              <a:off x="5096115" y="2119280"/>
              <a:ext cx="2936588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17.</a:t>
              </a:r>
              <a:r>
                <a:rPr lang="zh-TW" altLang="en-US" sz="2100" dirty="0"/>
                <a:t>附件上傳</a:t>
              </a:r>
              <a:endParaRPr lang="en-US" altLang="zh-TW" sz="2100" dirty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(1)</a:t>
              </a:r>
              <a:r>
                <a:rPr lang="zh-TW" altLang="en-US" dirty="0" smtClean="0">
                  <a:latin typeface="新細明體"/>
                  <a:ea typeface="新細明體"/>
                </a:rPr>
                <a:t>輸入附件名稱</a:t>
              </a:r>
              <a:r>
                <a:rPr lang="en-US" altLang="zh-TW" dirty="0" smtClean="0">
                  <a:latin typeface="新細明體"/>
                  <a:ea typeface="新細明體"/>
                </a:rPr>
                <a:t>/</a:t>
              </a:r>
              <a:r>
                <a:rPr lang="zh-TW" altLang="en-US" dirty="0" smtClean="0">
                  <a:latin typeface="新細明體"/>
                  <a:ea typeface="新細明體"/>
                </a:rPr>
                <a:t>檔案格式</a:t>
              </a:r>
              <a:endParaRPr lang="en-US" altLang="zh-TW" dirty="0" smtClean="0">
                <a:latin typeface="新細明體"/>
                <a:ea typeface="新細明體"/>
              </a:endParaRPr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(2)</a:t>
              </a:r>
              <a:r>
                <a:rPr lang="zh-TW" altLang="en-US" dirty="0" smtClean="0"/>
                <a:t>點選</a:t>
              </a:r>
              <a:r>
                <a:rPr lang="en-US" altLang="zh-TW" dirty="0" smtClean="0"/>
                <a:t>『</a:t>
              </a:r>
              <a:r>
                <a:rPr lang="zh-TW" altLang="en-US" dirty="0" smtClean="0"/>
                <a:t>選擇檔案</a:t>
              </a:r>
              <a:r>
                <a:rPr lang="en-US" altLang="zh-TW" dirty="0" smtClean="0"/>
                <a:t>』</a:t>
              </a:r>
              <a:r>
                <a:rPr lang="zh-TW" altLang="en-US" dirty="0" smtClean="0"/>
                <a:t>鈕開窗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</a:t>
              </a:r>
              <a:r>
                <a:rPr lang="zh-TW" altLang="en-US" dirty="0" smtClean="0"/>
                <a:t>找到檔案</a:t>
              </a:r>
              <a:endParaRPr lang="en-US" altLang="zh-TW" dirty="0" smtClean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(3)</a:t>
              </a:r>
              <a:r>
                <a:rPr lang="zh-TW" altLang="en-US" dirty="0" smtClean="0"/>
                <a:t>點選</a:t>
              </a:r>
              <a:r>
                <a:rPr lang="en-US" altLang="zh-TW" dirty="0"/>
                <a:t>『</a:t>
              </a:r>
              <a:r>
                <a:rPr lang="zh-TW" altLang="en-US" dirty="0"/>
                <a:t>新增</a:t>
              </a:r>
              <a:r>
                <a:rPr lang="en-US" altLang="zh-TW" dirty="0"/>
                <a:t>』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397478" y="2705099"/>
              <a:ext cx="3522766" cy="10001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4560314" y="3265093"/>
              <a:ext cx="588909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1864910" y="5139069"/>
            <a:ext cx="3801589" cy="1122388"/>
            <a:chOff x="2181231" y="4357666"/>
            <a:chExt cx="3305023" cy="1122388"/>
          </a:xfrm>
        </p:grpSpPr>
        <p:sp>
          <p:nvSpPr>
            <p:cNvPr id="18" name="圓角矩形 17"/>
            <p:cNvSpPr/>
            <p:nvPr/>
          </p:nvSpPr>
          <p:spPr>
            <a:xfrm flipV="1">
              <a:off x="4886075" y="4357666"/>
              <a:ext cx="600179" cy="2725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2181231" y="4630646"/>
              <a:ext cx="2704844" cy="849408"/>
              <a:chOff x="979871" y="1741264"/>
              <a:chExt cx="3100065" cy="849408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979871" y="1852008"/>
                <a:ext cx="26573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19.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預覽試印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印出報表查看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3336429" y="1741264"/>
                <a:ext cx="743507" cy="19272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7488977" y="4753000"/>
            <a:ext cx="2438254" cy="1410121"/>
            <a:chOff x="2274865" y="4692280"/>
            <a:chExt cx="2249100" cy="1410121"/>
          </a:xfrm>
        </p:grpSpPr>
        <p:sp>
          <p:nvSpPr>
            <p:cNvPr id="27" name="圓角矩形 26"/>
            <p:cNvSpPr/>
            <p:nvPr/>
          </p:nvSpPr>
          <p:spPr>
            <a:xfrm flipV="1">
              <a:off x="3025426" y="4692280"/>
              <a:ext cx="429936" cy="34704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274865" y="4962643"/>
              <a:ext cx="2249100" cy="1139758"/>
              <a:chOff x="1087185" y="2073261"/>
              <a:chExt cx="2577729" cy="1139758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1087185" y="2474355"/>
                <a:ext cx="2577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18.</a:t>
                </a:r>
                <a:r>
                  <a:rPr lang="zh-TW" altLang="en-US" sz="2100" dirty="0"/>
                  <a:t>點選圖示可開啟</a:t>
                </a:r>
                <a:endParaRPr lang="en-US" altLang="zh-TW" sz="2100" dirty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/>
                  <a:t>    </a:t>
                </a:r>
                <a:r>
                  <a:rPr lang="zh-TW" altLang="en-US" sz="2100" dirty="0"/>
                  <a:t>附件查看</a:t>
                </a:r>
                <a:endParaRPr lang="zh-TW" altLang="en-US" sz="2100" dirty="0"/>
              </a:p>
            </p:txBody>
          </p:sp>
          <p:cxnSp>
            <p:nvCxnSpPr>
              <p:cNvPr id="30" name="直線單箭頭接點 29"/>
              <p:cNvCxnSpPr/>
              <p:nvPr/>
            </p:nvCxnSpPr>
            <p:spPr>
              <a:xfrm flipV="1">
                <a:off x="2248371" y="2073261"/>
                <a:ext cx="0" cy="40109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5902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31" y="741983"/>
            <a:ext cx="7280956" cy="3300581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74608553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6535392" y="2928619"/>
            <a:ext cx="3682949" cy="1858734"/>
            <a:chOff x="5664174" y="1446106"/>
            <a:chExt cx="3682949" cy="1858734"/>
          </a:xfrm>
        </p:grpSpPr>
        <p:sp>
          <p:nvSpPr>
            <p:cNvPr id="25" name="圓角矩形 24"/>
            <p:cNvSpPr/>
            <p:nvPr/>
          </p:nvSpPr>
          <p:spPr>
            <a:xfrm flipV="1">
              <a:off x="6211009" y="1446106"/>
              <a:ext cx="797606" cy="3161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6629680" y="1762209"/>
              <a:ext cx="578449" cy="86976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5664174" y="2566176"/>
              <a:ext cx="36829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21.</a:t>
              </a:r>
              <a:r>
                <a:rPr lang="zh-TW" altLang="en-US" sz="2100" dirty="0"/>
                <a:t>送出後</a:t>
              </a:r>
              <a:r>
                <a:rPr lang="zh-TW" altLang="en-US" sz="2100" b="1" dirty="0"/>
                <a:t>狀態</a:t>
              </a:r>
              <a:r>
                <a:rPr lang="zh-TW" altLang="en-US" sz="2100" b="1" dirty="0">
                  <a:latin typeface="新細明體"/>
                  <a:ea typeface="新細明體"/>
                </a:rPr>
                <a:t>：提出申請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>
                  <a:latin typeface="新細明體"/>
                  <a:ea typeface="新細明體"/>
                </a:rPr>
                <a:t>送出後不可修改只可點</a:t>
              </a:r>
              <a:r>
                <a:rPr lang="zh-TW" altLang="en-US" sz="2100" b="1" dirty="0">
                  <a:solidFill>
                    <a:srgbClr val="0000FF"/>
                  </a:solidFill>
                  <a:latin typeface="新細明體"/>
                  <a:ea typeface="新細明體"/>
                </a:rPr>
                <a:t>詳</a:t>
              </a:r>
              <a:r>
                <a:rPr lang="zh-TW" altLang="en-US" sz="2100" dirty="0">
                  <a:latin typeface="新細明體"/>
                  <a:ea typeface="新細明體"/>
                </a:rPr>
                <a:t>查看</a:t>
              </a:r>
              <a:endParaRPr lang="zh-TW" altLang="en-US" sz="2100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145365" y="5351022"/>
            <a:ext cx="814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申請</a:t>
            </a:r>
            <a:r>
              <a:rPr lang="zh-TW" altLang="en-US" sz="1200" b="1" dirty="0"/>
              <a:t>狀態說明</a:t>
            </a:r>
            <a:r>
              <a:rPr lang="zh-TW" altLang="en-US" sz="1200" b="1" dirty="0"/>
              <a:t>：</a:t>
            </a:r>
            <a:endParaRPr lang="en-US" altLang="zh-TW" sz="1200" b="1" dirty="0"/>
          </a:p>
          <a:p>
            <a:r>
              <a:rPr lang="zh-TW" altLang="en-US" sz="1200" b="1" dirty="0">
                <a:solidFill>
                  <a:srgbClr val="FE100A"/>
                </a:solidFill>
              </a:rPr>
              <a:t>申請中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rgbClr val="0000FF"/>
                </a:solidFill>
              </a:rPr>
              <a:t>計畫管理人</a:t>
            </a:r>
            <a:r>
              <a:rPr lang="zh-TW" altLang="en-US" sz="1200" b="1" dirty="0"/>
              <a:t>輸入部分</a:t>
            </a:r>
            <a:r>
              <a:rPr lang="zh-TW" altLang="en-US" sz="1200" b="1" dirty="0"/>
              <a:t>資料尚未提交申請　　　</a:t>
            </a:r>
            <a:r>
              <a:rPr lang="zh-TW" altLang="en-US" sz="1200" b="1" dirty="0">
                <a:solidFill>
                  <a:srgbClr val="FE100A"/>
                </a:solidFill>
              </a:rPr>
              <a:t>初審待核准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</a:rPr>
              <a:t>縣市承辦人</a:t>
            </a:r>
            <a:r>
              <a:rPr lang="zh-TW" altLang="en-US" sz="1200" b="1" dirty="0"/>
              <a:t>計畫申請</a:t>
            </a:r>
            <a:r>
              <a:rPr lang="zh-TW" altLang="en-US" sz="1200" b="1" dirty="0">
                <a:solidFill>
                  <a:srgbClr val="0000FF"/>
                </a:solidFill>
              </a:rPr>
              <a:t>初核</a:t>
            </a:r>
            <a:r>
              <a:rPr lang="zh-TW" altLang="en-US" sz="1200" b="1" dirty="0"/>
              <a:t>後為</a:t>
            </a:r>
            <a:r>
              <a:rPr lang="zh-TW" altLang="en-US" sz="1200" b="1" dirty="0">
                <a:solidFill>
                  <a:srgbClr val="FF0000"/>
                </a:solidFill>
              </a:rPr>
              <a:t>核准</a:t>
            </a:r>
            <a:r>
              <a:rPr lang="zh-TW" altLang="en-US" sz="1200" b="1" dirty="0"/>
              <a:t>後的狀態</a:t>
            </a:r>
            <a:endParaRPr lang="en-US" altLang="zh-TW" sz="1200" b="1" dirty="0"/>
          </a:p>
          <a:p>
            <a:r>
              <a:rPr lang="zh-TW" altLang="en-US" sz="1200" b="1" dirty="0">
                <a:solidFill>
                  <a:srgbClr val="FF0000"/>
                </a:solidFill>
              </a:rPr>
              <a:t>重送申請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rgbClr val="0000FF"/>
                </a:solidFill>
              </a:rPr>
              <a:t>計畫管理人</a:t>
            </a:r>
            <a:r>
              <a:rPr lang="zh-TW" altLang="en-US" sz="1200" b="1" dirty="0"/>
              <a:t>被退回後又重新送件　　　　　</a:t>
            </a:r>
            <a:r>
              <a:rPr lang="zh-TW" altLang="en-US" sz="1200" b="1" dirty="0">
                <a:solidFill>
                  <a:srgbClr val="FE100A"/>
                </a:solidFill>
              </a:rPr>
              <a:t>否准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</a:rPr>
              <a:t>縣市承辦人</a:t>
            </a:r>
            <a:r>
              <a:rPr lang="zh-TW" altLang="en-US" sz="1200" b="1" dirty="0"/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</a:rPr>
              <a:t>否准</a:t>
            </a:r>
            <a:r>
              <a:rPr lang="zh-TW" altLang="en-US" sz="1200" b="1" dirty="0"/>
              <a:t>後的狀態</a:t>
            </a:r>
            <a:endParaRPr lang="en-US" altLang="zh-TW" sz="1200" b="1" dirty="0"/>
          </a:p>
          <a:p>
            <a:r>
              <a:rPr lang="zh-TW" altLang="en-US" sz="1200" b="1" dirty="0">
                <a:solidFill>
                  <a:srgbClr val="FE100A"/>
                </a:solidFill>
              </a:rPr>
              <a:t>提出</a:t>
            </a:r>
            <a:r>
              <a:rPr lang="zh-TW" altLang="en-US" sz="1200" b="1" dirty="0">
                <a:solidFill>
                  <a:srgbClr val="FE100A"/>
                </a:solidFill>
              </a:rPr>
              <a:t>申請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rgbClr val="0000FF"/>
                </a:solidFill>
              </a:rPr>
              <a:t>計畫管理人</a:t>
            </a:r>
            <a:r>
              <a:rPr lang="zh-TW" altLang="en-US" sz="1200" b="1" dirty="0"/>
              <a:t>提交申請後</a:t>
            </a:r>
            <a:r>
              <a:rPr lang="zh-TW" altLang="en-US" sz="1200" b="1" dirty="0"/>
              <a:t>狀態                         </a:t>
            </a:r>
            <a:r>
              <a:rPr lang="zh-TW" altLang="en-US" sz="1200" b="1" dirty="0">
                <a:solidFill>
                  <a:srgbClr val="FF0000"/>
                </a:solidFill>
              </a:rPr>
              <a:t>退回</a:t>
            </a:r>
            <a:r>
              <a:rPr lang="zh-TW" altLang="en-US" sz="1200" b="1" dirty="0">
                <a:solidFill>
                  <a:srgbClr val="FF0000"/>
                </a:solidFill>
              </a:rPr>
              <a:t>補件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</a:rPr>
              <a:t>縣市承辦人</a:t>
            </a:r>
            <a:r>
              <a:rPr lang="zh-TW" altLang="en-US" sz="1200" b="1" dirty="0"/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</a:rPr>
              <a:t>退回補件</a:t>
            </a:r>
            <a:r>
              <a:rPr lang="zh-TW" altLang="en-US" sz="1200" b="1" dirty="0"/>
              <a:t>後的</a:t>
            </a:r>
            <a:r>
              <a:rPr lang="zh-TW" altLang="en-US" sz="1200" b="1" dirty="0"/>
              <a:t>狀態</a:t>
            </a:r>
            <a:endParaRPr lang="en-US" altLang="zh-TW" sz="1200" b="1" dirty="0"/>
          </a:p>
          <a:p>
            <a:r>
              <a:rPr lang="zh-TW" altLang="en-US" sz="1200" b="1" dirty="0">
                <a:solidFill>
                  <a:srgbClr val="FF0000"/>
                </a:solidFill>
              </a:rPr>
              <a:t>終止申請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rgbClr val="0000FF"/>
                </a:solidFill>
              </a:rPr>
              <a:t>計畫管理人</a:t>
            </a:r>
            <a:r>
              <a:rPr lang="zh-TW" altLang="en-US" sz="1200" b="1" dirty="0"/>
              <a:t>取消計畫</a:t>
            </a:r>
            <a:r>
              <a:rPr lang="zh-TW" altLang="en-US" sz="1200" b="1" dirty="0"/>
              <a:t>　　　　　　　           </a:t>
            </a:r>
            <a:r>
              <a:rPr lang="zh-TW" altLang="en-US" sz="1200" b="1" dirty="0">
                <a:solidFill>
                  <a:srgbClr val="FE100A"/>
                </a:solidFill>
              </a:rPr>
              <a:t>核准</a:t>
            </a:r>
            <a:r>
              <a:rPr lang="zh-TW" altLang="en-US" sz="1200" b="1" dirty="0">
                <a:solidFill>
                  <a:srgbClr val="FE100A"/>
                </a:solidFill>
              </a:rPr>
              <a:t>待核定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chemeClr val="accent6">
                    <a:lumMod val="75000"/>
                  </a:schemeClr>
                </a:solidFill>
              </a:rPr>
              <a:t>縣市承辦人</a:t>
            </a:r>
            <a:r>
              <a:rPr lang="zh-TW" altLang="en-US" sz="1200" b="1" dirty="0"/>
              <a:t>計畫申請審核後為</a:t>
            </a:r>
            <a:r>
              <a:rPr lang="zh-TW" altLang="en-US" sz="1200" b="1" dirty="0">
                <a:solidFill>
                  <a:srgbClr val="FF0000"/>
                </a:solidFill>
              </a:rPr>
              <a:t>核准</a:t>
            </a:r>
            <a:r>
              <a:rPr lang="zh-TW" altLang="en-US" sz="1200" b="1" dirty="0"/>
              <a:t>後的狀態</a:t>
            </a:r>
            <a:endParaRPr lang="en-US" altLang="zh-TW" sz="1200" b="1" dirty="0"/>
          </a:p>
          <a:p>
            <a:r>
              <a:rPr lang="zh-TW" altLang="en-US" sz="1200" b="1" dirty="0"/>
              <a:t>　　　　　　　　　　                                                  </a:t>
            </a:r>
            <a:r>
              <a:rPr lang="zh-TW" altLang="en-US" sz="1200" b="1" dirty="0">
                <a:solidFill>
                  <a:srgbClr val="FE100A"/>
                </a:solidFill>
              </a:rPr>
              <a:t>完成</a:t>
            </a:r>
            <a:r>
              <a:rPr lang="zh-TW" altLang="en-US" sz="1200" b="1" dirty="0">
                <a:solidFill>
                  <a:srgbClr val="FE100A"/>
                </a:solidFill>
              </a:rPr>
              <a:t>申請</a:t>
            </a:r>
            <a:r>
              <a:rPr lang="en-US" altLang="zh-TW" sz="1200" b="1" dirty="0"/>
              <a:t>—</a:t>
            </a:r>
            <a:r>
              <a:rPr lang="zh-TW" altLang="en-US" sz="1200" b="1" dirty="0">
                <a:solidFill>
                  <a:srgbClr val="009900"/>
                </a:solidFill>
              </a:rPr>
              <a:t>體育署</a:t>
            </a:r>
            <a:r>
              <a:rPr lang="zh-TW" altLang="en-US" sz="1200" b="1" dirty="0"/>
              <a:t>經費核定後</a:t>
            </a:r>
            <a:r>
              <a:rPr lang="zh-TW" altLang="en-US" sz="1200" b="1" dirty="0"/>
              <a:t>狀態</a:t>
            </a:r>
            <a:endParaRPr lang="en-US" altLang="zh-TW" sz="1200" b="1" dirty="0"/>
          </a:p>
        </p:txBody>
      </p:sp>
      <p:grpSp>
        <p:nvGrpSpPr>
          <p:cNvPr id="23" name="群組 22"/>
          <p:cNvGrpSpPr/>
          <p:nvPr/>
        </p:nvGrpSpPr>
        <p:grpSpPr>
          <a:xfrm>
            <a:off x="2050319" y="2255992"/>
            <a:ext cx="4302435" cy="2632754"/>
            <a:chOff x="526318" y="2255992"/>
            <a:chExt cx="4302435" cy="2632754"/>
          </a:xfrm>
        </p:grpSpPr>
        <p:grpSp>
          <p:nvGrpSpPr>
            <p:cNvPr id="22" name="群組 21"/>
            <p:cNvGrpSpPr/>
            <p:nvPr/>
          </p:nvGrpSpPr>
          <p:grpSpPr>
            <a:xfrm>
              <a:off x="526318" y="2255992"/>
              <a:ext cx="4302435" cy="2554411"/>
              <a:chOff x="2953552" y="3568614"/>
              <a:chExt cx="4302435" cy="2554411"/>
            </a:xfrm>
          </p:grpSpPr>
          <p:sp>
            <p:nvSpPr>
              <p:cNvPr id="12" name="圓角矩形 11"/>
              <p:cNvSpPr/>
              <p:nvPr/>
            </p:nvSpPr>
            <p:spPr>
              <a:xfrm flipV="1">
                <a:off x="3408443" y="3568614"/>
                <a:ext cx="409348" cy="311302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2953552" y="3858528"/>
                <a:ext cx="4302435" cy="2264497"/>
                <a:chOff x="1865050" y="969146"/>
                <a:chExt cx="4931087" cy="2264497"/>
              </a:xfrm>
            </p:grpSpPr>
            <p:sp>
              <p:nvSpPr>
                <p:cNvPr id="15" name="文字方塊 14"/>
                <p:cNvSpPr txBox="1"/>
                <p:nvPr/>
              </p:nvSpPr>
              <p:spPr>
                <a:xfrm>
                  <a:off x="1865050" y="2494979"/>
                  <a:ext cx="493108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/>
                    <a:t>22.</a:t>
                  </a:r>
                  <a:r>
                    <a:rPr lang="zh-TW" altLang="en-US" sz="2100" b="1" dirty="0"/>
                    <a:t>狀態</a:t>
                  </a:r>
                  <a:r>
                    <a:rPr lang="zh-TW" altLang="en-US" sz="2100" b="1" dirty="0">
                      <a:latin typeface="新細明體"/>
                      <a:ea typeface="新細明體"/>
                    </a:rPr>
                    <a:t>：</a:t>
                  </a:r>
                  <a:r>
                    <a:rPr lang="zh-TW" altLang="en-US" sz="2100" b="1" dirty="0"/>
                    <a:t>申請中</a:t>
                  </a:r>
                  <a:r>
                    <a:rPr lang="zh-TW" altLang="en-US" sz="2100" dirty="0">
                      <a:latin typeface="新細明體"/>
                      <a:ea typeface="新細明體"/>
                    </a:rPr>
                    <a:t>，可</a:t>
                  </a:r>
                  <a:r>
                    <a:rPr lang="zh-TW" altLang="en-US" sz="2100" dirty="0"/>
                    <a:t>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</a:rPr>
                    <a:t>編</a:t>
                  </a:r>
                  <a:r>
                    <a:rPr lang="zh-TW" altLang="en-US" sz="2100" dirty="0"/>
                    <a:t>進入修改</a:t>
                  </a:r>
                  <a:r>
                    <a:rPr lang="zh-TW" altLang="en-US" sz="2100" dirty="0">
                      <a:latin typeface="新細明體"/>
                      <a:ea typeface="新細明體"/>
                    </a:rPr>
                    <a:t>；</a:t>
                  </a:r>
                  <a:endParaRPr lang="en-US" altLang="zh-TW" sz="2100" dirty="0">
                    <a:latin typeface="新細明體"/>
                    <a:ea typeface="新細明體"/>
                  </a:endParaRPr>
                </a:p>
                <a:p>
                  <a:r>
                    <a:rPr lang="en-US" altLang="zh-TW" sz="2100" dirty="0">
                      <a:latin typeface="新細明體"/>
                      <a:ea typeface="新細明體"/>
                    </a:rPr>
                    <a:t> </a:t>
                  </a:r>
                  <a:r>
                    <a:rPr lang="en-US" altLang="zh-TW" sz="2100" dirty="0">
                      <a:latin typeface="新細明體"/>
                      <a:ea typeface="新細明體"/>
                    </a:rPr>
                    <a:t>    </a:t>
                  </a:r>
                  <a:r>
                    <a:rPr lang="zh-TW" altLang="en-US" sz="2100" dirty="0"/>
                    <a:t>刪除請勾選後按</a:t>
                  </a:r>
                  <a:endParaRPr lang="zh-TW" altLang="en-US" sz="2100" dirty="0"/>
                </a:p>
              </p:txBody>
            </p:sp>
            <p:cxnSp>
              <p:nvCxnSpPr>
                <p:cNvPr id="16" name="直線單箭頭接點 15"/>
                <p:cNvCxnSpPr/>
                <p:nvPr/>
              </p:nvCxnSpPr>
              <p:spPr>
                <a:xfrm flipV="1">
                  <a:off x="2234537" y="969146"/>
                  <a:ext cx="446985" cy="1525833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9783" y="4441071"/>
              <a:ext cx="390525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4032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49" y="779102"/>
            <a:ext cx="7734300" cy="271758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3120981" y="723117"/>
            <a:ext cx="6890197" cy="3504496"/>
            <a:chOff x="1396207" y="1318483"/>
            <a:chExt cx="6890197" cy="3504496"/>
          </a:xfrm>
        </p:grpSpPr>
        <p:sp>
          <p:nvSpPr>
            <p:cNvPr id="19" name="圓角矩形 18"/>
            <p:cNvSpPr/>
            <p:nvPr/>
          </p:nvSpPr>
          <p:spPr>
            <a:xfrm flipV="1">
              <a:off x="5603981" y="1318483"/>
              <a:ext cx="1331603" cy="346585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5002292" y="1637861"/>
              <a:ext cx="1236372" cy="245418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1396207" y="4084315"/>
              <a:ext cx="68901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23.</a:t>
              </a:r>
              <a:r>
                <a:rPr lang="zh-TW" altLang="en-US" sz="2100" dirty="0"/>
                <a:t>所有計畫均</a:t>
              </a:r>
              <a:r>
                <a:rPr lang="zh-TW" altLang="en-US" sz="2100" b="1" dirty="0">
                  <a:solidFill>
                    <a:srgbClr val="FF0000"/>
                  </a:solidFill>
                </a:rPr>
                <a:t>提出申請</a:t>
              </a:r>
              <a:r>
                <a:rPr lang="zh-TW" altLang="en-US" sz="2100" dirty="0"/>
                <a:t>後</a:t>
              </a:r>
              <a:r>
                <a:rPr lang="zh-TW" altLang="en-US" sz="2100" dirty="0">
                  <a:latin typeface="新細明體"/>
                  <a:ea typeface="新細明體"/>
                </a:rPr>
                <a:t>可</a:t>
              </a:r>
              <a:r>
                <a:rPr lang="zh-TW" altLang="en-US" sz="2100" dirty="0"/>
                <a:t>點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列印計畫申請總表</a:t>
              </a:r>
              <a:r>
                <a:rPr lang="en-US" altLang="zh-TW" sz="2100" dirty="0"/>
                <a:t>』</a:t>
              </a:r>
              <a:r>
                <a:rPr lang="zh-TW" altLang="en-US" sz="2100" dirty="0"/>
                <a:t>鈕印出報表清單</a:t>
              </a:r>
              <a:endParaRPr lang="zh-TW" altLang="en-US" sz="2100" dirty="0"/>
            </a:p>
          </p:txBody>
        </p:sp>
        <p:sp>
          <p:nvSpPr>
            <p:cNvPr id="12" name="圓角矩形 11"/>
            <p:cNvSpPr/>
            <p:nvPr/>
          </p:nvSpPr>
          <p:spPr>
            <a:xfrm flipV="1">
              <a:off x="3992452" y="2621055"/>
              <a:ext cx="1357569" cy="2879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H="1" flipV="1">
              <a:off x="4819728" y="3007771"/>
              <a:ext cx="182564" cy="108427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949" y="4271908"/>
            <a:ext cx="7914228" cy="20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3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70" y="4693263"/>
            <a:ext cx="7055885" cy="14765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062" y="2707618"/>
            <a:ext cx="7004297" cy="168311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24" y="766100"/>
            <a:ext cx="5752668" cy="1808983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572299" y="4078493"/>
            <a:ext cx="7258575" cy="595715"/>
            <a:chOff x="3447591" y="3710876"/>
            <a:chExt cx="7258575" cy="595715"/>
          </a:xfrm>
        </p:grpSpPr>
        <p:sp>
          <p:nvSpPr>
            <p:cNvPr id="12" name="圓角矩形 11"/>
            <p:cNvSpPr/>
            <p:nvPr/>
          </p:nvSpPr>
          <p:spPr>
            <a:xfrm flipV="1">
              <a:off x="3447591" y="3710876"/>
              <a:ext cx="600198" cy="2968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4047789" y="3859314"/>
              <a:ext cx="6658377" cy="447277"/>
              <a:chOff x="3119173" y="969932"/>
              <a:chExt cx="7631271" cy="44727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689186" y="1001711"/>
                <a:ext cx="706125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25.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提出申請後，要補印計畫請點</a:t>
                </a:r>
                <a:r>
                  <a:rPr lang="zh-TW" altLang="en-US" sz="2100" b="1" dirty="0">
                    <a:solidFill>
                      <a:srgbClr val="6600FF"/>
                    </a:solidFill>
                    <a:latin typeface="新細明體"/>
                    <a:ea typeface="新細明體"/>
                  </a:rPr>
                  <a:t>印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，或點</a:t>
                </a:r>
                <a:r>
                  <a:rPr lang="zh-TW" altLang="en-US" sz="2100" b="1" dirty="0">
                    <a:solidFill>
                      <a:srgbClr val="6600FF"/>
                    </a:solidFill>
                    <a:latin typeface="新細明體"/>
                    <a:ea typeface="新細明體"/>
                  </a:rPr>
                  <a:t>詳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進入</a:t>
                </a:r>
                <a:endParaRPr lang="zh-TW" altLang="en-US" sz="2100" b="1" dirty="0">
                  <a:solidFill>
                    <a:srgbClr val="6600FF"/>
                  </a:solidFill>
                </a:endParaRPr>
              </a:p>
            </p:txBody>
          </p:sp>
          <p:cxnSp>
            <p:nvCxnSpPr>
              <p:cNvPr id="16" name="直線單箭頭接點 15"/>
              <p:cNvCxnSpPr>
                <a:stCxn id="15" idx="1"/>
                <a:endCxn id="12" idx="3"/>
              </p:cNvCxnSpPr>
              <p:nvPr/>
            </p:nvCxnSpPr>
            <p:spPr>
              <a:xfrm flipH="1" flipV="1">
                <a:off x="3119173" y="969932"/>
                <a:ext cx="570013" cy="23952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35743108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5542756" y="5614699"/>
            <a:ext cx="4914627" cy="610601"/>
            <a:chOff x="4790252" y="4177117"/>
            <a:chExt cx="5569071" cy="610601"/>
          </a:xfrm>
        </p:grpSpPr>
        <p:sp>
          <p:nvSpPr>
            <p:cNvPr id="18" name="圓角矩形 17"/>
            <p:cNvSpPr/>
            <p:nvPr/>
          </p:nvSpPr>
          <p:spPr>
            <a:xfrm flipV="1">
              <a:off x="4790252" y="4516370"/>
              <a:ext cx="56503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5309540" y="4177117"/>
              <a:ext cx="5049783" cy="483468"/>
              <a:chOff x="4565285" y="1287735"/>
              <a:chExt cx="5787635" cy="483468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4961279" y="1287735"/>
                <a:ext cx="53916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26.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點選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列印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印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出正式計畫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書</a:t>
                </a:r>
                <a:endParaRPr lang="en-US" altLang="zh-TW" sz="2100" dirty="0">
                  <a:latin typeface="新細明體"/>
                  <a:ea typeface="新細明體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>
                <a:off x="4565285" y="1522438"/>
                <a:ext cx="508763" cy="24876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群組 24"/>
          <p:cNvGrpSpPr/>
          <p:nvPr/>
        </p:nvGrpSpPr>
        <p:grpSpPr>
          <a:xfrm>
            <a:off x="4435140" y="1520718"/>
            <a:ext cx="6055602" cy="1073602"/>
            <a:chOff x="3305561" y="2377442"/>
            <a:chExt cx="7261594" cy="1073602"/>
          </a:xfrm>
        </p:grpSpPr>
        <p:sp>
          <p:nvSpPr>
            <p:cNvPr id="26" name="圓角矩形 25"/>
            <p:cNvSpPr/>
            <p:nvPr/>
          </p:nvSpPr>
          <p:spPr>
            <a:xfrm flipV="1">
              <a:off x="3305561" y="3229403"/>
              <a:ext cx="1559200" cy="2216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4128482" y="2377442"/>
              <a:ext cx="6438673" cy="804135"/>
              <a:chOff x="3211655" y="-511940"/>
              <a:chExt cx="7379461" cy="804135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3896144" y="-511940"/>
                <a:ext cx="66949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24.</a:t>
                </a:r>
                <a:r>
                  <a:rPr lang="zh-TW" altLang="en-US" sz="2100" b="1" dirty="0"/>
                  <a:t>狀態</a:t>
                </a:r>
                <a:r>
                  <a:rPr lang="zh-TW" altLang="en-US" sz="2100" b="1" dirty="0">
                    <a:latin typeface="新細明體"/>
                    <a:ea typeface="新細明體"/>
                  </a:rPr>
                  <a:t>：</a:t>
                </a:r>
                <a:r>
                  <a:rPr lang="zh-TW" altLang="en-US" sz="2100" b="1" dirty="0"/>
                  <a:t>申請中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/>
                  <a:t>可以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點選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/>
                  <a:t>繼續編輯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/>
                  <a:t>修改及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預覽</a:t>
                </a:r>
                <a:r>
                  <a:rPr lang="zh-TW" altLang="en-US" sz="2100" dirty="0"/>
                  <a:t>試</a:t>
                </a:r>
                <a:r>
                  <a:rPr lang="zh-TW" altLang="en-US" sz="2100" dirty="0"/>
                  <a:t>印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/>
                  <a:t>印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計畫書</a:t>
                </a:r>
                <a:endParaRPr lang="zh-TW" altLang="en-US" sz="2100" b="1" dirty="0">
                  <a:solidFill>
                    <a:srgbClr val="6600FF"/>
                  </a:solidFill>
                </a:endParaRPr>
              </a:p>
            </p:txBody>
          </p:sp>
          <p:cxnSp>
            <p:nvCxnSpPr>
              <p:cNvPr id="29" name="直線單箭頭接點 28"/>
              <p:cNvCxnSpPr>
                <a:stCxn id="28" idx="1"/>
              </p:cNvCxnSpPr>
              <p:nvPr/>
            </p:nvCxnSpPr>
            <p:spPr>
              <a:xfrm flipH="1">
                <a:off x="3211655" y="-142608"/>
                <a:ext cx="684489" cy="4348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2876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58283" y="2956818"/>
            <a:ext cx="4657068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其他計畫差異畫面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69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11" y="844881"/>
            <a:ext cx="7357787" cy="534352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579464" y="1438558"/>
            <a:ext cx="6788713" cy="2836264"/>
            <a:chOff x="3415334" y="879804"/>
            <a:chExt cx="8140708" cy="2836264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4" y="2606661"/>
              <a:ext cx="4457778" cy="11094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155940" y="879804"/>
              <a:ext cx="5400102" cy="1755837"/>
              <a:chOff x="5535355" y="-2009578"/>
              <a:chExt cx="6189137" cy="1755837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747538" y="-2009578"/>
                <a:ext cx="59769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100" dirty="0"/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原住民族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專案</a:t>
                </a:r>
                <a:r>
                  <a:rPr lang="zh-TW" altLang="en-US" sz="21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類別項目</a:t>
                </a:r>
                <a:r>
                  <a:rPr lang="zh-TW" altLang="en-US" sz="2100" dirty="0"/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執行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項目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5535355" y="-1337381"/>
                <a:ext cx="727161" cy="108364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5"/>
          <p:cNvGrpSpPr/>
          <p:nvPr/>
        </p:nvGrpSpPr>
        <p:grpSpPr>
          <a:xfrm>
            <a:off x="4996969" y="3106556"/>
            <a:ext cx="3259151" cy="1114286"/>
            <a:chOff x="3292919" y="3080759"/>
            <a:chExt cx="3259151" cy="111428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3975" y="3080759"/>
              <a:ext cx="1038095" cy="111428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cxnSp>
          <p:nvCxnSpPr>
            <p:cNvPr id="11" name="直線單箭頭接點 10"/>
            <p:cNvCxnSpPr/>
            <p:nvPr/>
          </p:nvCxnSpPr>
          <p:spPr>
            <a:xfrm flipH="1">
              <a:off x="3292919" y="3619119"/>
              <a:ext cx="2232632" cy="939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5546393" y="4230327"/>
            <a:ext cx="3021455" cy="1762277"/>
            <a:chOff x="4533991" y="4078086"/>
            <a:chExt cx="3021455" cy="1762277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4533991" y="4078086"/>
              <a:ext cx="669074" cy="46606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3065" y="4316553"/>
              <a:ext cx="2352381" cy="1523810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4996969" y="2160491"/>
            <a:ext cx="2061577" cy="1175724"/>
            <a:chOff x="3472968" y="2160491"/>
            <a:chExt cx="2061577" cy="1175724"/>
          </a:xfrm>
        </p:grpSpPr>
        <p:cxnSp>
          <p:nvCxnSpPr>
            <p:cNvPr id="20" name="直線單箭頭接點 19"/>
            <p:cNvCxnSpPr/>
            <p:nvPr/>
          </p:nvCxnSpPr>
          <p:spPr>
            <a:xfrm flipH="1">
              <a:off x="3472968" y="2735045"/>
              <a:ext cx="933025" cy="60117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1212" y="2160491"/>
              <a:ext cx="1133333" cy="107619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474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63" y="763081"/>
            <a:ext cx="7322042" cy="53340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24622040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610383" y="1459505"/>
            <a:ext cx="7465189" cy="2525279"/>
            <a:chOff x="3415333" y="1190788"/>
            <a:chExt cx="8951906" cy="2525279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3" y="2606660"/>
              <a:ext cx="4530167" cy="11094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430649" y="1190788"/>
              <a:ext cx="5936590" cy="1472983"/>
              <a:chOff x="5850203" y="-1698594"/>
              <a:chExt cx="6804014" cy="1472983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411759" y="-1698594"/>
                <a:ext cx="624245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100" dirty="0"/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身心障礙者專案</a:t>
                </a:r>
                <a:r>
                  <a:rPr lang="zh-TW" altLang="en-US" sz="21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類別項目</a:t>
                </a:r>
                <a:r>
                  <a:rPr lang="zh-TW" altLang="en-US" sz="2100" dirty="0"/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執行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項目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5850203" y="-1046982"/>
                <a:ext cx="745803" cy="82137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群組 8"/>
          <p:cNvGrpSpPr/>
          <p:nvPr/>
        </p:nvGrpSpPr>
        <p:grpSpPr>
          <a:xfrm>
            <a:off x="5499747" y="3965692"/>
            <a:ext cx="3003562" cy="1912941"/>
            <a:chOff x="3975747" y="3965691"/>
            <a:chExt cx="3003562" cy="1912941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3975747" y="3965691"/>
              <a:ext cx="669074" cy="46606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6928" y="4354822"/>
              <a:ext cx="2352381" cy="152381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5" name="群組 4"/>
          <p:cNvGrpSpPr/>
          <p:nvPr/>
        </p:nvGrpSpPr>
        <p:grpSpPr>
          <a:xfrm>
            <a:off x="5124923" y="2127085"/>
            <a:ext cx="2425405" cy="1076325"/>
            <a:chOff x="3568704" y="2761524"/>
            <a:chExt cx="2425405" cy="1076325"/>
          </a:xfrm>
        </p:grpSpPr>
        <p:cxnSp>
          <p:nvCxnSpPr>
            <p:cNvPr id="11" name="直線單箭頭接點 10"/>
            <p:cNvCxnSpPr/>
            <p:nvPr/>
          </p:nvCxnSpPr>
          <p:spPr>
            <a:xfrm flipH="1">
              <a:off x="3568704" y="3359923"/>
              <a:ext cx="1320505" cy="33821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89209" y="2761524"/>
              <a:ext cx="1104900" cy="1076325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5124920" y="2846715"/>
            <a:ext cx="4140404" cy="1114286"/>
            <a:chOff x="2423242" y="2920238"/>
            <a:chExt cx="4140404" cy="1114286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25551" y="2920238"/>
              <a:ext cx="1038095" cy="111428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cxnSp>
          <p:nvCxnSpPr>
            <p:cNvPr id="20" name="直線單箭頭接點 19"/>
            <p:cNvCxnSpPr/>
            <p:nvPr/>
          </p:nvCxnSpPr>
          <p:spPr>
            <a:xfrm flipH="1">
              <a:off x="2423242" y="3403390"/>
              <a:ext cx="3045070" cy="7632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003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2" y="2956820"/>
            <a:ext cx="745768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計畫管理人</a:t>
            </a:r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07"/>
            <a:ext cx="3603812" cy="11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6" y="766763"/>
            <a:ext cx="7147909" cy="532447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820035046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553758" y="1310440"/>
            <a:ext cx="7895300" cy="2719756"/>
            <a:chOff x="3415333" y="996309"/>
            <a:chExt cx="9467673" cy="2719756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3" y="2606658"/>
              <a:ext cx="3929123" cy="11094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379895" y="996309"/>
              <a:ext cx="7503111" cy="1508656"/>
              <a:chOff x="4645919" y="-1893073"/>
              <a:chExt cx="8599430" cy="1508656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619065" y="-1893073"/>
                <a:ext cx="762628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1.</a:t>
                </a:r>
                <a:r>
                  <a:rPr lang="zh-TW" altLang="en-US" sz="2100" dirty="0"/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一般專案</a:t>
                </a:r>
                <a:r>
                  <a:rPr lang="zh-TW" altLang="en-US" sz="21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類別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項目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：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體適能檢測</a:t>
                </a:r>
                <a:r>
                  <a:rPr lang="zh-TW" altLang="en-US" sz="2100" dirty="0"/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執行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項目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645919" y="-1314527"/>
                <a:ext cx="1009249" cy="93011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5"/>
          <p:cNvGrpSpPr/>
          <p:nvPr/>
        </p:nvGrpSpPr>
        <p:grpSpPr>
          <a:xfrm>
            <a:off x="5124921" y="2405226"/>
            <a:ext cx="4670557" cy="1666667"/>
            <a:chOff x="3600920" y="2405225"/>
            <a:chExt cx="4670557" cy="1666667"/>
          </a:xfrm>
        </p:grpSpPr>
        <p:cxnSp>
          <p:nvCxnSpPr>
            <p:cNvPr id="20" name="直線單箭頭接點 19"/>
            <p:cNvCxnSpPr/>
            <p:nvPr/>
          </p:nvCxnSpPr>
          <p:spPr>
            <a:xfrm flipH="1">
              <a:off x="3600920" y="3372226"/>
              <a:ext cx="2784843" cy="3396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5763" y="2405225"/>
              <a:ext cx="1885714" cy="16666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6" name="群組 15"/>
          <p:cNvGrpSpPr/>
          <p:nvPr/>
        </p:nvGrpSpPr>
        <p:grpSpPr>
          <a:xfrm>
            <a:off x="5059466" y="3884274"/>
            <a:ext cx="2119873" cy="1404625"/>
            <a:chOff x="3535465" y="3884273"/>
            <a:chExt cx="2119873" cy="1404625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3535465" y="3884273"/>
              <a:ext cx="913122" cy="74422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3909" y="4431755"/>
              <a:ext cx="1171429" cy="85714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4" name="群組 23"/>
          <p:cNvGrpSpPr/>
          <p:nvPr/>
        </p:nvGrpSpPr>
        <p:grpSpPr>
          <a:xfrm>
            <a:off x="4900120" y="2054687"/>
            <a:ext cx="2412004" cy="1076190"/>
            <a:chOff x="3376120" y="2054687"/>
            <a:chExt cx="2412004" cy="107619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1934" y="2054687"/>
              <a:ext cx="1076190" cy="10761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30" name="直線單箭頭接點 29"/>
            <p:cNvCxnSpPr/>
            <p:nvPr/>
          </p:nvCxnSpPr>
          <p:spPr>
            <a:xfrm flipH="1">
              <a:off x="3376120" y="2717402"/>
              <a:ext cx="1298916" cy="36281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017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13" y="710136"/>
            <a:ext cx="5784451" cy="6012637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553759" y="1378388"/>
            <a:ext cx="7109691" cy="3446375"/>
            <a:chOff x="3415333" y="1064256"/>
            <a:chExt cx="8525609" cy="3446375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3" y="2200533"/>
              <a:ext cx="5931058" cy="23100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4952691" y="1064256"/>
              <a:ext cx="6988251" cy="1474774"/>
              <a:chOff x="4156294" y="-1825126"/>
              <a:chExt cx="8009341" cy="147477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4156294" y="-1825126"/>
                <a:ext cx="80093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2.</a:t>
                </a:r>
                <a:r>
                  <a:rPr lang="zh-TW" altLang="en-US" sz="2100" dirty="0"/>
                  <a:t>體</a:t>
                </a:r>
                <a:r>
                  <a:rPr lang="zh-TW" altLang="en-US" sz="2100" dirty="0"/>
                  <a:t>適能</a:t>
                </a:r>
                <a:r>
                  <a:rPr lang="zh-TW" altLang="en-US" sz="2100" dirty="0"/>
                  <a:t>檢測計畫需</a:t>
                </a:r>
                <a:r>
                  <a:rPr lang="zh-TW" altLang="en-US" sz="2100" dirty="0"/>
                  <a:t>再填寫畫面上</a:t>
                </a:r>
                <a:r>
                  <a:rPr lang="zh-TW" altLang="en-US" sz="2100" dirty="0">
                    <a:solidFill>
                      <a:srgbClr val="FF0000"/>
                    </a:solidFill>
                  </a:rPr>
                  <a:t>紅色星號</a:t>
                </a:r>
                <a:r>
                  <a:rPr lang="zh-TW" altLang="en-US" sz="2100" dirty="0"/>
                  <a:t>欄位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828819" y="-1409628"/>
                <a:ext cx="951625" cy="105927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006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08" y="690989"/>
            <a:ext cx="7753350" cy="500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737792" y="1480512"/>
            <a:ext cx="7241096" cy="2749015"/>
            <a:chOff x="3666905" y="1192138"/>
            <a:chExt cx="9327426" cy="2749015"/>
          </a:xfrm>
        </p:grpSpPr>
        <p:sp>
          <p:nvSpPr>
            <p:cNvPr id="26" name="圓角矩形 25"/>
            <p:cNvSpPr/>
            <p:nvPr/>
          </p:nvSpPr>
          <p:spPr>
            <a:xfrm flipV="1">
              <a:off x="3666905" y="2347738"/>
              <a:ext cx="6996709" cy="1593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538638" y="1192138"/>
              <a:ext cx="6455693" cy="1416881"/>
              <a:chOff x="5973972" y="-1697244"/>
              <a:chExt cx="7398967" cy="1416881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973972" y="-1697244"/>
                <a:ext cx="739896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3.</a:t>
                </a:r>
                <a:r>
                  <a:rPr lang="zh-TW" altLang="en-US" sz="2100" dirty="0"/>
                  <a:t>輸入</a:t>
                </a:r>
                <a:r>
                  <a:rPr lang="zh-TW" altLang="en-US" sz="2100" dirty="0"/>
                  <a:t>檢測</a:t>
                </a:r>
                <a:r>
                  <a:rPr lang="zh-TW" altLang="en-US" sz="2100" dirty="0"/>
                  <a:t>方式</a:t>
                </a:r>
                <a:r>
                  <a:rPr lang="zh-TW" altLang="en-US" sz="2100" dirty="0"/>
                  <a:t>、檢測站等</a:t>
                </a:r>
                <a:r>
                  <a:rPr lang="zh-TW" altLang="en-US" sz="2100" dirty="0">
                    <a:solidFill>
                      <a:srgbClr val="FF0000"/>
                    </a:solidFill>
                  </a:rPr>
                  <a:t>紅色星號</a:t>
                </a:r>
                <a:r>
                  <a:rPr lang="zh-TW" altLang="en-US" sz="2100" dirty="0"/>
                  <a:t>欄位，</a:t>
                </a:r>
                <a:endParaRPr lang="en-US" altLang="zh-TW" sz="2100" dirty="0"/>
              </a:p>
              <a:p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多</a:t>
                </a:r>
                <a:r>
                  <a:rPr lang="zh-TW" altLang="en-US" dirty="0"/>
                  <a:t>檢測站，請重覆新增動作</a:t>
                </a:r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6123308" y="-990468"/>
                <a:ext cx="611774" cy="71010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5108094" y="5179381"/>
            <a:ext cx="414386" cy="15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453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15" y="701960"/>
            <a:ext cx="8353998" cy="54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170575249"/>
              </p:ext>
            </p:extLst>
          </p:nvPr>
        </p:nvGraphicFramePr>
        <p:xfrm>
          <a:off x="1653354" y="0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913530" y="3801061"/>
            <a:ext cx="5897216" cy="2092726"/>
            <a:chOff x="4459112" y="3136170"/>
            <a:chExt cx="7596343" cy="2092726"/>
          </a:xfrm>
        </p:grpSpPr>
        <p:sp>
          <p:nvSpPr>
            <p:cNvPr id="26" name="圓角矩形 25"/>
            <p:cNvSpPr/>
            <p:nvPr/>
          </p:nvSpPr>
          <p:spPr>
            <a:xfrm flipV="1">
              <a:off x="4459112" y="4983023"/>
              <a:ext cx="7245799" cy="24587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370999" y="3136170"/>
              <a:ext cx="5684456" cy="1944031"/>
              <a:chOff x="5781839" y="246788"/>
              <a:chExt cx="6515042" cy="1944031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781839" y="246788"/>
                <a:ext cx="65150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4</a:t>
                </a:r>
                <a:r>
                  <a:rPr lang="zh-TW" altLang="en-US" sz="2100" dirty="0"/>
                  <a:t>依</a:t>
                </a:r>
                <a:r>
                  <a:rPr lang="zh-TW" altLang="en-US" sz="2100" b="1" dirty="0"/>
                  <a:t>一般</a:t>
                </a:r>
                <a:r>
                  <a:rPr lang="zh-TW" altLang="en-US" sz="2100" dirty="0"/>
                  <a:t>或</a:t>
                </a:r>
                <a:r>
                  <a:rPr lang="zh-TW" altLang="en-US" sz="2100" b="1" dirty="0"/>
                  <a:t>樂活</a:t>
                </a:r>
                <a:r>
                  <a:rPr lang="zh-TW" altLang="en-US" sz="2100" dirty="0"/>
                  <a:t>自動帶入檢測費用</a:t>
                </a:r>
                <a:endParaRPr lang="en-US" altLang="zh-TW" sz="2100" dirty="0"/>
              </a:p>
              <a:p>
                <a:r>
                  <a:rPr lang="en-US" altLang="zh-TW" sz="2100" dirty="0"/>
                  <a:t>(</a:t>
                </a:r>
                <a:r>
                  <a:rPr lang="zh-TW" altLang="en-US" sz="2100" dirty="0"/>
                  <a:t>此計畫只可申請檢測費用</a:t>
                </a:r>
                <a:r>
                  <a:rPr lang="en-US" altLang="zh-TW" sz="2100" dirty="0"/>
                  <a:t>)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6230029" y="985452"/>
                <a:ext cx="471352" cy="120536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812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50" y="743955"/>
            <a:ext cx="7762875" cy="532447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763620394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565849" y="1232905"/>
            <a:ext cx="7546819" cy="2719755"/>
            <a:chOff x="3415333" y="996309"/>
            <a:chExt cx="9049792" cy="2719755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3" y="2606657"/>
              <a:ext cx="4233193" cy="11094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539476" y="996309"/>
              <a:ext cx="6925649" cy="1542721"/>
              <a:chOff x="4828817" y="-1893073"/>
              <a:chExt cx="7937592" cy="1542721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619067" y="-1893073"/>
                <a:ext cx="71473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1.</a:t>
                </a:r>
                <a:r>
                  <a:rPr lang="zh-TW" altLang="en-US" sz="2100" dirty="0"/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一般專案</a:t>
                </a:r>
                <a:r>
                  <a:rPr lang="zh-TW" altLang="en-US" sz="21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類別項目：培育及媒合國民體適能指導員計畫</a:t>
                </a:r>
                <a:r>
                  <a:rPr lang="zh-TW" altLang="en-US" sz="2100" dirty="0"/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執行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項目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828817" y="-1280462"/>
                <a:ext cx="1009249" cy="93011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4888644" y="1982412"/>
            <a:ext cx="2412004" cy="1076190"/>
            <a:chOff x="3376120" y="2054687"/>
            <a:chExt cx="2412004" cy="107619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1934" y="2054687"/>
              <a:ext cx="1076190" cy="107619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cxnSp>
          <p:nvCxnSpPr>
            <p:cNvPr id="30" name="直線單箭頭接點 29"/>
            <p:cNvCxnSpPr/>
            <p:nvPr/>
          </p:nvCxnSpPr>
          <p:spPr>
            <a:xfrm flipH="1">
              <a:off x="3376120" y="2717402"/>
              <a:ext cx="1298916" cy="36281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5828364" y="2359593"/>
            <a:ext cx="3856717" cy="1666667"/>
            <a:chOff x="3600921" y="2413865"/>
            <a:chExt cx="3856717" cy="1666667"/>
          </a:xfrm>
        </p:grpSpPr>
        <p:cxnSp>
          <p:nvCxnSpPr>
            <p:cNvPr id="20" name="直線單箭頭接點 19"/>
            <p:cNvCxnSpPr/>
            <p:nvPr/>
          </p:nvCxnSpPr>
          <p:spPr>
            <a:xfrm flipH="1">
              <a:off x="3600921" y="3383149"/>
              <a:ext cx="1980527" cy="2304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81448" y="2413865"/>
              <a:ext cx="1876190" cy="166666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  <p:grpSp>
        <p:nvGrpSpPr>
          <p:cNvPr id="8" name="群組 7"/>
          <p:cNvGrpSpPr/>
          <p:nvPr/>
        </p:nvGrpSpPr>
        <p:grpSpPr>
          <a:xfrm>
            <a:off x="5059465" y="3884273"/>
            <a:ext cx="1627412" cy="1178374"/>
            <a:chOff x="3535465" y="3884273"/>
            <a:chExt cx="1627412" cy="1178374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3535465" y="3884273"/>
              <a:ext cx="913122" cy="74422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67639" y="4395980"/>
              <a:ext cx="695238" cy="66666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71162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76" y="695819"/>
            <a:ext cx="7771428" cy="529024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712527" y="2257227"/>
            <a:ext cx="7696355" cy="1740061"/>
            <a:chOff x="3591222" y="2050169"/>
            <a:chExt cx="9229109" cy="1740061"/>
          </a:xfrm>
        </p:grpSpPr>
        <p:sp>
          <p:nvSpPr>
            <p:cNvPr id="26" name="圓角矩形 25"/>
            <p:cNvSpPr/>
            <p:nvPr/>
          </p:nvSpPr>
          <p:spPr>
            <a:xfrm flipV="1">
              <a:off x="3591222" y="3425453"/>
              <a:ext cx="3896506" cy="3647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584185" y="2050169"/>
              <a:ext cx="6236146" cy="1557672"/>
              <a:chOff x="6026174" y="-839213"/>
              <a:chExt cx="7147342" cy="1557672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6026174" y="-839213"/>
                <a:ext cx="714734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2.</a:t>
                </a:r>
                <a:r>
                  <a:rPr lang="zh-TW" altLang="en-US" sz="2100" dirty="0"/>
                  <a:t>輸入合作對象名稱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en-US" altLang="zh-TW" sz="2100" dirty="0"/>
              </a:p>
              <a:p>
                <a:r>
                  <a:rPr lang="en-US" altLang="zh-TW" sz="2100" dirty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/>
                  <a:t>多合作對象，請重覆新增動作</a:t>
                </a:r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sz="24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6582103" y="-211651"/>
                <a:ext cx="1009249" cy="93011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310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27" y="647635"/>
            <a:ext cx="7781925" cy="56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704953" y="1855787"/>
            <a:ext cx="7664173" cy="2063750"/>
            <a:chOff x="3582140" y="1648730"/>
            <a:chExt cx="9190517" cy="2063750"/>
          </a:xfrm>
        </p:grpSpPr>
        <p:sp>
          <p:nvSpPr>
            <p:cNvPr id="26" name="圓角矩形 25"/>
            <p:cNvSpPr/>
            <p:nvPr/>
          </p:nvSpPr>
          <p:spPr>
            <a:xfrm flipV="1">
              <a:off x="3582140" y="2908967"/>
              <a:ext cx="3896506" cy="8035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545772" y="1648730"/>
              <a:ext cx="7226885" cy="1260237"/>
              <a:chOff x="4836032" y="-1240652"/>
              <a:chExt cx="8282843" cy="1260237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971533" y="-1240652"/>
                <a:ext cx="714734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3.</a:t>
                </a:r>
                <a:r>
                  <a:rPr lang="zh-TW" altLang="en-US" sz="2100" dirty="0"/>
                  <a:t>輸入辦理內容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en-US" altLang="zh-TW" sz="2100" dirty="0"/>
              </a:p>
              <a:p>
                <a:r>
                  <a:rPr lang="en-US" altLang="zh-TW" sz="2100" dirty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不同合作對象之辦理</a:t>
                </a:r>
                <a:r>
                  <a:rPr lang="zh-TW" altLang="en-US" dirty="0"/>
                  <a:t>內容，請重覆新增動作</a:t>
                </a:r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sz="24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836032" y="-816878"/>
                <a:ext cx="1135501" cy="83646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群組 8"/>
          <p:cNvGrpSpPr/>
          <p:nvPr/>
        </p:nvGrpSpPr>
        <p:grpSpPr>
          <a:xfrm>
            <a:off x="4941123" y="2982451"/>
            <a:ext cx="1981047" cy="1085850"/>
            <a:chOff x="3362351" y="3147783"/>
            <a:chExt cx="1981047" cy="1085850"/>
          </a:xfrm>
        </p:grpSpPr>
        <p:cxnSp>
          <p:nvCxnSpPr>
            <p:cNvPr id="24" name="直線單箭頭接點 23"/>
            <p:cNvCxnSpPr/>
            <p:nvPr/>
          </p:nvCxnSpPr>
          <p:spPr>
            <a:xfrm flipH="1">
              <a:off x="3362351" y="3693900"/>
              <a:ext cx="146673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373" y="3147783"/>
              <a:ext cx="581025" cy="1085850"/>
            </a:xfrm>
            <a:prstGeom prst="rect">
              <a:avLst/>
            </a:prstGeom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2319402" y="5060482"/>
            <a:ext cx="2733410" cy="1427632"/>
            <a:chOff x="2761409" y="2908966"/>
            <a:chExt cx="3277777" cy="1427632"/>
          </a:xfrm>
        </p:grpSpPr>
        <p:sp>
          <p:nvSpPr>
            <p:cNvPr id="30" name="圓角矩形 29"/>
            <p:cNvSpPr/>
            <p:nvPr/>
          </p:nvSpPr>
          <p:spPr>
            <a:xfrm flipV="1">
              <a:off x="3582140" y="2908966"/>
              <a:ext cx="588354" cy="51607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2761409" y="3289985"/>
              <a:ext cx="3277777" cy="1046613"/>
              <a:chOff x="1644830" y="400603"/>
              <a:chExt cx="3756710" cy="1046613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1644830" y="1031718"/>
                <a:ext cx="375671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4.</a:t>
                </a:r>
                <a:r>
                  <a:rPr lang="zh-TW" altLang="en-US" sz="2100" dirty="0"/>
                  <a:t> 點選</a:t>
                </a:r>
                <a:r>
                  <a:rPr lang="zh-TW" altLang="en-US" sz="2100" b="1" dirty="0">
                    <a:solidFill>
                      <a:srgbClr val="0000FF"/>
                    </a:solidFill>
                  </a:rPr>
                  <a:t>需求設定</a:t>
                </a:r>
                <a:r>
                  <a:rPr lang="zh-TW" altLang="en-US" sz="2100" dirty="0"/>
                  <a:t>進入</a:t>
                </a:r>
                <a:endParaRPr lang="zh-TW" altLang="en-US" sz="2400" dirty="0"/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H="1" flipV="1">
                <a:off x="3145204" y="400603"/>
                <a:ext cx="229202" cy="68422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407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98" y="661948"/>
            <a:ext cx="7905750" cy="54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/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411930" y="1719655"/>
            <a:ext cx="7745145" cy="2277630"/>
            <a:chOff x="3230761" y="1512598"/>
            <a:chExt cx="9287614" cy="2277630"/>
          </a:xfrm>
        </p:grpSpPr>
        <p:sp>
          <p:nvSpPr>
            <p:cNvPr id="26" name="圓角矩形 25"/>
            <p:cNvSpPr/>
            <p:nvPr/>
          </p:nvSpPr>
          <p:spPr>
            <a:xfrm flipV="1">
              <a:off x="3230761" y="2836722"/>
              <a:ext cx="3876163" cy="9535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402791" y="1512598"/>
              <a:ext cx="7115584" cy="1328486"/>
              <a:chOff x="4672159" y="-1376784"/>
              <a:chExt cx="8155278" cy="1328486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680095" y="-1376784"/>
                <a:ext cx="714734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5.</a:t>
                </a:r>
                <a:r>
                  <a:rPr lang="zh-TW" altLang="en-US" sz="2100" dirty="0"/>
                  <a:t>輸入辦理需求項目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en-US" altLang="zh-TW" sz="2100" dirty="0"/>
              </a:p>
              <a:p>
                <a:r>
                  <a:rPr lang="en-US" altLang="zh-TW" sz="2100" dirty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/>
                  <a:t>多辦理需求項目，請重覆新增動作</a:t>
                </a:r>
                <a:r>
                  <a:rPr lang="en-US" altLang="zh-TW" dirty="0" smtClean="0"/>
                  <a:t>)</a:t>
                </a:r>
                <a:endParaRPr lang="zh-TW" altLang="en-US" sz="24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672159" y="-1074211"/>
                <a:ext cx="1120112" cy="102591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2180608" y="4675032"/>
            <a:ext cx="2979239" cy="1994087"/>
            <a:chOff x="2877263" y="4895305"/>
            <a:chExt cx="2590090" cy="1994087"/>
          </a:xfrm>
        </p:grpSpPr>
        <p:sp>
          <p:nvSpPr>
            <p:cNvPr id="22" name="圓角矩形 21"/>
            <p:cNvSpPr/>
            <p:nvPr/>
          </p:nvSpPr>
          <p:spPr>
            <a:xfrm flipV="1">
              <a:off x="3832460" y="4895305"/>
              <a:ext cx="679698" cy="10015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2877263" y="5396058"/>
              <a:ext cx="2590090" cy="1493334"/>
              <a:chOff x="1777601" y="2506676"/>
              <a:chExt cx="2968541" cy="1493334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1777601" y="3261346"/>
                <a:ext cx="29685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6.</a:t>
                </a:r>
                <a:r>
                  <a:rPr lang="zh-TW" altLang="en-US" sz="2100" dirty="0"/>
                  <a:t> 點</a:t>
                </a:r>
                <a:r>
                  <a:rPr lang="zh-TW" altLang="en-US" sz="2100" b="1" dirty="0">
                    <a:solidFill>
                      <a:srgbClr val="0000FF"/>
                    </a:solidFill>
                  </a:rPr>
                  <a:t>場次設定</a:t>
                </a:r>
                <a:r>
                  <a:rPr lang="zh-TW" altLang="en-US" sz="2100" dirty="0"/>
                  <a:t>分別進入新增課程或檢定場次</a:t>
                </a:r>
                <a:endParaRPr lang="en-US" altLang="zh-TW" sz="2100" dirty="0">
                  <a:latin typeface="新細明體"/>
                  <a:ea typeface="新細明體"/>
                </a:endParaRPr>
              </a:p>
            </p:txBody>
          </p:sp>
          <p:cxnSp>
            <p:nvCxnSpPr>
              <p:cNvPr id="32" name="直線單箭頭接點 31"/>
              <p:cNvCxnSpPr>
                <a:endCxn id="22" idx="1"/>
              </p:cNvCxnSpPr>
              <p:nvPr/>
            </p:nvCxnSpPr>
            <p:spPr>
              <a:xfrm flipV="1">
                <a:off x="2431320" y="2506676"/>
                <a:ext cx="441047" cy="80936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群組 3"/>
          <p:cNvGrpSpPr/>
          <p:nvPr/>
        </p:nvGrpSpPr>
        <p:grpSpPr>
          <a:xfrm>
            <a:off x="4680632" y="2684528"/>
            <a:ext cx="2188173" cy="866775"/>
            <a:chOff x="3106734" y="2813947"/>
            <a:chExt cx="2188173" cy="8667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532" y="2813947"/>
              <a:ext cx="714375" cy="866775"/>
            </a:xfrm>
            <a:prstGeom prst="rect">
              <a:avLst/>
            </a:prstGeom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4" name="直線單箭頭接點 23"/>
            <p:cNvCxnSpPr/>
            <p:nvPr/>
          </p:nvCxnSpPr>
          <p:spPr>
            <a:xfrm flipH="1">
              <a:off x="3106734" y="3327762"/>
              <a:ext cx="1466739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4646539" y="3349741"/>
            <a:ext cx="3200808" cy="847725"/>
            <a:chOff x="3106735" y="3482633"/>
            <a:chExt cx="3200808" cy="8477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093" y="3482633"/>
              <a:ext cx="552450" cy="847725"/>
            </a:xfrm>
            <a:prstGeom prst="rect">
              <a:avLst/>
            </a:prstGeom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0" name="直線單箭頭接點 29"/>
            <p:cNvCxnSpPr/>
            <p:nvPr/>
          </p:nvCxnSpPr>
          <p:spPr>
            <a:xfrm flipH="1" flipV="1">
              <a:off x="3106735" y="3638708"/>
              <a:ext cx="2662343" cy="30779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5871422" y="5038837"/>
            <a:ext cx="4067555" cy="946309"/>
            <a:chOff x="3844062" y="4217806"/>
            <a:chExt cx="3536250" cy="946309"/>
          </a:xfrm>
        </p:grpSpPr>
        <p:sp>
          <p:nvSpPr>
            <p:cNvPr id="34" name="圓角矩形 33"/>
            <p:cNvSpPr/>
            <p:nvPr/>
          </p:nvSpPr>
          <p:spPr>
            <a:xfrm flipV="1">
              <a:off x="3844062" y="4901801"/>
              <a:ext cx="911895" cy="2623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4303809" y="4217806"/>
              <a:ext cx="3076503" cy="775472"/>
              <a:chOff x="3412588" y="1328424"/>
              <a:chExt cx="3526027" cy="775472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3412588" y="1328424"/>
                <a:ext cx="35260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7.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完成辦理內容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en-US" altLang="zh-TW" sz="2100" dirty="0">
                  <a:latin typeface="新細明體"/>
                  <a:ea typeface="新細明體"/>
                </a:endParaRPr>
              </a:p>
            </p:txBody>
          </p:sp>
          <p:cxnSp>
            <p:nvCxnSpPr>
              <p:cNvPr id="37" name="直線單箭頭接點 36"/>
              <p:cNvCxnSpPr/>
              <p:nvPr/>
            </p:nvCxnSpPr>
            <p:spPr>
              <a:xfrm flipH="1">
                <a:off x="3537555" y="1729570"/>
                <a:ext cx="341915" cy="3743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2778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67" y="665489"/>
            <a:ext cx="7715250" cy="53149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734172975"/>
              </p:ext>
            </p:extLst>
          </p:nvPr>
        </p:nvGraphicFramePr>
        <p:xfrm>
          <a:off x="1581783" y="-38899"/>
          <a:ext cx="7194664" cy="88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2643186" y="1255802"/>
            <a:ext cx="8024814" cy="2666313"/>
            <a:chOff x="3415333" y="640932"/>
            <a:chExt cx="9622981" cy="2666313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15333" y="2188458"/>
              <a:ext cx="4210678" cy="111878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488468" y="640932"/>
              <a:ext cx="7549846" cy="1628368"/>
              <a:chOff x="4770355" y="-2248450"/>
              <a:chExt cx="8652989" cy="1628368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284588" y="-2248450"/>
                <a:ext cx="81387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100" dirty="0"/>
                  <a:t>下拉點選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一般專案</a:t>
                </a:r>
                <a:r>
                  <a:rPr lang="zh-TW" altLang="en-US" sz="2100" dirty="0"/>
                  <a:t>或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原住民族</a:t>
                </a:r>
                <a:r>
                  <a:rPr lang="zh-TW" altLang="en-US" sz="2100" dirty="0"/>
                  <a:t>或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身心障礙者專案</a:t>
                </a:r>
                <a:endParaRPr lang="en-US" altLang="zh-TW" sz="2100" dirty="0">
                  <a:solidFill>
                    <a:srgbClr val="0070C0"/>
                  </a:solidFill>
                </a:endParaRPr>
              </a:p>
              <a:p>
                <a:r>
                  <a:rPr lang="zh-TW" altLang="en-US" sz="21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類別項目：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競爭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型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計畫</a:t>
                </a:r>
                <a:r>
                  <a:rPr lang="zh-TW" altLang="en-US" sz="2100" dirty="0"/>
                  <a:t>及</a:t>
                </a:r>
                <a:r>
                  <a:rPr lang="zh-TW" altLang="en-US" sz="2100" dirty="0">
                    <a:solidFill>
                      <a:srgbClr val="0070C0"/>
                    </a:solidFill>
                  </a:rPr>
                  <a:t>執行項目</a:t>
                </a:r>
                <a:endParaRPr lang="zh-TW" altLang="en-US" sz="2100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>
                <a:off x="4770355" y="-1721621"/>
                <a:ext cx="708529" cy="110153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群組 4"/>
          <p:cNvGrpSpPr/>
          <p:nvPr/>
        </p:nvGrpSpPr>
        <p:grpSpPr>
          <a:xfrm>
            <a:off x="5579494" y="2498008"/>
            <a:ext cx="3863910" cy="1733333"/>
            <a:chOff x="3752605" y="2463256"/>
            <a:chExt cx="3863910" cy="1733333"/>
          </a:xfrm>
        </p:grpSpPr>
        <p:cxnSp>
          <p:nvCxnSpPr>
            <p:cNvPr id="11" name="直線單箭頭接點 10"/>
            <p:cNvCxnSpPr/>
            <p:nvPr/>
          </p:nvCxnSpPr>
          <p:spPr>
            <a:xfrm flipH="1">
              <a:off x="3752605" y="3090120"/>
              <a:ext cx="1930577" cy="28112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3182" y="2463256"/>
              <a:ext cx="1933333" cy="17333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0" name="群組 9"/>
          <p:cNvGrpSpPr/>
          <p:nvPr/>
        </p:nvGrpSpPr>
        <p:grpSpPr>
          <a:xfrm>
            <a:off x="5585029" y="3816916"/>
            <a:ext cx="2373272" cy="2220957"/>
            <a:chOff x="4061029" y="3816915"/>
            <a:chExt cx="2373272" cy="2220957"/>
          </a:xfrm>
        </p:grpSpPr>
        <p:cxnSp>
          <p:nvCxnSpPr>
            <p:cNvPr id="14" name="直線單箭頭接點 13"/>
            <p:cNvCxnSpPr/>
            <p:nvPr/>
          </p:nvCxnSpPr>
          <p:spPr>
            <a:xfrm flipH="1" flipV="1">
              <a:off x="4061029" y="3816915"/>
              <a:ext cx="508523" cy="75157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10491" y="4514062"/>
              <a:ext cx="1923810" cy="15238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0" name="群組 19"/>
          <p:cNvGrpSpPr/>
          <p:nvPr/>
        </p:nvGrpSpPr>
        <p:grpSpPr>
          <a:xfrm>
            <a:off x="4887550" y="1975094"/>
            <a:ext cx="2412004" cy="1076190"/>
            <a:chOff x="3376120" y="2054687"/>
            <a:chExt cx="2412004" cy="1076190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1934" y="2054687"/>
              <a:ext cx="1076190" cy="10761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22" name="直線單箭頭接點 21"/>
            <p:cNvCxnSpPr/>
            <p:nvPr/>
          </p:nvCxnSpPr>
          <p:spPr>
            <a:xfrm flipH="1">
              <a:off x="3376120" y="2717402"/>
              <a:ext cx="1298916" cy="36281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212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08" y="1822832"/>
            <a:ext cx="9020116" cy="404378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857683240"/>
              </p:ext>
            </p:extLst>
          </p:nvPr>
        </p:nvGraphicFramePr>
        <p:xfrm>
          <a:off x="954544" y="20378"/>
          <a:ext cx="10269268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1039096" y="5018090"/>
            <a:ext cx="2732728" cy="1052959"/>
            <a:chOff x="3134208" y="936951"/>
            <a:chExt cx="2732728" cy="1052959"/>
          </a:xfrm>
        </p:grpSpPr>
        <p:sp>
          <p:nvSpPr>
            <p:cNvPr id="11" name="圓角矩形 10"/>
            <p:cNvSpPr/>
            <p:nvPr/>
          </p:nvSpPr>
          <p:spPr>
            <a:xfrm flipV="1">
              <a:off x="4208196" y="936951"/>
              <a:ext cx="892773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3134208" y="1163213"/>
              <a:ext cx="2732728" cy="826697"/>
              <a:chOff x="2534133" y="1287038"/>
              <a:chExt cx="2732728" cy="826697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2534133" y="1698237"/>
                <a:ext cx="2732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1.</a:t>
                </a:r>
                <a:r>
                  <a:rPr lang="zh-TW" altLang="en-US" sz="2100" dirty="0"/>
                  <a:t>點選  </a:t>
                </a:r>
                <a:r>
                  <a:rPr lang="zh-TW" altLang="en-US" sz="2100" b="1" dirty="0"/>
                  <a:t>計畫申請作業</a:t>
                </a:r>
                <a:endParaRPr lang="zh-TW" altLang="en-US" sz="2000" b="1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V="1">
                <a:off x="3804012" y="1287038"/>
                <a:ext cx="96485" cy="4599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1235509" y="1382982"/>
            <a:ext cx="4065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/>
              <a:t>提供計畫</a:t>
            </a:r>
            <a:r>
              <a:rPr lang="zh-TW" altLang="en-US" sz="2100" dirty="0"/>
              <a:t>管理人員申請計畫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4580205" y="4299007"/>
            <a:ext cx="4467461" cy="2213784"/>
            <a:chOff x="3626461" y="4076954"/>
            <a:chExt cx="4467461" cy="2213784"/>
          </a:xfrm>
        </p:grpSpPr>
        <p:sp>
          <p:nvSpPr>
            <p:cNvPr id="18" name="圓角矩形 17"/>
            <p:cNvSpPr/>
            <p:nvPr/>
          </p:nvSpPr>
          <p:spPr>
            <a:xfrm flipV="1">
              <a:off x="5405266" y="4076954"/>
              <a:ext cx="633269" cy="355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626461" y="4289098"/>
              <a:ext cx="4467461" cy="2001640"/>
              <a:chOff x="2616047" y="2053155"/>
              <a:chExt cx="4467461" cy="2001640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2616047" y="3316131"/>
                <a:ext cx="446746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2.</a:t>
                </a:r>
                <a:r>
                  <a:rPr lang="zh-TW" altLang="en-US" sz="2100" dirty="0"/>
                  <a:t>畫面會顯示</a:t>
                </a:r>
                <a:r>
                  <a:rPr lang="zh-TW" altLang="en-US" sz="2100" b="1" dirty="0"/>
                  <a:t>已存在</a:t>
                </a:r>
                <a:r>
                  <a:rPr lang="zh-TW" altLang="en-US" sz="2100" dirty="0"/>
                  <a:t>的計畫表列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endParaRPr lang="en-US" altLang="zh-TW" sz="2100" dirty="0">
                  <a:latin typeface="新細明體"/>
                  <a:ea typeface="新細明體"/>
                </a:endParaRPr>
              </a:p>
              <a:p>
                <a:r>
                  <a:rPr lang="zh-TW" altLang="en-US" sz="2100" dirty="0">
                    <a:latin typeface="新細明體"/>
                    <a:ea typeface="新細明體"/>
                  </a:rPr>
                  <a:t>要新建一筆申請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zh-TW" altLang="en-US" sz="2100" dirty="0"/>
                  <a:t>申請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3634998" y="2053155"/>
                <a:ext cx="728185" cy="135946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群組 34"/>
          <p:cNvGrpSpPr/>
          <p:nvPr/>
        </p:nvGrpSpPr>
        <p:grpSpPr>
          <a:xfrm>
            <a:off x="7082118" y="3179828"/>
            <a:ext cx="4706470" cy="621207"/>
            <a:chOff x="7082118" y="3179828"/>
            <a:chExt cx="4706470" cy="621207"/>
          </a:xfrm>
        </p:grpSpPr>
        <p:sp>
          <p:nvSpPr>
            <p:cNvPr id="3" name="文字方塊 2"/>
            <p:cNvSpPr txBox="1"/>
            <p:nvPr/>
          </p:nvSpPr>
          <p:spPr>
            <a:xfrm>
              <a:off x="7837955" y="3179828"/>
              <a:ext cx="3950633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縣府收件日期：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110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16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日</a:t>
              </a:r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24:00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5" name="肘形接點 14"/>
            <p:cNvCxnSpPr/>
            <p:nvPr/>
          </p:nvCxnSpPr>
          <p:spPr>
            <a:xfrm flipV="1">
              <a:off x="7431741" y="3364494"/>
              <a:ext cx="484094" cy="18466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99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7082118" y="3549160"/>
              <a:ext cx="1048870" cy="251875"/>
            </a:xfrm>
            <a:prstGeom prst="rect">
              <a:avLst/>
            </a:prstGeom>
            <a:noFill/>
            <a:ln w="38100">
              <a:solidFill>
                <a:srgbClr val="05BD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109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81" y="617698"/>
            <a:ext cx="6380737" cy="3596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23" y="4255301"/>
            <a:ext cx="6114715" cy="2567383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016736" y="5942514"/>
            <a:ext cx="3004303" cy="717456"/>
            <a:chOff x="2669188" y="4758650"/>
            <a:chExt cx="3004303" cy="717456"/>
          </a:xfrm>
        </p:grpSpPr>
        <p:sp>
          <p:nvSpPr>
            <p:cNvPr id="12" name="圓角矩形 11"/>
            <p:cNvSpPr/>
            <p:nvPr/>
          </p:nvSpPr>
          <p:spPr>
            <a:xfrm flipV="1">
              <a:off x="2669188" y="5204758"/>
              <a:ext cx="54035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252263" y="4758650"/>
              <a:ext cx="2421228" cy="560006"/>
              <a:chOff x="2207397" y="1869268"/>
              <a:chExt cx="2775007" cy="560006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2709742" y="1869268"/>
                <a:ext cx="227266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4.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207397" y="2196774"/>
                <a:ext cx="634710" cy="23250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479494613"/>
              </p:ext>
            </p:extLst>
          </p:nvPr>
        </p:nvGraphicFramePr>
        <p:xfrm>
          <a:off x="933575" y="0"/>
          <a:ext cx="7087464" cy="80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235290" y="1030303"/>
            <a:ext cx="7884915" cy="4202781"/>
            <a:chOff x="787845" y="1786544"/>
            <a:chExt cx="7392959" cy="4146384"/>
          </a:xfrm>
        </p:grpSpPr>
        <p:sp>
          <p:nvSpPr>
            <p:cNvPr id="23" name="文字方塊 22"/>
            <p:cNvSpPr txBox="1"/>
            <p:nvPr/>
          </p:nvSpPr>
          <p:spPr>
            <a:xfrm>
              <a:off x="4737159" y="2290723"/>
              <a:ext cx="344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3.</a:t>
              </a:r>
              <a:r>
                <a:rPr lang="zh-TW" altLang="en-US" sz="2100" dirty="0"/>
                <a:t>輸入畫面上</a:t>
              </a:r>
              <a:r>
                <a:rPr lang="zh-TW" altLang="en-US" sz="2100" dirty="0">
                  <a:solidFill>
                    <a:srgbClr val="FF0000"/>
                  </a:solidFill>
                </a:rPr>
                <a:t>紅色星號</a:t>
              </a:r>
              <a:r>
                <a:rPr lang="zh-TW" altLang="en-US" sz="2100" dirty="0"/>
                <a:t>欄位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787845" y="1786544"/>
              <a:ext cx="3275793" cy="414638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3755630" y="2498472"/>
              <a:ext cx="101247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832990" y="3268646"/>
            <a:ext cx="488467" cy="7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2709360" y="4842472"/>
            <a:ext cx="6714953" cy="390613"/>
            <a:chOff x="1282852" y="5022219"/>
            <a:chExt cx="5666883" cy="390613"/>
          </a:xfrm>
        </p:grpSpPr>
        <p:sp>
          <p:nvSpPr>
            <p:cNvPr id="28" name="矩形 27"/>
            <p:cNvSpPr/>
            <p:nvPr/>
          </p:nvSpPr>
          <p:spPr>
            <a:xfrm>
              <a:off x="1282852" y="5022219"/>
              <a:ext cx="1995431" cy="39061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>
              <a:off x="3319764" y="5228227"/>
              <a:ext cx="884865" cy="1278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4173407" y="5022219"/>
              <a:ext cx="2776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刊登於</a:t>
              </a:r>
              <a:r>
                <a:rPr lang="en-US" altLang="zh-TW" sz="1600" dirty="0"/>
                <a:t>I</a:t>
              </a:r>
              <a:r>
                <a:rPr lang="zh-TW" altLang="en-US" sz="1600" dirty="0"/>
                <a:t>運動平台</a:t>
              </a:r>
              <a:r>
                <a:rPr lang="en-US" altLang="zh-TW" sz="1600" dirty="0">
                  <a:sym typeface="Wingdings" panose="05000000000000000000" pitchFamily="2" charset="2"/>
                </a:rPr>
                <a:t></a:t>
              </a:r>
              <a:r>
                <a:rPr lang="zh-TW" altLang="en-US" sz="1600" dirty="0">
                  <a:sym typeface="Wingdings" panose="05000000000000000000" pitchFamily="2" charset="2"/>
                </a:rPr>
                <a:t>活動專區的</a:t>
              </a:r>
              <a:r>
                <a:rPr lang="zh-TW" altLang="en-US" sz="1600" dirty="0"/>
                <a:t>類別</a:t>
              </a:r>
              <a:endParaRPr lang="zh-TW" altLang="en-US" sz="1600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038113" y="2461775"/>
            <a:ext cx="4188435" cy="584775"/>
            <a:chOff x="1214815" y="5001161"/>
            <a:chExt cx="3766682" cy="584775"/>
          </a:xfrm>
        </p:grpSpPr>
        <p:sp>
          <p:nvSpPr>
            <p:cNvPr id="33" name="矩形 32"/>
            <p:cNvSpPr/>
            <p:nvPr/>
          </p:nvSpPr>
          <p:spPr>
            <a:xfrm>
              <a:off x="1214815" y="5022593"/>
              <a:ext cx="770409" cy="31861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H="1" flipV="1">
              <a:off x="2002902" y="5182691"/>
              <a:ext cx="743163" cy="579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2740636" y="5001161"/>
              <a:ext cx="224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執行項目說明可點開查看</a:t>
              </a:r>
              <a:endParaRPr lang="en-US" altLang="zh-TW" sz="1600" dirty="0"/>
            </a:p>
            <a:p>
              <a:r>
                <a:rPr lang="zh-TW" altLang="en-US" sz="1600" dirty="0"/>
                <a:t>計畫</a:t>
              </a:r>
              <a:r>
                <a:rPr lang="zh-TW" altLang="en-US" sz="1600" dirty="0"/>
                <a:t>專案執行項目說明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7844118" y="5538992"/>
            <a:ext cx="3284183" cy="369332"/>
            <a:chOff x="7767974" y="5538992"/>
            <a:chExt cx="3360327" cy="369332"/>
          </a:xfrm>
        </p:grpSpPr>
        <p:sp>
          <p:nvSpPr>
            <p:cNvPr id="3" name="文字方塊 2"/>
            <p:cNvSpPr txBox="1"/>
            <p:nvPr/>
          </p:nvSpPr>
          <p:spPr>
            <a:xfrm>
              <a:off x="8498542" y="5538992"/>
              <a:ext cx="2629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112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年計畫申請才能使用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>
              <a:off x="7767974" y="5723658"/>
              <a:ext cx="838145" cy="112366"/>
            </a:xfrm>
            <a:prstGeom prst="straightConnector1">
              <a:avLst/>
            </a:prstGeom>
            <a:ln w="76200">
              <a:solidFill>
                <a:srgbClr val="D83ACD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990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665394"/>
            <a:ext cx="6203844" cy="5980941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083123" y="6228530"/>
            <a:ext cx="3290646" cy="417805"/>
            <a:chOff x="3140885" y="4727523"/>
            <a:chExt cx="2822904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140885" y="4799598"/>
              <a:ext cx="538776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727523"/>
              <a:ext cx="2293427" cy="415498"/>
              <a:chOff x="2686587" y="1838141"/>
              <a:chExt cx="2628533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19817" y="1838141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6.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下一步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45890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4253288479"/>
              </p:ext>
            </p:extLst>
          </p:nvPr>
        </p:nvGraphicFramePr>
        <p:xfrm>
          <a:off x="1637789" y="93041"/>
          <a:ext cx="6403551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061882" y="1633612"/>
            <a:ext cx="8227865" cy="4576987"/>
            <a:chOff x="812336" y="1676146"/>
            <a:chExt cx="7847997" cy="4431048"/>
          </a:xfrm>
        </p:grpSpPr>
        <p:sp>
          <p:nvSpPr>
            <p:cNvPr id="23" name="文字方塊 22"/>
            <p:cNvSpPr txBox="1"/>
            <p:nvPr/>
          </p:nvSpPr>
          <p:spPr>
            <a:xfrm>
              <a:off x="5288047" y="1676146"/>
              <a:ext cx="337228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5.</a:t>
              </a:r>
              <a:r>
                <a:rPr lang="zh-TW" altLang="en-US" sz="2100" dirty="0"/>
                <a:t>輸入畫面上紅色星號欄位</a:t>
              </a:r>
              <a:endParaRPr lang="en-US" altLang="zh-TW" sz="2100" dirty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不同計畫類別有不同輸入欄位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812336" y="2503504"/>
              <a:ext cx="5620855" cy="360369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6433191" y="2357240"/>
              <a:ext cx="415248" cy="48155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98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61" y="682697"/>
            <a:ext cx="6908845" cy="5153696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700387" y="5446653"/>
            <a:ext cx="3369362" cy="415498"/>
            <a:chOff x="3025426" y="4698948"/>
            <a:chExt cx="2929255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6" y="4767978"/>
              <a:ext cx="57777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05887" y="4698948"/>
              <a:ext cx="2348794" cy="415498"/>
              <a:chOff x="2612692" y="1809566"/>
              <a:chExt cx="2691990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9.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下一步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12692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42599780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011583" y="2622467"/>
            <a:ext cx="7179778" cy="1445478"/>
            <a:chOff x="1147566" y="2779039"/>
            <a:chExt cx="7179778" cy="1445478"/>
          </a:xfrm>
        </p:grpSpPr>
        <p:sp>
          <p:nvSpPr>
            <p:cNvPr id="23" name="文字方塊 22"/>
            <p:cNvSpPr txBox="1"/>
            <p:nvPr/>
          </p:nvSpPr>
          <p:spPr>
            <a:xfrm>
              <a:off x="5651789" y="3485853"/>
              <a:ext cx="2675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7.</a:t>
              </a:r>
              <a:r>
                <a:rPr lang="zh-TW" altLang="en-US" sz="2100" dirty="0"/>
                <a:t>輸入單位類別</a:t>
              </a:r>
              <a:r>
                <a:rPr lang="en-US" altLang="zh-TW" sz="2100" dirty="0"/>
                <a:t>/</a:t>
              </a:r>
              <a:r>
                <a:rPr lang="zh-TW" altLang="en-US" sz="2100" dirty="0"/>
                <a:t>名稱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r>
                <a:rPr lang="zh-TW" altLang="en-US" sz="2100" dirty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47566" y="2779039"/>
              <a:ext cx="4138809" cy="114472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5069891" y="3408079"/>
              <a:ext cx="613550" cy="44002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/>
          <p:cNvGrpSpPr/>
          <p:nvPr/>
        </p:nvGrpSpPr>
        <p:grpSpPr>
          <a:xfrm>
            <a:off x="1778920" y="4518940"/>
            <a:ext cx="3377281" cy="2069203"/>
            <a:chOff x="254919" y="4518939"/>
            <a:chExt cx="3377281" cy="2069203"/>
          </a:xfrm>
        </p:grpSpPr>
        <p:grpSp>
          <p:nvGrpSpPr>
            <p:cNvPr id="17" name="群組 16"/>
            <p:cNvGrpSpPr/>
            <p:nvPr/>
          </p:nvGrpSpPr>
          <p:grpSpPr>
            <a:xfrm>
              <a:off x="254919" y="4518939"/>
              <a:ext cx="3377281" cy="2069203"/>
              <a:chOff x="2499325" y="4767973"/>
              <a:chExt cx="2936140" cy="2069203"/>
            </a:xfrm>
          </p:grpSpPr>
          <p:sp>
            <p:nvSpPr>
              <p:cNvPr id="18" name="圓角矩形 17"/>
              <p:cNvSpPr/>
              <p:nvPr/>
            </p:nvSpPr>
            <p:spPr>
              <a:xfrm flipV="1">
                <a:off x="3215293" y="4767973"/>
                <a:ext cx="447332" cy="927713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grpSp>
            <p:nvGrpSpPr>
              <p:cNvPr id="19" name="群組 18"/>
              <p:cNvGrpSpPr/>
              <p:nvPr/>
            </p:nvGrpSpPr>
            <p:grpSpPr>
              <a:xfrm>
                <a:off x="2499325" y="5349068"/>
                <a:ext cx="2936140" cy="1488108"/>
                <a:chOff x="1344441" y="2459686"/>
                <a:chExt cx="3365154" cy="1488108"/>
              </a:xfrm>
            </p:grpSpPr>
            <p:sp>
              <p:nvSpPr>
                <p:cNvPr id="20" name="文字方塊 19"/>
                <p:cNvSpPr txBox="1"/>
                <p:nvPr/>
              </p:nvSpPr>
              <p:spPr>
                <a:xfrm>
                  <a:off x="1344441" y="2885965"/>
                  <a:ext cx="3365154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/>
                    <a:t>8.</a:t>
                  </a:r>
                  <a:r>
                    <a:rPr lang="zh-TW" altLang="en-US" sz="2100" dirty="0"/>
                    <a:t>修改請點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</a:rPr>
                    <a:t>編</a:t>
                  </a:r>
                  <a:r>
                    <a:rPr lang="zh-TW" altLang="en-US" sz="2100" dirty="0"/>
                    <a:t>帶入上方視窗</a:t>
                  </a:r>
                  <a:endParaRPr lang="en-US" altLang="zh-TW" sz="2100" dirty="0"/>
                </a:p>
                <a:p>
                  <a:r>
                    <a:rPr lang="en-US" altLang="zh-TW" sz="2100" dirty="0"/>
                    <a:t> </a:t>
                  </a:r>
                  <a:r>
                    <a:rPr lang="en-US" altLang="zh-TW" sz="2100" dirty="0"/>
                    <a:t>  </a:t>
                  </a:r>
                  <a:r>
                    <a:rPr lang="zh-TW" altLang="en-US" sz="2100" dirty="0"/>
                    <a:t>修改</a:t>
                  </a:r>
                  <a:r>
                    <a:rPr lang="zh-TW" altLang="en-US" sz="2100" dirty="0"/>
                    <a:t>後點選</a:t>
                  </a:r>
                  <a:r>
                    <a:rPr lang="en-US" altLang="zh-TW" sz="2100" dirty="0"/>
                    <a:t>『</a:t>
                  </a:r>
                  <a:r>
                    <a:rPr lang="zh-TW" altLang="en-US" sz="2100" dirty="0"/>
                    <a:t>存檔</a:t>
                  </a:r>
                  <a:r>
                    <a:rPr lang="en-US" altLang="zh-TW" sz="2100" dirty="0"/>
                    <a:t>』</a:t>
                  </a:r>
                  <a:r>
                    <a:rPr lang="zh-TW" altLang="en-US" sz="2100" dirty="0"/>
                    <a:t>鈕</a:t>
                  </a:r>
                  <a:r>
                    <a:rPr lang="zh-TW" altLang="en-US" sz="2100" dirty="0">
                      <a:latin typeface="新細明體"/>
                      <a:ea typeface="新細明體"/>
                    </a:rPr>
                    <a:t>；</a:t>
                  </a:r>
                  <a:endParaRPr lang="en-US" altLang="zh-TW" sz="2100" dirty="0">
                    <a:latin typeface="新細明體"/>
                    <a:ea typeface="新細明體"/>
                  </a:endParaRPr>
                </a:p>
                <a:p>
                  <a:r>
                    <a:rPr lang="en-US" altLang="zh-TW" sz="2100" dirty="0">
                      <a:latin typeface="新細明體"/>
                      <a:ea typeface="新細明體"/>
                    </a:rPr>
                    <a:t> </a:t>
                  </a:r>
                  <a:r>
                    <a:rPr lang="en-US" altLang="zh-TW" sz="2100" dirty="0">
                      <a:latin typeface="新細明體"/>
                      <a:ea typeface="新細明體"/>
                    </a:rPr>
                    <a:t>  </a:t>
                  </a:r>
                  <a:r>
                    <a:rPr lang="zh-TW" altLang="en-US" sz="2100" dirty="0">
                      <a:latin typeface="新細明體"/>
                      <a:ea typeface="新細明體"/>
                    </a:rPr>
                    <a:t>刪除請勾選後按</a:t>
                  </a:r>
                  <a:endParaRPr lang="zh-TW" altLang="en-US" sz="2100" dirty="0"/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1665255" y="2459686"/>
                  <a:ext cx="496688" cy="513963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6421" y="6226154"/>
              <a:ext cx="311173" cy="356711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4741943" y="6404509"/>
            <a:ext cx="4249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新細明體"/>
                <a:ea typeface="新細明體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</a:rPr>
              <a:t>系統預設帶入</a:t>
            </a:r>
            <a:r>
              <a:rPr lang="en-US" altLang="zh-TW" sz="1600" b="1" dirty="0">
                <a:solidFill>
                  <a:srgbClr val="FF0000"/>
                </a:solidFill>
              </a:rPr>
              <a:t>G</a:t>
            </a:r>
            <a:r>
              <a:rPr lang="zh-TW" altLang="en-US" sz="1600" b="1" dirty="0">
                <a:solidFill>
                  <a:srgbClr val="FF0000"/>
                </a:solidFill>
              </a:rPr>
              <a:t>指導單位及</a:t>
            </a:r>
            <a:r>
              <a:rPr lang="en-US" altLang="zh-TW" sz="1600" b="1" dirty="0">
                <a:solidFill>
                  <a:srgbClr val="FF0000"/>
                </a:solidFill>
              </a:rPr>
              <a:t>M</a:t>
            </a:r>
            <a:r>
              <a:rPr lang="zh-TW" altLang="en-US" sz="1600" b="1" dirty="0">
                <a:solidFill>
                  <a:srgbClr val="FF0000"/>
                </a:solidFill>
              </a:rPr>
              <a:t>主辦單位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2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97" y="633478"/>
            <a:ext cx="7003007" cy="5561259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313203" y="4469738"/>
            <a:ext cx="3315483" cy="415498"/>
            <a:chOff x="3025425" y="4698948"/>
            <a:chExt cx="2882414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54142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05887" y="4698948"/>
              <a:ext cx="2301952" cy="415498"/>
              <a:chOff x="2612692" y="1809566"/>
              <a:chExt cx="263830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055693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12.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下一步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12692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62538451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2104417" y="4328905"/>
            <a:ext cx="2678985" cy="1473584"/>
            <a:chOff x="167293" y="4175928"/>
            <a:chExt cx="2678985" cy="989964"/>
          </a:xfrm>
        </p:grpSpPr>
        <p:sp>
          <p:nvSpPr>
            <p:cNvPr id="28" name="矩形 27"/>
            <p:cNvSpPr/>
            <p:nvPr/>
          </p:nvSpPr>
          <p:spPr>
            <a:xfrm>
              <a:off x="1147313" y="5003169"/>
              <a:ext cx="378792" cy="16272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>
              <a:off x="1422948" y="4524586"/>
              <a:ext cx="251221" cy="52233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167293" y="4175928"/>
              <a:ext cx="2678985" cy="392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預設帶入帳號資料</a:t>
              </a:r>
              <a:r>
                <a:rPr lang="zh-TW" altLang="en-US" sz="16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，</a:t>
              </a:r>
              <a:endParaRPr lang="en-US" altLang="zh-TW" sz="1600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TW" altLang="en-US" sz="1600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多筆聯絡人請</a:t>
              </a:r>
              <a:r>
                <a:rPr lang="zh-TW" altLang="en-US" sz="1600" dirty="0"/>
                <a:t>設主要聯絡人</a:t>
              </a:r>
              <a:endParaRPr lang="zh-TW" altLang="en-US" sz="1600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828739" y="2653047"/>
            <a:ext cx="7769015" cy="1753886"/>
            <a:chOff x="1304738" y="2485620"/>
            <a:chExt cx="7769015" cy="1753886"/>
          </a:xfrm>
        </p:grpSpPr>
        <p:grpSp>
          <p:nvGrpSpPr>
            <p:cNvPr id="5" name="群組 4"/>
            <p:cNvGrpSpPr/>
            <p:nvPr/>
          </p:nvGrpSpPr>
          <p:grpSpPr>
            <a:xfrm>
              <a:off x="1304738" y="2485620"/>
              <a:ext cx="7128861" cy="1753886"/>
              <a:chOff x="683047" y="2272731"/>
              <a:chExt cx="7352115" cy="1989626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5241278" y="2741807"/>
                <a:ext cx="2793884" cy="83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10.</a:t>
                </a:r>
                <a:r>
                  <a:rPr lang="zh-TW" altLang="en-US" sz="2100" dirty="0"/>
                  <a:t>輸入</a:t>
                </a:r>
                <a:r>
                  <a:rPr lang="zh-TW" altLang="en-US" sz="2100" dirty="0"/>
                  <a:t>聯絡人資訊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endParaRPr lang="en-US" altLang="zh-TW" sz="2100" dirty="0">
                  <a:latin typeface="新細明體"/>
                  <a:ea typeface="新細明體"/>
                </a:endParaRPr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>
                    <a:latin typeface="新細明體"/>
                    <a:ea typeface="新細明體"/>
                  </a:rPr>
                  <a:t>     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新增</a:t>
                </a:r>
                <a:r>
                  <a:rPr lang="en-US" altLang="zh-TW" sz="2100" dirty="0"/>
                  <a:t>』</a:t>
                </a:r>
                <a:r>
                  <a:rPr lang="zh-TW" altLang="en-US" sz="2100" dirty="0"/>
                  <a:t>鈕</a:t>
                </a:r>
                <a:endParaRPr lang="zh-TW" altLang="en-US" sz="2100" dirty="0"/>
              </a:p>
            </p:txBody>
          </p:sp>
          <p:sp>
            <p:nvSpPr>
              <p:cNvPr id="25" name="圓角矩形 24"/>
              <p:cNvSpPr/>
              <p:nvPr/>
            </p:nvSpPr>
            <p:spPr>
              <a:xfrm flipV="1">
                <a:off x="683047" y="2272731"/>
                <a:ext cx="4102765" cy="1989626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>
                <a:off x="4244851" y="3111139"/>
                <a:ext cx="9964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字方塊 30"/>
            <p:cNvSpPr txBox="1"/>
            <p:nvPr/>
          </p:nvSpPr>
          <p:spPr>
            <a:xfrm>
              <a:off x="5231519" y="3611254"/>
              <a:ext cx="3842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</a:rPr>
                <a:t>提醒</a:t>
              </a:r>
              <a:r>
                <a:rPr lang="zh-TW" altLang="en-US" sz="1600" b="1" dirty="0">
                  <a:solidFill>
                    <a:srgbClr val="FF0000"/>
                  </a:solidFill>
                  <a:latin typeface="新細明體"/>
                  <a:ea typeface="新細明體"/>
                </a:rPr>
                <a:t>：</a:t>
              </a:r>
              <a:endParaRPr lang="en-US" altLang="zh-TW" sz="1600" b="1" dirty="0">
                <a:solidFill>
                  <a:srgbClr val="FF0000"/>
                </a:solidFill>
                <a:latin typeface="新細明體"/>
                <a:ea typeface="新細明體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</a:rPr>
                <a:t>因個資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法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關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係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，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請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儘量填寫公務電話為主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795321" y="5542341"/>
            <a:ext cx="5754728" cy="1317736"/>
            <a:chOff x="271321" y="5542341"/>
            <a:chExt cx="5754728" cy="1317736"/>
          </a:xfrm>
        </p:grpSpPr>
        <p:grpSp>
          <p:nvGrpSpPr>
            <p:cNvPr id="17" name="群組 16"/>
            <p:cNvGrpSpPr/>
            <p:nvPr/>
          </p:nvGrpSpPr>
          <p:grpSpPr>
            <a:xfrm>
              <a:off x="271321" y="5542341"/>
              <a:ext cx="5559466" cy="1317736"/>
              <a:chOff x="2515519" y="5123885"/>
              <a:chExt cx="4833288" cy="1317736"/>
            </a:xfrm>
          </p:grpSpPr>
          <p:sp>
            <p:nvSpPr>
              <p:cNvPr id="18" name="圓角矩形 17"/>
              <p:cNvSpPr/>
              <p:nvPr/>
            </p:nvSpPr>
            <p:spPr>
              <a:xfrm flipV="1">
                <a:off x="3216646" y="5123885"/>
                <a:ext cx="281263" cy="317545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/>
              </a:p>
            </p:txBody>
          </p:sp>
          <p:grpSp>
            <p:nvGrpSpPr>
              <p:cNvPr id="19" name="群組 18"/>
              <p:cNvGrpSpPr/>
              <p:nvPr/>
            </p:nvGrpSpPr>
            <p:grpSpPr>
              <a:xfrm>
                <a:off x="2515519" y="5289266"/>
                <a:ext cx="4833288" cy="1152355"/>
                <a:chOff x="1363001" y="2399884"/>
                <a:chExt cx="5539504" cy="1152355"/>
              </a:xfrm>
            </p:grpSpPr>
            <p:sp>
              <p:nvSpPr>
                <p:cNvPr id="20" name="文字方塊 19"/>
                <p:cNvSpPr txBox="1"/>
                <p:nvPr/>
              </p:nvSpPr>
              <p:spPr>
                <a:xfrm>
                  <a:off x="1363001" y="2813575"/>
                  <a:ext cx="5539504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/>
                    <a:t>11.</a:t>
                  </a:r>
                  <a:r>
                    <a:rPr lang="zh-TW" altLang="en-US" sz="2100" dirty="0"/>
                    <a:t>修改請點</a:t>
                  </a:r>
                  <a:r>
                    <a:rPr lang="zh-TW" altLang="en-US" sz="2100" b="1" dirty="0">
                      <a:solidFill>
                        <a:srgbClr val="0000FF"/>
                      </a:solidFill>
                    </a:rPr>
                    <a:t>編</a:t>
                  </a:r>
                  <a:r>
                    <a:rPr lang="zh-TW" altLang="en-US" sz="2100" dirty="0"/>
                    <a:t>帶入上方視窗</a:t>
                  </a:r>
                  <a:endParaRPr lang="en-US" altLang="zh-TW" sz="2100" dirty="0"/>
                </a:p>
                <a:p>
                  <a:r>
                    <a:rPr lang="en-US" altLang="zh-TW" sz="2100" dirty="0"/>
                    <a:t> </a:t>
                  </a:r>
                  <a:r>
                    <a:rPr lang="en-US" altLang="zh-TW" sz="2100" dirty="0"/>
                    <a:t>    </a:t>
                  </a:r>
                  <a:r>
                    <a:rPr lang="zh-TW" altLang="en-US" sz="2100" dirty="0"/>
                    <a:t>修改</a:t>
                  </a:r>
                  <a:r>
                    <a:rPr lang="zh-TW" altLang="en-US" sz="2100" dirty="0"/>
                    <a:t>後點選</a:t>
                  </a:r>
                  <a:r>
                    <a:rPr lang="en-US" altLang="zh-TW" sz="2100" dirty="0"/>
                    <a:t>『</a:t>
                  </a:r>
                  <a:r>
                    <a:rPr lang="zh-TW" altLang="en-US" sz="2100" dirty="0"/>
                    <a:t>存檔</a:t>
                  </a:r>
                  <a:r>
                    <a:rPr lang="en-US" altLang="zh-TW" sz="2100" dirty="0"/>
                    <a:t>』</a:t>
                  </a:r>
                  <a:r>
                    <a:rPr lang="zh-TW" altLang="en-US" sz="2100" dirty="0"/>
                    <a:t>鈕</a:t>
                  </a:r>
                  <a:r>
                    <a:rPr lang="zh-TW" altLang="en-US" sz="2100" dirty="0">
                      <a:latin typeface="新細明體"/>
                      <a:ea typeface="新細明體"/>
                    </a:rPr>
                    <a:t>；刪除請勾選後按</a:t>
                  </a:r>
                  <a:endParaRPr lang="zh-TW" altLang="en-US" sz="2100" dirty="0"/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 flipV="1">
                  <a:off x="1979561" y="2399884"/>
                  <a:ext cx="159614" cy="420301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5524" y="6375816"/>
              <a:ext cx="390525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77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29" y="685233"/>
            <a:ext cx="6149198" cy="42792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60" y="5059053"/>
            <a:ext cx="6311929" cy="1547154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245480" y="6368433"/>
            <a:ext cx="3196523" cy="474277"/>
            <a:chOff x="3195417" y="4720350"/>
            <a:chExt cx="2778992" cy="474277"/>
          </a:xfrm>
        </p:grpSpPr>
        <p:sp>
          <p:nvSpPr>
            <p:cNvPr id="12" name="圓角矩形 11"/>
            <p:cNvSpPr/>
            <p:nvPr/>
          </p:nvSpPr>
          <p:spPr>
            <a:xfrm flipV="1">
              <a:off x="3195417" y="4720350"/>
              <a:ext cx="567027" cy="3464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779129"/>
              <a:ext cx="2304047" cy="415498"/>
              <a:chOff x="2686587" y="1889747"/>
              <a:chExt cx="264070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31988" y="1889747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14.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/>
                  <a:t>『</a:t>
                </a:r>
                <a:r>
                  <a:rPr lang="zh-TW" altLang="en-US" sz="2100" dirty="0"/>
                  <a:t>下一步</a:t>
                </a:r>
                <a:r>
                  <a:rPr lang="en-US" altLang="zh-TW" sz="2100" dirty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>
                <a:stCxn id="15" idx="1"/>
              </p:cNvCxnSpPr>
              <p:nvPr/>
            </p:nvCxnSpPr>
            <p:spPr>
              <a:xfrm flipH="1" flipV="1">
                <a:off x="2686587" y="2014270"/>
                <a:ext cx="445401" cy="832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622770231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187726" y="1140897"/>
            <a:ext cx="7703150" cy="3327096"/>
            <a:chOff x="724858" y="1689071"/>
            <a:chExt cx="7703150" cy="3327096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65713" y="1689071"/>
              <a:ext cx="3062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/>
                <a:t>13.</a:t>
              </a:r>
              <a:r>
                <a:rPr lang="zh-TW" altLang="en-US" sz="2100" dirty="0"/>
                <a:t>依場次資料不同輸入</a:t>
              </a:r>
              <a:r>
                <a:rPr lang="zh-TW" altLang="en-US" sz="2100" dirty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/>
                <a:t>鈕</a:t>
              </a:r>
              <a:endParaRPr lang="en-US" altLang="zh-TW" sz="2100" dirty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多場次請重覆新增動作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724858" y="1765908"/>
              <a:ext cx="4503135" cy="32502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821729" y="2106154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2476525" y="2494251"/>
            <a:ext cx="5834990" cy="427225"/>
            <a:chOff x="1147313" y="5003169"/>
            <a:chExt cx="5834990" cy="427225"/>
          </a:xfrm>
        </p:grpSpPr>
        <p:sp>
          <p:nvSpPr>
            <p:cNvPr id="18" name="矩形 17"/>
            <p:cNvSpPr/>
            <p:nvPr/>
          </p:nvSpPr>
          <p:spPr>
            <a:xfrm>
              <a:off x="1147313" y="5003169"/>
              <a:ext cx="1826365" cy="16824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 flipV="1">
              <a:off x="2973678" y="5091840"/>
              <a:ext cx="1443852" cy="1660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4417530" y="5091840"/>
              <a:ext cx="2564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場次可下拉選擇</a:t>
              </a:r>
              <a:endParaRPr lang="zh-TW" altLang="en-US" sz="1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36" y="2891983"/>
            <a:ext cx="2152650" cy="94529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76525" y="2708695"/>
            <a:ext cx="4123368" cy="662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2056252" y="5010709"/>
            <a:ext cx="2221721" cy="1787810"/>
            <a:chOff x="-2986834" y="7598679"/>
            <a:chExt cx="2482740" cy="1787810"/>
          </a:xfrm>
        </p:grpSpPr>
        <p:sp>
          <p:nvSpPr>
            <p:cNvPr id="27" name="矩形 26"/>
            <p:cNvSpPr/>
            <p:nvPr/>
          </p:nvSpPr>
          <p:spPr>
            <a:xfrm>
              <a:off x="-2986834" y="7598679"/>
              <a:ext cx="1137570" cy="247325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H="1" flipV="1">
              <a:off x="-2418050" y="7722825"/>
              <a:ext cx="31931" cy="116081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-2901259" y="8801714"/>
              <a:ext cx="2397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匯入場次</a:t>
              </a:r>
              <a:endParaRPr lang="en-US" altLang="zh-TW" sz="1600" dirty="0"/>
            </a:p>
            <a:p>
              <a:r>
                <a:rPr lang="en-US" altLang="zh-TW" sz="1600" dirty="0"/>
                <a:t>(</a:t>
              </a:r>
              <a:r>
                <a:rPr lang="zh-TW" altLang="en-US" sz="1600" b="1" dirty="0"/>
                <a:t>請見下頁說明</a:t>
              </a:r>
              <a:r>
                <a:rPr lang="en-US" altLang="zh-TW" sz="1600" dirty="0"/>
                <a:t>)</a:t>
              </a:r>
              <a:endParaRPr lang="zh-TW" altLang="en-US" sz="1600" dirty="0"/>
            </a:p>
          </p:txBody>
        </p:sp>
      </p:grpSp>
      <p:sp>
        <p:nvSpPr>
          <p:cNvPr id="30" name="矩形 29"/>
          <p:cNvSpPr/>
          <p:nvPr/>
        </p:nvSpPr>
        <p:spPr>
          <a:xfrm>
            <a:off x="7760882" y="2596841"/>
            <a:ext cx="2702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0000FF"/>
                </a:solidFill>
              </a:rPr>
              <a:t>Ex:</a:t>
            </a:r>
          </a:p>
          <a:p>
            <a:r>
              <a:rPr lang="zh-TW" altLang="en-US" sz="1400" b="1" dirty="0">
                <a:solidFill>
                  <a:srgbClr val="0000FF"/>
                </a:solidFill>
              </a:rPr>
              <a:t>單</a:t>
            </a:r>
            <a:r>
              <a:rPr lang="zh-TW" altLang="en-US" sz="1400" b="1" dirty="0">
                <a:solidFill>
                  <a:srgbClr val="0000FF"/>
                </a:solidFill>
              </a:rPr>
              <a:t>日：</a:t>
            </a:r>
            <a:r>
              <a:rPr lang="zh-TW" altLang="en-US" sz="1400" dirty="0"/>
              <a:t>直接輸入日期</a:t>
            </a:r>
          </a:p>
          <a:p>
            <a:r>
              <a:rPr lang="zh-TW" altLang="en-US" sz="1400" b="1" dirty="0">
                <a:solidFill>
                  <a:srgbClr val="0000FF"/>
                </a:solidFill>
              </a:rPr>
              <a:t>單月：</a:t>
            </a:r>
            <a:r>
              <a:rPr lang="en-US" altLang="zh-TW" sz="1400" dirty="0"/>
              <a:t>2</a:t>
            </a:r>
            <a:r>
              <a:rPr lang="zh-TW" altLang="en-US" sz="1400" dirty="0"/>
              <a:t>月</a:t>
            </a:r>
            <a:r>
              <a:rPr lang="en-US" altLang="zh-TW" sz="1400" dirty="0"/>
              <a:t>2</a:t>
            </a:r>
            <a:r>
              <a:rPr lang="zh-TW" altLang="en-US" sz="1400" dirty="0"/>
              <a:t>日、</a:t>
            </a:r>
            <a:r>
              <a:rPr lang="en-US" altLang="zh-TW" sz="1400" dirty="0"/>
              <a:t>2</a:t>
            </a:r>
            <a:r>
              <a:rPr lang="zh-TW" altLang="en-US" sz="1400" dirty="0"/>
              <a:t>月</a:t>
            </a:r>
            <a:r>
              <a:rPr lang="en-US" altLang="zh-TW" sz="1400" dirty="0"/>
              <a:t>6</a:t>
            </a:r>
            <a:r>
              <a:rPr lang="zh-TW" altLang="en-US" sz="1400" dirty="0"/>
              <a:t>日</a:t>
            </a:r>
            <a:endParaRPr lang="en-US" altLang="zh-TW" sz="1400" dirty="0"/>
          </a:p>
          <a:p>
            <a:r>
              <a:rPr lang="zh-TW" altLang="en-US" sz="1400" dirty="0"/>
              <a:t>課程</a:t>
            </a:r>
            <a:r>
              <a:rPr lang="zh-TW" altLang="en-US" sz="1400" dirty="0"/>
              <a:t>週期類別</a:t>
            </a:r>
            <a:r>
              <a:rPr lang="en-US" altLang="zh-TW" sz="1400" dirty="0"/>
              <a:t>:</a:t>
            </a:r>
            <a:r>
              <a:rPr lang="zh-TW" altLang="en-US" sz="1400" dirty="0"/>
              <a:t>單月，選擇月份並輸入</a:t>
            </a:r>
            <a:r>
              <a:rPr lang="en-US" altLang="zh-TW" sz="1400" dirty="0"/>
              <a:t>2,6</a:t>
            </a:r>
            <a:r>
              <a:rPr lang="zh-TW" altLang="en-US" sz="1400" dirty="0"/>
              <a:t>日期</a:t>
            </a:r>
            <a:r>
              <a:rPr lang="zh-TW" altLang="en-US" sz="1400" dirty="0"/>
              <a:t>。</a:t>
            </a:r>
            <a:r>
              <a:rPr lang="en-US" altLang="zh-TW" sz="1400" dirty="0"/>
              <a:t>(</a:t>
            </a:r>
            <a:r>
              <a:rPr lang="zh-TW" altLang="en-US" sz="1400" dirty="0"/>
              <a:t>以逗號分開</a:t>
            </a:r>
            <a:r>
              <a:rPr lang="en-US" altLang="zh-TW" sz="1400" dirty="0"/>
              <a:t>)</a:t>
            </a:r>
            <a:endParaRPr lang="zh-TW" altLang="en-US" sz="1400" dirty="0"/>
          </a:p>
          <a:p>
            <a:r>
              <a:rPr lang="zh-TW" altLang="en-US" sz="1400" b="1" dirty="0">
                <a:solidFill>
                  <a:srgbClr val="0000FF"/>
                </a:solidFill>
              </a:rPr>
              <a:t>每週：</a:t>
            </a:r>
            <a:r>
              <a:rPr lang="en-US" altLang="zh-TW" sz="1400" dirty="0"/>
              <a:t>8/1-8/15</a:t>
            </a:r>
            <a:r>
              <a:rPr lang="zh-TW" altLang="en-US" sz="1400" dirty="0"/>
              <a:t>每週</a:t>
            </a:r>
            <a:r>
              <a:rPr lang="zh-TW" altLang="en-US" sz="1400" dirty="0"/>
              <a:t>三</a:t>
            </a:r>
            <a:endParaRPr lang="en-US" altLang="zh-TW" sz="1400" dirty="0"/>
          </a:p>
          <a:p>
            <a:r>
              <a:rPr lang="zh-TW" altLang="en-US" sz="1400" dirty="0"/>
              <a:t>課程</a:t>
            </a:r>
            <a:r>
              <a:rPr lang="zh-TW" altLang="en-US" sz="1400" dirty="0"/>
              <a:t>週期類別</a:t>
            </a:r>
            <a:r>
              <a:rPr lang="en-US" altLang="zh-TW" sz="1400" dirty="0"/>
              <a:t>: </a:t>
            </a:r>
            <a:r>
              <a:rPr lang="zh-TW" altLang="en-US" sz="1400" dirty="0"/>
              <a:t>每週，課程起訖輸入</a:t>
            </a:r>
            <a:r>
              <a:rPr lang="en-US" altLang="zh-TW" sz="1400" dirty="0"/>
              <a:t>8/1-8/15</a:t>
            </a:r>
            <a:r>
              <a:rPr lang="zh-TW" altLang="en-US" sz="1400" dirty="0"/>
              <a:t>勾選每週</a:t>
            </a:r>
            <a:r>
              <a:rPr lang="zh-TW" altLang="en-US" sz="1400" dirty="0"/>
              <a:t>三</a:t>
            </a:r>
          </a:p>
          <a:p>
            <a:r>
              <a:rPr lang="zh-TW" altLang="en-US" sz="1400" b="1" dirty="0">
                <a:solidFill>
                  <a:srgbClr val="0000FF"/>
                </a:solidFill>
              </a:rPr>
              <a:t>連續：</a:t>
            </a:r>
            <a:r>
              <a:rPr lang="en-US" altLang="zh-TW" sz="1400" dirty="0"/>
              <a:t>3/1~3/3</a:t>
            </a:r>
            <a:r>
              <a:rPr lang="zh-TW" altLang="en-US" sz="1400" dirty="0"/>
              <a:t>每天</a:t>
            </a:r>
            <a:endParaRPr lang="en-US" altLang="zh-TW" sz="1400" dirty="0"/>
          </a:p>
          <a:p>
            <a:r>
              <a:rPr lang="zh-TW" altLang="en-US" sz="1400" dirty="0"/>
              <a:t>課程</a:t>
            </a:r>
            <a:r>
              <a:rPr lang="zh-TW" altLang="en-US" sz="1400" dirty="0"/>
              <a:t>週期類別</a:t>
            </a:r>
            <a:r>
              <a:rPr lang="en-US" altLang="zh-TW" sz="1400" dirty="0"/>
              <a:t>: </a:t>
            </a:r>
            <a:r>
              <a:rPr lang="zh-TW" altLang="en-US" sz="1400" dirty="0"/>
              <a:t>連續，課程起訖輸入</a:t>
            </a:r>
            <a:r>
              <a:rPr lang="en-US" altLang="zh-TW" sz="1400" dirty="0"/>
              <a:t>3/1-3/3</a:t>
            </a:r>
          </a:p>
        </p:txBody>
      </p:sp>
    </p:spTree>
    <p:extLst>
      <p:ext uri="{BB962C8B-B14F-4D97-AF65-F5344CB8AC3E}">
        <p14:creationId xmlns:p14="http://schemas.microsoft.com/office/powerpoint/2010/main" val="2180063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95" y="1951673"/>
            <a:ext cx="5926454" cy="23656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121" y="709130"/>
            <a:ext cx="1590675" cy="1106792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21" y="4514894"/>
            <a:ext cx="7675447" cy="176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73962769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1" name="群組 30"/>
          <p:cNvGrpSpPr/>
          <p:nvPr/>
        </p:nvGrpSpPr>
        <p:grpSpPr>
          <a:xfrm>
            <a:off x="2110597" y="700894"/>
            <a:ext cx="5080779" cy="356878"/>
            <a:chOff x="-128270" y="6365777"/>
            <a:chExt cx="5677695" cy="356878"/>
          </a:xfrm>
        </p:grpSpPr>
        <p:sp>
          <p:nvSpPr>
            <p:cNvPr id="32" name="矩形 31"/>
            <p:cNvSpPr/>
            <p:nvPr/>
          </p:nvSpPr>
          <p:spPr>
            <a:xfrm>
              <a:off x="-128270" y="6365777"/>
              <a:ext cx="1360601" cy="356878"/>
            </a:xfrm>
            <a:prstGeom prst="rect">
              <a:avLst/>
            </a:prstGeom>
            <a:noFill/>
            <a:ln w="57150" cap="flat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 flipV="1">
              <a:off x="1242974" y="6509763"/>
              <a:ext cx="1095068" cy="3445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2338041" y="6384101"/>
              <a:ext cx="3211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1.</a:t>
              </a:r>
              <a:r>
                <a:rPr lang="zh-TW" altLang="en-US" sz="1600" dirty="0"/>
                <a:t>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匯入場次明細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585050" y="2731633"/>
            <a:ext cx="5079414" cy="338554"/>
            <a:chOff x="3094538" y="6208073"/>
            <a:chExt cx="5851817" cy="338554"/>
          </a:xfrm>
        </p:grpSpPr>
        <p:sp>
          <p:nvSpPr>
            <p:cNvPr id="29" name="矩形 28"/>
            <p:cNvSpPr/>
            <p:nvPr/>
          </p:nvSpPr>
          <p:spPr>
            <a:xfrm>
              <a:off x="3094538" y="6251996"/>
              <a:ext cx="1047606" cy="20619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4039057" y="6355091"/>
              <a:ext cx="2101345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6136327" y="6208073"/>
              <a:ext cx="2810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2.</a:t>
              </a:r>
              <a:r>
                <a:rPr lang="zh-TW" altLang="en-US" sz="1600" dirty="0"/>
                <a:t>點選</a:t>
              </a:r>
              <a:r>
                <a:rPr lang="zh-TW" altLang="en-US" sz="1600" b="1" u="sng" dirty="0">
                  <a:solidFill>
                    <a:srgbClr val="0070C0"/>
                  </a:solidFill>
                </a:rPr>
                <a:t>匯入格式</a:t>
              </a:r>
              <a:r>
                <a:rPr lang="zh-TW" altLang="en-US" sz="1600" b="1" u="sng" dirty="0">
                  <a:solidFill>
                    <a:srgbClr val="0070C0"/>
                  </a:solidFill>
                </a:rPr>
                <a:t>範</a:t>
              </a:r>
              <a:r>
                <a:rPr lang="zh-TW" altLang="en-US" sz="1600" b="1" u="sng" dirty="0">
                  <a:solidFill>
                    <a:srgbClr val="0070C0"/>
                  </a:solidFill>
                </a:rPr>
                <a:t>例</a:t>
              </a:r>
              <a:r>
                <a:rPr lang="zh-TW" altLang="en-US" sz="1600" b="1" u="sng" dirty="0">
                  <a:solidFill>
                    <a:srgbClr val="0070C0"/>
                  </a:solidFill>
                </a:rPr>
                <a:t>下載</a:t>
              </a:r>
              <a:endParaRPr lang="zh-TW" altLang="en-US" sz="1600" b="1" u="sn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110595" y="5852526"/>
            <a:ext cx="6737948" cy="720674"/>
            <a:chOff x="2917751" y="6146759"/>
            <a:chExt cx="6737948" cy="720674"/>
          </a:xfrm>
        </p:grpSpPr>
        <p:cxnSp>
          <p:nvCxnSpPr>
            <p:cNvPr id="40" name="直線單箭頭接點 39"/>
            <p:cNvCxnSpPr/>
            <p:nvPr/>
          </p:nvCxnSpPr>
          <p:spPr>
            <a:xfrm flipV="1">
              <a:off x="4816844" y="6146759"/>
              <a:ext cx="0" cy="38212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2917751" y="6528879"/>
              <a:ext cx="6737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4.</a:t>
              </a:r>
              <a:r>
                <a:rPr lang="zh-TW" altLang="en-US" sz="1600" dirty="0"/>
                <a:t>在</a:t>
              </a:r>
              <a:r>
                <a:rPr lang="en-US" altLang="zh-TW" sz="1600" dirty="0"/>
                <a:t>Excel</a:t>
              </a:r>
              <a:r>
                <a:rPr lang="zh-TW" altLang="en-US" sz="1600" dirty="0"/>
                <a:t>裡輸入場次資料</a:t>
              </a:r>
              <a:r>
                <a:rPr lang="zh-TW" altLang="en-US" sz="1600" dirty="0">
                  <a:latin typeface="新細明體"/>
                  <a:ea typeface="新細明體"/>
                </a:rPr>
                <a:t>，</a:t>
              </a:r>
              <a:r>
                <a:rPr lang="en-US" altLang="zh-TW" sz="1600" b="1" dirty="0">
                  <a:solidFill>
                    <a:srgbClr val="FF0000"/>
                  </a:solidFill>
                  <a:latin typeface="新細明體"/>
                  <a:ea typeface="新細明體"/>
                </a:rPr>
                <a:t>*</a:t>
              </a:r>
              <a:r>
                <a:rPr lang="zh-TW" altLang="en-US" sz="1600" dirty="0">
                  <a:latin typeface="新細明體"/>
                  <a:ea typeface="新細明體"/>
                </a:rPr>
                <a:t>欄位一定要輸入否則無法匯入</a:t>
              </a:r>
              <a:r>
                <a:rPr lang="en-US" altLang="zh-TW" sz="1600" dirty="0">
                  <a:latin typeface="新細明體"/>
                  <a:ea typeface="新細明體"/>
                  <a:sym typeface="Wingdings" panose="05000000000000000000" pitchFamily="2" charset="2"/>
                </a:rPr>
                <a:t></a:t>
              </a:r>
              <a:r>
                <a:rPr lang="zh-TW" altLang="en-US" sz="1600" dirty="0">
                  <a:latin typeface="新細明體"/>
                  <a:ea typeface="新細明體"/>
                  <a:sym typeface="Wingdings" panose="05000000000000000000" pitchFamily="2" charset="2"/>
                </a:rPr>
                <a:t>儲</a:t>
              </a:r>
              <a:r>
                <a:rPr lang="zh-TW" altLang="en-US" sz="1600" dirty="0">
                  <a:latin typeface="新細明體"/>
                  <a:ea typeface="新細明體"/>
                  <a:sym typeface="Wingdings" panose="05000000000000000000" pitchFamily="2" charset="2"/>
                </a:rPr>
                <a:t>存</a:t>
              </a:r>
              <a:r>
                <a:rPr lang="en-US" altLang="zh-TW" sz="1600" dirty="0"/>
                <a:t>Excel</a:t>
              </a:r>
              <a:r>
                <a:rPr lang="zh-TW" altLang="en-US" sz="1600" dirty="0"/>
                <a:t>檔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120120" y="4091715"/>
            <a:ext cx="4021266" cy="338554"/>
            <a:chOff x="2337921" y="6747388"/>
            <a:chExt cx="4916291" cy="338554"/>
          </a:xfrm>
        </p:grpSpPr>
        <p:sp>
          <p:nvSpPr>
            <p:cNvPr id="37" name="矩形 36"/>
            <p:cNvSpPr/>
            <p:nvPr/>
          </p:nvSpPr>
          <p:spPr>
            <a:xfrm>
              <a:off x="2337921" y="6757516"/>
              <a:ext cx="1476906" cy="2460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2" name="直線單箭頭接點 41"/>
            <p:cNvCxnSpPr/>
            <p:nvPr/>
          </p:nvCxnSpPr>
          <p:spPr>
            <a:xfrm flipH="1">
              <a:off x="3697371" y="6880541"/>
              <a:ext cx="145625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5153620" y="6747388"/>
              <a:ext cx="2100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3.</a:t>
              </a:r>
              <a:r>
                <a:rPr lang="zh-TW" altLang="en-US" sz="1600" dirty="0"/>
                <a:t>點選檔案開啟</a:t>
              </a:r>
              <a:endParaRPr lang="zh-TW" altLang="en-US" sz="1600" b="1" u="sng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11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43112</TotalTime>
  <Words>1233</Words>
  <Application>Microsoft Office PowerPoint</Application>
  <PresentationFormat>寬螢幕</PresentationFormat>
  <Paragraphs>152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Acer Foco</vt:lpstr>
      <vt:lpstr>Arial Unicode MS</vt:lpstr>
      <vt:lpstr>超研澤中特圓</vt:lpstr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盧文巧</cp:lastModifiedBy>
  <cp:revision>6074</cp:revision>
  <cp:lastPrinted>2018-11-08T08:49:13Z</cp:lastPrinted>
  <dcterms:created xsi:type="dcterms:W3CDTF">1601-01-01T00:00:00Z</dcterms:created>
  <dcterms:modified xsi:type="dcterms:W3CDTF">2021-09-16T06:11:03Z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