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38"/>
  </p:notesMasterIdLst>
  <p:sldIdLst>
    <p:sldId id="256" r:id="rId2"/>
    <p:sldId id="282" r:id="rId3"/>
    <p:sldId id="331" r:id="rId4"/>
    <p:sldId id="259" r:id="rId5"/>
    <p:sldId id="335" r:id="rId6"/>
    <p:sldId id="336" r:id="rId7"/>
    <p:sldId id="327" r:id="rId8"/>
    <p:sldId id="339" r:id="rId9"/>
    <p:sldId id="340" r:id="rId10"/>
    <p:sldId id="377" r:id="rId11"/>
    <p:sldId id="341" r:id="rId12"/>
    <p:sldId id="342" r:id="rId13"/>
    <p:sldId id="344" r:id="rId14"/>
    <p:sldId id="345" r:id="rId15"/>
    <p:sldId id="354" r:id="rId16"/>
    <p:sldId id="376" r:id="rId17"/>
    <p:sldId id="351" r:id="rId18"/>
    <p:sldId id="350" r:id="rId19"/>
    <p:sldId id="355" r:id="rId20"/>
    <p:sldId id="356" r:id="rId21"/>
    <p:sldId id="365" r:id="rId22"/>
    <p:sldId id="360" r:id="rId23"/>
    <p:sldId id="361" r:id="rId24"/>
    <p:sldId id="362" r:id="rId25"/>
    <p:sldId id="363" r:id="rId26"/>
    <p:sldId id="366" r:id="rId27"/>
    <p:sldId id="368" r:id="rId28"/>
    <p:sldId id="369" r:id="rId29"/>
    <p:sldId id="371" r:id="rId30"/>
    <p:sldId id="372" r:id="rId31"/>
    <p:sldId id="373" r:id="rId32"/>
    <p:sldId id="374" r:id="rId33"/>
    <p:sldId id="347" r:id="rId34"/>
    <p:sldId id="348" r:id="rId35"/>
    <p:sldId id="258" r:id="rId36"/>
    <p:sldId id="272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EB7845"/>
    <a:srgbClr val="3333FF"/>
    <a:srgbClr val="CC3300"/>
    <a:srgbClr val="9999FF"/>
    <a:srgbClr val="339933"/>
    <a:srgbClr val="FFCC00"/>
    <a:srgbClr val="3366CC"/>
    <a:srgbClr val="007E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6403" autoAdjust="0"/>
  </p:normalViewPr>
  <p:slideViewPr>
    <p:cSldViewPr snapToGrid="0" showGuides="1">
      <p:cViewPr varScale="1">
        <p:scale>
          <a:sx n="79" d="100"/>
          <a:sy n="79" d="100"/>
        </p:scale>
        <p:origin x="10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F157C-242B-4A35-ACDA-390FDB849BF9}" type="datetimeFigureOut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F2B6-E5E1-4504-8371-C3FBD6E2E2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7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83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08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99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12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74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70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72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19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48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34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0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F2B6-E5E1-4504-8371-C3FBD6E2E2F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0DF0C3B-4CAA-4B8B-9405-CFF1E0C27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"/>
            <a:ext cx="9144000" cy="6851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B3AD-656B-4903-A894-8A1F31239807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99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9D28-04AB-407E-A0B7-CAB027ACD71F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06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6D36-5FDC-47B3-B9C3-2B6AB8A5B08E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33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6412-A892-4A0B-9183-F30EB7834538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80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8C1D-6933-49FC-8D55-CA34EDE092DF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48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1595-FC9F-46F6-AFE9-C74D6638030B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1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9294-A198-4071-ADAA-5AB09C069BDC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4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9251561-CDC0-4608-B20A-4207A5E8F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65B8-94F2-4FFA-8F79-9A337258781C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AED3-9F48-46A2-BD5F-E2B85CF314A4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2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DAF2-C756-497B-96EC-06D8F18E5DA7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92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63E-812A-4D8C-95AD-DD1E9FD4DDEE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77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EEEF-9E64-4DCD-B948-4CC123B15A6D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2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FC0-E938-4526-91D5-EB917C452F8F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3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FDE6CC40-C0F2-498E-9E8F-D409FB601C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"/>
            <a:ext cx="9144000" cy="6849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3DD08FA7-FBE3-4C19-B5F6-6E9A664F0132}" type="datetime1">
              <a:rPr lang="zh-TW" altLang="en-US" smtClean="0"/>
              <a:t>2024/1/26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154202D7-721D-4CB0-8B37-7857A1C67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7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21DB2-280B-4C9B-B870-8D2073627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272" y="1517361"/>
            <a:ext cx="6585457" cy="1177200"/>
          </a:xfrm>
        </p:spPr>
        <p:txBody>
          <a:bodyPr anchor="ctr">
            <a:noAutofit/>
          </a:bodyPr>
          <a:lstStyle/>
          <a:p>
            <a:r>
              <a:rPr lang="en-US" altLang="zh-TW" sz="4000" b="1" dirty="0"/>
              <a:t>113</a:t>
            </a:r>
            <a:r>
              <a:rPr lang="zh-TW" altLang="en-US" sz="4000" b="1" dirty="0"/>
              <a:t>年度新住民子女</a:t>
            </a:r>
            <a:br>
              <a:rPr lang="en-US" altLang="zh-TW" sz="4000" b="1" dirty="0"/>
            </a:br>
            <a:r>
              <a:rPr lang="zh-TW" altLang="en-US" sz="4000" b="1" dirty="0"/>
              <a:t>國際移動力發展計畫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7986E9-F949-4B4B-BDD8-16CE73E30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4" y="4584943"/>
            <a:ext cx="6976442" cy="751773"/>
          </a:xfrm>
        </p:spPr>
        <p:txBody>
          <a:bodyPr anchor="ctr">
            <a:noAutofit/>
          </a:bodyPr>
          <a:lstStyle/>
          <a:p>
            <a:pPr algn="l"/>
            <a:r>
              <a:rPr lang="zh-TW" altLang="en-US" sz="2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計畫主持人：</a:t>
            </a:r>
            <a:r>
              <a:rPr lang="zh-TW" altLang="zh-TW" sz="2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國立高雄科技大學</a:t>
            </a:r>
            <a:r>
              <a:rPr lang="en-US" altLang="zh-TW" sz="20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俞克維</a:t>
            </a:r>
            <a:r>
              <a:rPr lang="zh-TW" altLang="en-US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特聘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教授</a:t>
            </a:r>
            <a:endParaRPr lang="en-US" altLang="zh-TW" sz="2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000" dirty="0">
                <a:cs typeface="Times New Roman" panose="02020603050405020304" pitchFamily="18" charset="0"/>
              </a:rPr>
              <a:t>協同主持人：國立曾文高級農工職業學校 謝旻淵</a:t>
            </a:r>
            <a:r>
              <a:rPr lang="zh-TW" altLang="en-US" sz="2000" kern="100" dirty="0">
                <a:cs typeface="Times New Roman" panose="02020603050405020304" pitchFamily="18" charset="0"/>
              </a:rPr>
              <a:t> 校長</a:t>
            </a:r>
            <a:endParaRPr lang="en-US" altLang="zh-TW" sz="2000" kern="100" dirty="0"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2ACE8A-E2EA-4C65-8723-4DE10BE28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3" y="1232529"/>
            <a:ext cx="1176837" cy="117683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1AD6277-78AB-4012-B49B-2CDBCA9B2B2C}"/>
              </a:ext>
            </a:extLst>
          </p:cNvPr>
          <p:cNvSpPr txBox="1">
            <a:spLocks/>
          </p:cNvSpPr>
          <p:nvPr/>
        </p:nvSpPr>
        <p:spPr>
          <a:xfrm>
            <a:off x="1221841" y="2259622"/>
            <a:ext cx="6700318" cy="1169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endParaRPr lang="zh-TW" altLang="en-US" sz="3300" b="1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08DC3CB-581A-49E1-A5C0-6CF224597510}"/>
              </a:ext>
            </a:extLst>
          </p:cNvPr>
          <p:cNvSpPr/>
          <p:nvPr/>
        </p:nvSpPr>
        <p:spPr>
          <a:xfrm>
            <a:off x="2667798" y="3138646"/>
            <a:ext cx="3808405" cy="11768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申請說明會</a:t>
            </a:r>
            <a:endParaRPr lang="zh-TW" altLang="en-US" sz="4800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194F497-78CB-40F7-AEF4-B1E90F50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4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0" y="0"/>
            <a:ext cx="9264315" cy="442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職業技能精進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</a:p>
          <a:p>
            <a:pPr marL="342900" lvl="0" indent="-342900" defTabSz="7112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學校安排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高一升高二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的學生，進行「職場見習」。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技術型及綜合型高中視學生學習需求開設「技能訓練課程」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7112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人數皆須以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人以上為原則，新住民子女人數需達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60%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活動後學生皆須繳交心得回饋單。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1" y="0"/>
            <a:ext cx="9144000" cy="630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國際職場體驗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711200">
              <a:lnSpc>
                <a:spcPts val="36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填具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「國際職場體驗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申請書」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ts val="36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鼓勵擁有跨文化雙語言優勢的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二年級新住民子女在學學生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提出申請。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ts val="36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申請學生請錄製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分鐘「自我介紹影片檔」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，不限語言，但以學生母親之母國語言為佳。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711200">
              <a:lnSpc>
                <a:spcPts val="36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由國教署召集專家學者組成審查小組，從學生語文能力、相關活動參與經歷、參與動機及目的等書面資料進行審查，預計遴選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位學生。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defTabSz="711200">
              <a:lnSpc>
                <a:spcPts val="36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由計畫承辦單位於暑假期間帶領入選的學生前往，進行海外職場體驗，並選派隨隊輔導教師協助帶隊。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ts val="36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回國後學生須繳交心得回饋單。</a:t>
            </a:r>
          </a:p>
        </p:txBody>
      </p:sp>
    </p:spTree>
    <p:extLst>
      <p:ext uri="{BB962C8B-B14F-4D97-AF65-F5344CB8AC3E}">
        <p14:creationId xmlns:p14="http://schemas.microsoft.com/office/powerpoint/2010/main" val="21778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1" y="0"/>
            <a:ext cx="9144000" cy="594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經費補助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國際交流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視訊交流：</a:t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每案補助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最高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，補助項目：講座鐘點費、授課鐘點費、全民健康保險補充保費、印刷費、雜支、膳費。雜支不得超過補助總經費百分之六。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校際互訪：</a:t>
            </a:r>
            <a:b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出團學校及來訪學校組團，以一案計，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每案最高補助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；出團新住民子女學生及教師每人最高補助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，一般學生最高補助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；來訪學校，其教師及學生每人最高補助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；出團學校及來訪學校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每團至多補助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34290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1" y="0"/>
            <a:ext cx="9144000" cy="619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經費補助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職業技能精進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每校補助金額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最高為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支用項目：授課鐘點費、實習材料費、工作費、工讀費、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306250" lvl="5">
              <a:lnSpc>
                <a:spcPct val="1200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印刷費、國內旅費、膳費、保險費、場地使用費、全民健康保險補充保費、臨時人員勞健保費、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306250" lvl="5">
              <a:lnSpc>
                <a:spcPct val="120000"/>
              </a:lnSpc>
              <a:spcAft>
                <a:spcPts val="1200"/>
              </a:spcAft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臨時人員勞工退休金、設備使用費、雜支。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課程授課鐘點費支給標準如下：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>
              <a:lnSpc>
                <a:spcPts val="45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外聘業界師資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800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>
              <a:lnSpc>
                <a:spcPts val="45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課後及假日內聘編制內教師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>
              <a:lnSpc>
                <a:spcPts val="45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平日內聘編制內教師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400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0" y="136524"/>
            <a:ext cx="9144000" cy="343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經費補助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國際職場體驗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學生及隨隊輔導教師每人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最高補助</a:t>
            </a:r>
            <a:r>
              <a:rPr lang="en-US" altLang="zh-TW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srgbClr val="CC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費用包含機票、生活雜支、保險、交通費等相關費用。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3200" lvl="1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護照及簽證屬個人證件，代辦費將由學生自付。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314324" y="1143225"/>
            <a:ext cx="8515351" cy="49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15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國際交流活動、職業技能精進活動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由教育部國民及學前教育署遴聘專家學者組成審查小組進行審查，必要時得請各提出申請之直轄市、縣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政府教育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處依審查委員建議調整計畫內容，經國教署核定後執行。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15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國際職場體驗活動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由國教署召集專家學者組成審查小組，從學生語文能力、相關活動參與經歷、參與動機及目的等書面資料進行審查。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預計於</a:t>
            </a:r>
            <a:r>
              <a:rPr lang="en-US" altLang="zh-TW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月底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，由國教署核定並公告審查結果。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B8D0AB-7948-4D5C-89D9-5DE80B73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03665"/>
            <a:ext cx="4376488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陸、計畫審查及公告</a:t>
            </a:r>
          </a:p>
        </p:txBody>
      </p:sp>
    </p:spTree>
    <p:extLst>
      <p:ext uri="{BB962C8B-B14F-4D97-AF65-F5344CB8AC3E}">
        <p14:creationId xmlns:p14="http://schemas.microsoft.com/office/powerpoint/2010/main" val="24953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628649" y="2297655"/>
            <a:ext cx="8046120" cy="94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預計於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-12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，邀請參與國際移動力發展計畫之學校，參加國教署或委辦單位辦理之活動成果分享會。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4B8D0AB-7948-4D5C-89D9-5DE80B73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57995"/>
            <a:ext cx="4376488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柒、成果分享會</a:t>
            </a:r>
          </a:p>
        </p:txBody>
      </p:sp>
    </p:spTree>
    <p:extLst>
      <p:ext uri="{BB962C8B-B14F-4D97-AF65-F5344CB8AC3E}">
        <p14:creationId xmlns:p14="http://schemas.microsoft.com/office/powerpoint/2010/main" val="3463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19F88-8979-4989-9592-097E3639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99" y="3429000"/>
            <a:ext cx="8020731" cy="85675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捌、申請書撰寫注意事項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0B9A97-2B26-4C81-94D2-789E15B9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7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039C9B-52F4-43BF-9DA2-2757720A5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56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603256" y="3756086"/>
            <a:ext cx="3691182" cy="1465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390362-979B-4A97-B3B7-5D315A991CEA}"/>
              </a:ext>
            </a:extLst>
          </p:cNvPr>
          <p:cNvSpPr txBox="1"/>
          <p:nvPr/>
        </p:nvSpPr>
        <p:spPr>
          <a:xfrm>
            <a:off x="4849564" y="3294421"/>
            <a:ext cx="42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請留各校承辦窗口資料並核章</a:t>
            </a:r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國際交流申請書</a:t>
            </a:r>
          </a:p>
        </p:txBody>
      </p:sp>
    </p:spTree>
    <p:extLst>
      <p:ext uri="{BB962C8B-B14F-4D97-AF65-F5344CB8AC3E}">
        <p14:creationId xmlns:p14="http://schemas.microsoft.com/office/powerpoint/2010/main" val="24835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6" name="書卷: 水平 5">
            <a:extLst>
              <a:ext uri="{FF2B5EF4-FFF2-40B4-BE49-F238E27FC236}">
                <a16:creationId xmlns:a16="http://schemas.microsoft.com/office/drawing/2014/main" id="{ADCD791B-9889-4D66-9C40-46C44273AC9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國際交流申請書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390362-979B-4A97-B3B7-5D315A991CEA}"/>
              </a:ext>
            </a:extLst>
          </p:cNvPr>
          <p:cNvSpPr txBox="1"/>
          <p:nvPr/>
        </p:nvSpPr>
        <p:spPr>
          <a:xfrm>
            <a:off x="5014785" y="1341056"/>
            <a:ext cx="391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請填寫交流學校基本資料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3A8B1E-9FCF-41EA-938A-5ADB4E4DA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" y="0"/>
            <a:ext cx="4849565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475668" y="696717"/>
            <a:ext cx="3927890" cy="1192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2197E74-8980-4D85-8FB4-9A7EE5C2DF86}"/>
              </a:ext>
            </a:extLst>
          </p:cNvPr>
          <p:cNvSpPr/>
          <p:nvPr/>
        </p:nvSpPr>
        <p:spPr>
          <a:xfrm>
            <a:off x="475668" y="1954016"/>
            <a:ext cx="3927890" cy="837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3EE32F-10C0-4C9F-9D56-A09FE0EB07CD}"/>
              </a:ext>
            </a:extLst>
          </p:cNvPr>
          <p:cNvSpPr/>
          <p:nvPr/>
        </p:nvSpPr>
        <p:spPr>
          <a:xfrm>
            <a:off x="475668" y="2856383"/>
            <a:ext cx="3927890" cy="3051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8847D7-5ACC-4E26-A94D-05DCBAC4ECF1}"/>
              </a:ext>
            </a:extLst>
          </p:cNvPr>
          <p:cNvSpPr/>
          <p:nvPr/>
        </p:nvSpPr>
        <p:spPr>
          <a:xfrm>
            <a:off x="0" y="1000879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E1CEABF-41D7-4B3E-9C92-94950FE29ABF}"/>
              </a:ext>
            </a:extLst>
          </p:cNvPr>
          <p:cNvSpPr/>
          <p:nvPr/>
        </p:nvSpPr>
        <p:spPr>
          <a:xfrm>
            <a:off x="-2222" y="2035597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B81C86-0B7C-4199-9FDD-D1F4775B4EFA}"/>
              </a:ext>
            </a:extLst>
          </p:cNvPr>
          <p:cNvSpPr/>
          <p:nvPr/>
        </p:nvSpPr>
        <p:spPr>
          <a:xfrm>
            <a:off x="3687" y="3788435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9F890D7-0298-453C-92FD-BA78F5E92A45}"/>
              </a:ext>
            </a:extLst>
          </p:cNvPr>
          <p:cNvSpPr txBox="1"/>
          <p:nvPr/>
        </p:nvSpPr>
        <p:spPr>
          <a:xfrm>
            <a:off x="5014785" y="2515568"/>
            <a:ext cx="391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請填寫視訊交流人數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22195CF-2BF2-4C63-8498-FAB1ADFED4D8}"/>
              </a:ext>
            </a:extLst>
          </p:cNvPr>
          <p:cNvSpPr txBox="1"/>
          <p:nvPr/>
        </p:nvSpPr>
        <p:spPr>
          <a:xfrm>
            <a:off x="5014785" y="3880767"/>
            <a:ext cx="391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請填寫校際互訪基本資料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900C57-AB28-48CF-B364-CC029890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414"/>
            <a:ext cx="8062768" cy="25803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</a:rPr>
              <a:t>教育部國民及學前教育署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</a:rPr>
              <a:t>		</a:t>
            </a:r>
            <a:r>
              <a:rPr lang="zh-TW" altLang="en-US" dirty="0">
                <a:latin typeface="標楷體" panose="03000509000000000000" pitchFamily="65" charset="-120"/>
              </a:rPr>
              <a:t>補助辦理新住民子女教育要點。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</a:rPr>
              <a:t>教育部國民及學前教育署補助高級中等學校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</a:rPr>
              <a:t>		</a:t>
            </a:r>
            <a:r>
              <a:rPr lang="zh-TW" altLang="en-US" dirty="0">
                <a:latin typeface="標楷體" panose="03000509000000000000" pitchFamily="65" charset="-120"/>
              </a:rPr>
              <a:t>新住民子女國際交流作業要點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F3F6A4-F6DC-423F-AE78-7ED38B58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D930F9E-E5F5-4785-A916-F6FF33A9394E}"/>
              </a:ext>
            </a:extLst>
          </p:cNvPr>
          <p:cNvSpPr txBox="1">
            <a:spLocks/>
          </p:cNvSpPr>
          <p:nvPr/>
        </p:nvSpPr>
        <p:spPr>
          <a:xfrm>
            <a:off x="628649" y="303665"/>
            <a:ext cx="7886700" cy="83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sz="3200" dirty="0"/>
              <a:t>壹、法規依據</a:t>
            </a:r>
          </a:p>
        </p:txBody>
      </p:sp>
    </p:spTree>
    <p:extLst>
      <p:ext uri="{BB962C8B-B14F-4D97-AF65-F5344CB8AC3E}">
        <p14:creationId xmlns:p14="http://schemas.microsoft.com/office/powerpoint/2010/main" val="39284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4ADE67-45F1-45C3-8E20-71B1E7E88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4596065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180471" y="1648761"/>
            <a:ext cx="4235115" cy="4415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390362-979B-4A97-B3B7-5D315A991CEA}"/>
              </a:ext>
            </a:extLst>
          </p:cNvPr>
          <p:cNvSpPr txBox="1"/>
          <p:nvPr/>
        </p:nvSpPr>
        <p:spPr>
          <a:xfrm>
            <a:off x="226427" y="6125518"/>
            <a:ext cx="418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請詳述國際交流活動整體規劃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AF3438E-3543-46B3-8DFE-E61A4599C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60" y="1"/>
            <a:ext cx="4598331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8EE60AC-68F6-4D83-9475-0FB191AD3841}"/>
              </a:ext>
            </a:extLst>
          </p:cNvPr>
          <p:cNvSpPr/>
          <p:nvPr/>
        </p:nvSpPr>
        <p:spPr>
          <a:xfrm>
            <a:off x="4968706" y="445168"/>
            <a:ext cx="2033671" cy="264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7C39B67F-8AEB-4E02-904B-3C5F22DFA589}"/>
              </a:ext>
            </a:extLst>
          </p:cNvPr>
          <p:cNvSpPr/>
          <p:nvPr/>
        </p:nvSpPr>
        <p:spPr>
          <a:xfrm>
            <a:off x="2711984" y="-128107"/>
            <a:ext cx="3407204" cy="58863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國際交流申請書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197CAA-59E1-4745-9E16-8393C40251C0}"/>
              </a:ext>
            </a:extLst>
          </p:cNvPr>
          <p:cNvSpPr txBox="1"/>
          <p:nvPr/>
        </p:nvSpPr>
        <p:spPr>
          <a:xfrm>
            <a:off x="4907797" y="5804327"/>
            <a:ext cx="4189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請提供校際互訪參與人員名單</a:t>
            </a:r>
            <a:br>
              <a:rPr lang="en-US" altLang="zh-TW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去訪及回訪</a:t>
            </a:r>
            <a:r>
              <a:rPr lang="en-US" altLang="zh-TW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79646855-2368-4D18-BD77-BD50E6DA0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6"/>
            <a:ext cx="4571999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310384" y="445167"/>
            <a:ext cx="1518411" cy="264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98AE3F1-B1B1-4C92-8016-5808C8BE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1999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73095EF-A3F8-4EC9-8C8C-5E42C2B07DE4}"/>
              </a:ext>
            </a:extLst>
          </p:cNvPr>
          <p:cNvSpPr/>
          <p:nvPr/>
        </p:nvSpPr>
        <p:spPr>
          <a:xfrm>
            <a:off x="4963481" y="2830791"/>
            <a:ext cx="3770607" cy="1587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009265-FFAB-4CF3-B2E1-79F4669A1F22}"/>
              </a:ext>
            </a:extLst>
          </p:cNvPr>
          <p:cNvSpPr/>
          <p:nvPr/>
        </p:nvSpPr>
        <p:spPr>
          <a:xfrm>
            <a:off x="4963481" y="4418319"/>
            <a:ext cx="3770607" cy="1368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27C44B5-0347-4C1A-96CB-16EEF5950ADF}"/>
              </a:ext>
            </a:extLst>
          </p:cNvPr>
          <p:cNvSpPr/>
          <p:nvPr/>
        </p:nvSpPr>
        <p:spPr>
          <a:xfrm>
            <a:off x="4550777" y="3212607"/>
            <a:ext cx="5000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13C8316-E421-410C-831C-0379EF11565F}"/>
              </a:ext>
            </a:extLst>
          </p:cNvPr>
          <p:cNvSpPr/>
          <p:nvPr/>
        </p:nvSpPr>
        <p:spPr>
          <a:xfrm>
            <a:off x="4550778" y="4707247"/>
            <a:ext cx="5000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7C39B67F-8AEB-4E02-904B-3C5F22DFA589}"/>
              </a:ext>
            </a:extLst>
          </p:cNvPr>
          <p:cNvSpPr/>
          <p:nvPr/>
        </p:nvSpPr>
        <p:spPr>
          <a:xfrm>
            <a:off x="2711984" y="-128107"/>
            <a:ext cx="3407204" cy="58863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國際交流申請書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98797245-FFE0-48D1-9F67-5E2724B62D38}"/>
              </a:ext>
            </a:extLst>
          </p:cNvPr>
          <p:cNvSpPr/>
          <p:nvPr/>
        </p:nvSpPr>
        <p:spPr>
          <a:xfrm>
            <a:off x="239212" y="3624555"/>
            <a:ext cx="4093576" cy="1100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請提供：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視訊交流課程表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校際互訪行程表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7AB1DD40-88AC-4AA2-A606-B2BCA418CFC1}"/>
              </a:ext>
            </a:extLst>
          </p:cNvPr>
          <p:cNvSpPr/>
          <p:nvPr/>
        </p:nvSpPr>
        <p:spPr>
          <a:xfrm>
            <a:off x="4836695" y="1838808"/>
            <a:ext cx="4018547" cy="9158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請編列：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「視訊交流」業務費</a:t>
            </a: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「校際互訪」業務費</a:t>
            </a:r>
          </a:p>
        </p:txBody>
      </p:sp>
    </p:spTree>
    <p:extLst>
      <p:ext uri="{BB962C8B-B14F-4D97-AF65-F5344CB8AC3E}">
        <p14:creationId xmlns:p14="http://schemas.microsoft.com/office/powerpoint/2010/main" val="4623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390362-979B-4A97-B3B7-5D315A991CEA}"/>
              </a:ext>
            </a:extLst>
          </p:cNvPr>
          <p:cNvSpPr txBox="1"/>
          <p:nvPr/>
        </p:nvSpPr>
        <p:spPr>
          <a:xfrm>
            <a:off x="4849564" y="3294421"/>
            <a:ext cx="42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請留各校承辦窗口資料並核章</a:t>
            </a:r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職業技能精進申請書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08B43F-8DDB-4D18-95E7-ED42378B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56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565484" y="3934326"/>
            <a:ext cx="3729790" cy="139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7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職業技能精進申請書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5A02E7-6DA5-4ABB-A29B-301094304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9565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397042" y="365848"/>
            <a:ext cx="2526632" cy="356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5902FD0-460F-40A3-B067-84ED9FD8FEFE}"/>
              </a:ext>
            </a:extLst>
          </p:cNvPr>
          <p:cNvSpPr txBox="1"/>
          <p:nvPr/>
        </p:nvSpPr>
        <p:spPr>
          <a:xfrm>
            <a:off x="5285075" y="3114531"/>
            <a:ext cx="375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申請「職場見習」，請填寫本表。並詳述職場見習活動規劃。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DB48F4-E894-41BA-85A9-1AF788470B9C}"/>
              </a:ext>
            </a:extLst>
          </p:cNvPr>
          <p:cNvSpPr txBox="1"/>
          <p:nvPr/>
        </p:nvSpPr>
        <p:spPr>
          <a:xfrm>
            <a:off x="4792619" y="2714421"/>
            <a:ext cx="424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（普通型高中適用）</a:t>
            </a:r>
          </a:p>
        </p:txBody>
      </p:sp>
    </p:spTree>
    <p:extLst>
      <p:ext uri="{BB962C8B-B14F-4D97-AF65-F5344CB8AC3E}">
        <p14:creationId xmlns:p14="http://schemas.microsoft.com/office/powerpoint/2010/main" val="34895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4038ED-018F-443A-9D25-5461BA97D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284001" y="417775"/>
            <a:ext cx="1484641" cy="280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765AB9F-8F9E-4714-AE7B-65CD9FDDD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0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2767263" y="-75521"/>
            <a:ext cx="3609474" cy="62823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職業技能精進申請書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FD1FDF-0057-4475-97FE-0BD1BB53E251}"/>
              </a:ext>
            </a:extLst>
          </p:cNvPr>
          <p:cNvSpPr/>
          <p:nvPr/>
        </p:nvSpPr>
        <p:spPr>
          <a:xfrm>
            <a:off x="4937760" y="492977"/>
            <a:ext cx="1474471" cy="204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EF3EE34-84CE-426D-BEF7-0B74B9262572}"/>
              </a:ext>
            </a:extLst>
          </p:cNvPr>
          <p:cNvSpPr/>
          <p:nvPr/>
        </p:nvSpPr>
        <p:spPr>
          <a:xfrm>
            <a:off x="185821" y="3127233"/>
            <a:ext cx="4250155" cy="881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（普通型高中適用）</a:t>
            </a:r>
          </a:p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請詳述行程內容。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C7267E9-66CD-4C7B-9E0E-D47881928796}"/>
              </a:ext>
            </a:extLst>
          </p:cNvPr>
          <p:cNvSpPr/>
          <p:nvPr/>
        </p:nvSpPr>
        <p:spPr>
          <a:xfrm>
            <a:off x="4884822" y="3127233"/>
            <a:ext cx="4073358" cy="881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（普通型高中適用）</a:t>
            </a:r>
          </a:p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請檢附職場見習參與學生名冊。</a:t>
            </a:r>
          </a:p>
        </p:txBody>
      </p:sp>
    </p:spTree>
    <p:extLst>
      <p:ext uri="{BB962C8B-B14F-4D97-AF65-F5344CB8AC3E}">
        <p14:creationId xmlns:p14="http://schemas.microsoft.com/office/powerpoint/2010/main" val="3196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職業技能精進申請書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3FC2C2-F435-4CEA-8409-1A0A2BEBD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565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387396" y="457201"/>
            <a:ext cx="3943974" cy="239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6EC0205-CE77-43EC-A971-A908883536C2}"/>
              </a:ext>
            </a:extLst>
          </p:cNvPr>
          <p:cNvSpPr txBox="1"/>
          <p:nvPr/>
        </p:nvSpPr>
        <p:spPr>
          <a:xfrm>
            <a:off x="5342021" y="3107193"/>
            <a:ext cx="3753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職場見習與技能訓練課程需一併申請，請填寫本表。並詳述職場見習及課程內容規劃。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BE83AB-502E-4ECD-8125-1AD99E13384B}"/>
              </a:ext>
            </a:extLst>
          </p:cNvPr>
          <p:cNvSpPr txBox="1"/>
          <p:nvPr/>
        </p:nvSpPr>
        <p:spPr>
          <a:xfrm>
            <a:off x="4849565" y="2707083"/>
            <a:ext cx="424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（技術型、綜合型高中適用）</a:t>
            </a:r>
          </a:p>
        </p:txBody>
      </p:sp>
    </p:spTree>
    <p:extLst>
      <p:ext uri="{BB962C8B-B14F-4D97-AF65-F5344CB8AC3E}">
        <p14:creationId xmlns:p14="http://schemas.microsoft.com/office/powerpoint/2010/main" val="15312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524428E-449C-40D7-B8C1-F01A61F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46" y="0"/>
            <a:ext cx="454985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A8783EA-39A8-4277-81C3-1BEBCA848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4572003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376823" y="417775"/>
            <a:ext cx="1729542" cy="292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2767263" y="-75521"/>
            <a:ext cx="3609474" cy="62823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職業技能精進申請書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FD1FDF-0057-4475-97FE-0BD1BB53E251}"/>
              </a:ext>
            </a:extLst>
          </p:cNvPr>
          <p:cNvSpPr/>
          <p:nvPr/>
        </p:nvSpPr>
        <p:spPr>
          <a:xfrm>
            <a:off x="4930782" y="492977"/>
            <a:ext cx="2260184" cy="216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7010769-7A7F-4BED-BA5F-A2F2467302B7}"/>
              </a:ext>
            </a:extLst>
          </p:cNvPr>
          <p:cNvSpPr/>
          <p:nvPr/>
        </p:nvSpPr>
        <p:spPr>
          <a:xfrm>
            <a:off x="160920" y="2847723"/>
            <a:ext cx="4250155" cy="881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（技術型、綜合型高中適用）</a:t>
            </a:r>
          </a:p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請詳述職場見習行程內容。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73CB8338-696B-4B65-8279-E99CAE1161A6}"/>
              </a:ext>
            </a:extLst>
          </p:cNvPr>
          <p:cNvSpPr/>
          <p:nvPr/>
        </p:nvSpPr>
        <p:spPr>
          <a:xfrm>
            <a:off x="4832102" y="2847722"/>
            <a:ext cx="4073942" cy="881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（技術型、綜合型高中適用）</a:t>
            </a:r>
          </a:p>
          <a:p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請提供技能訓練課程師資規劃。若為外聘業師，請另行檢附業師背景資料。</a:t>
            </a:r>
          </a:p>
        </p:txBody>
      </p:sp>
    </p:spTree>
    <p:extLst>
      <p:ext uri="{BB962C8B-B14F-4D97-AF65-F5344CB8AC3E}">
        <p14:creationId xmlns:p14="http://schemas.microsoft.com/office/powerpoint/2010/main" val="2760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788C432C-ED12-4B16-9B37-105778E62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6" y="0"/>
            <a:ext cx="457200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7F73C8B-AF10-4FBF-A605-514DA32F1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457200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376823" y="417775"/>
            <a:ext cx="2746558" cy="292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2767263" y="-75521"/>
            <a:ext cx="3609474" cy="62823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職業技能精進申請書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FD1FDF-0057-4475-97FE-0BD1BB53E251}"/>
              </a:ext>
            </a:extLst>
          </p:cNvPr>
          <p:cNvSpPr/>
          <p:nvPr/>
        </p:nvSpPr>
        <p:spPr>
          <a:xfrm>
            <a:off x="4980238" y="2341817"/>
            <a:ext cx="3730625" cy="2831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0FBEF2F-71DA-4DD7-AB20-0D37EF3AA134}"/>
              </a:ext>
            </a:extLst>
          </p:cNvPr>
          <p:cNvSpPr/>
          <p:nvPr/>
        </p:nvSpPr>
        <p:spPr>
          <a:xfrm>
            <a:off x="160920" y="3343085"/>
            <a:ext cx="4250155" cy="881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（技術型、綜合型高中適用）</a:t>
            </a:r>
          </a:p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請檢附職場見習及技能訓練課程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參與學生名冊。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4D4743C-2CD1-4DCD-ACC2-FDCFF508EBD4}"/>
              </a:ext>
            </a:extLst>
          </p:cNvPr>
          <p:cNvSpPr/>
          <p:nvPr/>
        </p:nvSpPr>
        <p:spPr>
          <a:xfrm>
            <a:off x="4720472" y="5315258"/>
            <a:ext cx="4250155" cy="8512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（技術型、綜合型高中適用）</a:t>
            </a:r>
          </a:p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請編列職場見習及技能訓練課程業務費。</a:t>
            </a:r>
          </a:p>
        </p:txBody>
      </p:sp>
    </p:spTree>
    <p:extLst>
      <p:ext uri="{BB962C8B-B14F-4D97-AF65-F5344CB8AC3E}">
        <p14:creationId xmlns:p14="http://schemas.microsoft.com/office/powerpoint/2010/main" val="21051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D5CE678-BBF9-4E1D-80E8-1615AEE02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9564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390362-979B-4A97-B3B7-5D315A991CEA}"/>
              </a:ext>
            </a:extLst>
          </p:cNvPr>
          <p:cNvSpPr txBox="1"/>
          <p:nvPr/>
        </p:nvSpPr>
        <p:spPr>
          <a:xfrm>
            <a:off x="4849564" y="3294421"/>
            <a:ext cx="42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請留各校承辦窗口資料並核章</a:t>
            </a:r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國際職場體驗申請書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565484" y="3934326"/>
            <a:ext cx="3729790" cy="139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97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6B4557C-6842-42E2-A3A7-467557F9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49565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國際職場體驗申請書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2424781" y="1660358"/>
            <a:ext cx="205096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74A4CE-04CA-42AD-9A3A-55F28924E446}"/>
              </a:ext>
            </a:extLst>
          </p:cNvPr>
          <p:cNvSpPr/>
          <p:nvPr/>
        </p:nvSpPr>
        <p:spPr>
          <a:xfrm>
            <a:off x="373815" y="3982453"/>
            <a:ext cx="4101932" cy="1913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F90ADD-570F-44E5-AE9F-D5D0C1266D81}"/>
              </a:ext>
            </a:extLst>
          </p:cNvPr>
          <p:cNvSpPr/>
          <p:nvPr/>
        </p:nvSpPr>
        <p:spPr>
          <a:xfrm>
            <a:off x="1899835" y="1344895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217EF1F-54FB-492C-A9BC-41A7153E1E82}"/>
              </a:ext>
            </a:extLst>
          </p:cNvPr>
          <p:cNvSpPr/>
          <p:nvPr/>
        </p:nvSpPr>
        <p:spPr>
          <a:xfrm>
            <a:off x="-75566" y="3659287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98B0FC-4AF7-4FEA-BFB8-EB1D3AEC06DB}"/>
              </a:ext>
            </a:extLst>
          </p:cNvPr>
          <p:cNvSpPr txBox="1"/>
          <p:nvPr/>
        </p:nvSpPr>
        <p:spPr>
          <a:xfrm>
            <a:off x="4825500" y="1944107"/>
            <a:ext cx="419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遴選後，將成立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群組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聯繫國際職場體驗活動相關事宜。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E89A3F1-757F-41D7-888C-BE749E52DB21}"/>
              </a:ext>
            </a:extLst>
          </p:cNvPr>
          <p:cNvSpPr txBox="1"/>
          <p:nvPr/>
        </p:nvSpPr>
        <p:spPr>
          <a:xfrm>
            <a:off x="4830259" y="4082897"/>
            <a:ext cx="391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請勾選新住民語文能力證明及其他相關活動參與經歷。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589E688-330F-4A52-AD74-DE47C4EF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03665"/>
            <a:ext cx="7886700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貳、實施目的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0DBA50-7AEA-4D3F-834C-C9748B0A3DD7}"/>
              </a:ext>
            </a:extLst>
          </p:cNvPr>
          <p:cNvSpPr/>
          <p:nvPr/>
        </p:nvSpPr>
        <p:spPr>
          <a:xfrm>
            <a:off x="644977" y="1448260"/>
            <a:ext cx="7854044" cy="358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落實推動教育部國民及學前教育署「補助高級中等學校新住民子女國際交流作業要點」及「補助辦理新住民子女教育要點」中所訂定之國際交流及國際職場體驗等項目。</a:t>
            </a:r>
            <a:endParaRPr lang="en-US" altLang="zh-TW" sz="2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發展學生多元專業知能，用社會參與的學習方法，配合外國文化學習，增進自我認同並提升國際視野。</a:t>
            </a:r>
            <a:endParaRPr lang="en-US" altLang="zh-TW" sz="2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透過國際文化交流活動，讓學生瞭解新南向國家之文化底蘊，讓學生更具國際移動力。</a:t>
            </a:r>
            <a:endParaRPr lang="en-US" altLang="zh-TW" sz="22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0C27335-131D-4A41-89DD-8C4423D8E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565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5014785" y="365848"/>
            <a:ext cx="3801979" cy="66173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國際職場體驗申請書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1399298" y="481263"/>
            <a:ext cx="208986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74A4CE-04CA-42AD-9A3A-55F28924E446}"/>
              </a:ext>
            </a:extLst>
          </p:cNvPr>
          <p:cNvSpPr/>
          <p:nvPr/>
        </p:nvSpPr>
        <p:spPr>
          <a:xfrm>
            <a:off x="1708483" y="4199022"/>
            <a:ext cx="1513391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F90ADD-570F-44E5-AE9F-D5D0C1266D81}"/>
              </a:ext>
            </a:extLst>
          </p:cNvPr>
          <p:cNvSpPr/>
          <p:nvPr/>
        </p:nvSpPr>
        <p:spPr>
          <a:xfrm>
            <a:off x="874352" y="158097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217EF1F-54FB-492C-A9BC-41A7153E1E82}"/>
              </a:ext>
            </a:extLst>
          </p:cNvPr>
          <p:cNvSpPr/>
          <p:nvPr/>
        </p:nvSpPr>
        <p:spPr>
          <a:xfrm>
            <a:off x="1018317" y="3990156"/>
            <a:ext cx="524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98B0FC-4AF7-4FEA-BFB8-EB1D3AEC06DB}"/>
              </a:ext>
            </a:extLst>
          </p:cNvPr>
          <p:cNvSpPr txBox="1"/>
          <p:nvPr/>
        </p:nvSpPr>
        <p:spPr>
          <a:xfrm>
            <a:off x="4971485" y="1955076"/>
            <a:ext cx="419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詳述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參與動機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學習目的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預期學習成果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並以電腦繕打，以便彙整。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E89A3F1-757F-41D7-888C-BE749E52DB21}"/>
              </a:ext>
            </a:extLst>
          </p:cNvPr>
          <p:cNvSpPr txBox="1"/>
          <p:nvPr/>
        </p:nvSpPr>
        <p:spPr>
          <a:xfrm>
            <a:off x="4971485" y="4591204"/>
            <a:ext cx="391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en-US" sz="24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推薦人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協助說明，並以電腦繕打，以便彙整。</a:t>
            </a:r>
            <a:endParaRPr lang="en-US" altLang="zh-TW" sz="24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6821390-C86D-45CD-9AD2-E1501F36A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5" y="0"/>
            <a:ext cx="4572003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53C5B9B-FD67-4A3A-B3C7-D24CAD0B0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1996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376731" y="6629323"/>
            <a:ext cx="2057400" cy="365125"/>
          </a:xfrm>
        </p:spPr>
        <p:txBody>
          <a:bodyPr/>
          <a:lstStyle/>
          <a:p>
            <a:fld id="{125A4891-EBFF-488D-BAB4-EF4529F4B57B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312821" y="417774"/>
            <a:ext cx="757990" cy="316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2767263" y="-75521"/>
            <a:ext cx="3609474" cy="62823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國際職場體驗申請書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FD1FDF-0057-4475-97FE-0BD1BB53E251}"/>
              </a:ext>
            </a:extLst>
          </p:cNvPr>
          <p:cNvSpPr/>
          <p:nvPr/>
        </p:nvSpPr>
        <p:spPr>
          <a:xfrm>
            <a:off x="5632074" y="749957"/>
            <a:ext cx="2451846" cy="323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0FBEF2F-71DA-4DD7-AB20-0D37EF3AA134}"/>
              </a:ext>
            </a:extLst>
          </p:cNvPr>
          <p:cNvSpPr/>
          <p:nvPr/>
        </p:nvSpPr>
        <p:spPr>
          <a:xfrm>
            <a:off x="117720" y="3667938"/>
            <a:ext cx="4250155" cy="881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請勾選本次申請檢附之相關資料。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24D4743C-2CD1-4DCD-ACC2-FDCFF508EBD4}"/>
              </a:ext>
            </a:extLst>
          </p:cNvPr>
          <p:cNvSpPr/>
          <p:nvPr/>
        </p:nvSpPr>
        <p:spPr>
          <a:xfrm>
            <a:off x="4689716" y="3700044"/>
            <a:ext cx="4293357" cy="8512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修習校內外「新住民語文課程」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請檢附課程證明影本，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並加蓋申請學校承辦單位戳章。</a:t>
            </a:r>
          </a:p>
        </p:txBody>
      </p:sp>
    </p:spTree>
    <p:extLst>
      <p:ext uri="{BB962C8B-B14F-4D97-AF65-F5344CB8AC3E}">
        <p14:creationId xmlns:p14="http://schemas.microsoft.com/office/powerpoint/2010/main" val="31140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B82E60C7-F960-459E-A801-B9BA4ED7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3" y="0"/>
            <a:ext cx="4572007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AB3F045-25D7-4F2B-BEC4-ED14585DF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3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376731" y="6629323"/>
            <a:ext cx="2057400" cy="365125"/>
          </a:xfrm>
        </p:spPr>
        <p:txBody>
          <a:bodyPr/>
          <a:lstStyle/>
          <a:p>
            <a:fld id="{125A4891-EBFF-488D-BAB4-EF4529F4B57B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8E040-6D27-4E22-880D-BB2E466FED2D}"/>
              </a:ext>
            </a:extLst>
          </p:cNvPr>
          <p:cNvSpPr/>
          <p:nvPr/>
        </p:nvSpPr>
        <p:spPr>
          <a:xfrm>
            <a:off x="681085" y="773033"/>
            <a:ext cx="3277304" cy="586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337123EA-8A6A-41B0-8CB8-86CA7299E1D8}"/>
              </a:ext>
            </a:extLst>
          </p:cNvPr>
          <p:cNvSpPr/>
          <p:nvPr/>
        </p:nvSpPr>
        <p:spPr>
          <a:xfrm>
            <a:off x="2767263" y="-75521"/>
            <a:ext cx="3609474" cy="62823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國際職場體驗申請書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FD1FDF-0057-4475-97FE-0BD1BB53E251}"/>
              </a:ext>
            </a:extLst>
          </p:cNvPr>
          <p:cNvSpPr/>
          <p:nvPr/>
        </p:nvSpPr>
        <p:spPr>
          <a:xfrm>
            <a:off x="5253078" y="773033"/>
            <a:ext cx="3277304" cy="586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0FBEF2F-71DA-4DD7-AB20-0D37EF3AA134}"/>
              </a:ext>
            </a:extLst>
          </p:cNvPr>
          <p:cNvSpPr/>
          <p:nvPr/>
        </p:nvSpPr>
        <p:spPr>
          <a:xfrm>
            <a:off x="117720" y="3667938"/>
            <a:ext cx="4293350" cy="1156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勾選曾參加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「新住民子女國際交流活動計畫」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請檢附參與學生名冊影本，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並加蓋申請學校承辦單位戳章。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F3E6E22-3D1D-4B4B-99D0-9FA9F96F8787}"/>
              </a:ext>
            </a:extLst>
          </p:cNvPr>
          <p:cNvSpPr/>
          <p:nvPr/>
        </p:nvSpPr>
        <p:spPr>
          <a:xfrm>
            <a:off x="4689713" y="3667937"/>
            <a:ext cx="4293350" cy="1156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勾選曾參加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「新住</a:t>
            </a:r>
            <a:r>
              <a:rPr lang="zh-TW" altLang="en-US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民子女職業技能精進計畫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請檢附參與學生名冊影本，</a:t>
            </a:r>
            <a:br>
              <a:rPr lang="en-US" altLang="zh-TW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並加蓋申請學校承辦單位戳章。</a:t>
            </a:r>
          </a:p>
        </p:txBody>
      </p:sp>
    </p:spTree>
    <p:extLst>
      <p:ext uri="{BB962C8B-B14F-4D97-AF65-F5344CB8AC3E}">
        <p14:creationId xmlns:p14="http://schemas.microsoft.com/office/powerpoint/2010/main" val="36085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33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0" y="1107114"/>
            <a:ext cx="9144000" cy="4643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收件截止時間：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請附函文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學校自行函送：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以郵戳為憑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縣市政府教育局彙整函送：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以郵戳為憑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600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檢附資料：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資料請皆以電腦繕打，以便彙整。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國際交流活動申請書正本一份。（需用印）</a:t>
            </a: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職業技能精進活動申請書正本一份。（需用印）</a:t>
            </a: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國際職場體驗活動申請書正本一份。（需用印）</a:t>
            </a: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光碟片一張或隨身碟一個，檢附內容如下頁說明。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4455ECD-6F8D-4FD5-92F3-7F779345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03665"/>
            <a:ext cx="4376488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玖、資料繳交</a:t>
            </a:r>
            <a:r>
              <a:rPr lang="en-US" altLang="zh-TW" sz="3200" dirty="0"/>
              <a:t>(1/2)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954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0" y="1014781"/>
            <a:ext cx="9144000" cy="427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28575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檢附內容：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國際交流活動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職業技能精進活動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國際職場體驗活動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申請書之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檔、用印後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PDF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</a:t>
            </a:r>
            <a:b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包含各項檢附資料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。並請以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學校全名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為檔名。例：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國立高雄科技大學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國際交流活動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</a:p>
          <a:p>
            <a:pPr marL="139185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國際職場體驗活動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自我介紹影片</a:t>
            </a:r>
            <a:b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格式限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wmv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.mp4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。並請以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學校全名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學生姓名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為檔名。例：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國立高雄科技大學</a:t>
            </a: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-○○○】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49CB005-B4BA-4764-BFFE-D11A510B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75221"/>
            <a:ext cx="4376488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玖、資料繳交</a:t>
            </a:r>
            <a:r>
              <a:rPr lang="en-US" altLang="zh-TW" sz="3200" dirty="0"/>
              <a:t>(2/2)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295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 txBox="1">
            <a:spLocks/>
          </p:cNvSpPr>
          <p:nvPr/>
        </p:nvSpPr>
        <p:spPr>
          <a:xfrm>
            <a:off x="770251" y="1491130"/>
            <a:ext cx="7603498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學校辦理本項計畫時應提供必要行政協助，確保學生 於課後或假日參與活動時的安全維護。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學校執行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國際交流活動、職業技能精進活動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，如需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變更計畫書內容或新增使用 項目者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應報國教署或由直轄市、縣（市）主管機關核轉國教署核定後辦理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學校應於年度結束後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兩個月內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計畫執行成果報告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  具體敘明質化與量化績效。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執行計畫經費，應專款專用。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2709CFA-8CE2-451A-B73A-835D2664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438111"/>
            <a:ext cx="4376488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拾、注意事項</a:t>
            </a:r>
          </a:p>
        </p:txBody>
      </p:sp>
    </p:spTree>
    <p:extLst>
      <p:ext uri="{BB962C8B-B14F-4D97-AF65-F5344CB8AC3E}">
        <p14:creationId xmlns:p14="http://schemas.microsoft.com/office/powerpoint/2010/main" val="18042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19F88-8979-4989-9592-097E3639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2295524"/>
            <a:ext cx="8020731" cy="1133476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3333FF"/>
                </a:solidFill>
              </a:rPr>
              <a:t>簡報結束，敬請指導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0B9A97-2B26-4C81-94D2-789E15B9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3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628649" y="2078011"/>
            <a:ext cx="7591927" cy="1811872"/>
          </a:xfrm>
        </p:spPr>
        <p:txBody>
          <a:bodyPr>
            <a:noAutofit/>
          </a:bodyPr>
          <a:lstStyle/>
          <a:p>
            <a:pPr marL="379350" indent="0" algn="ctr">
              <a:lnSpc>
                <a:spcPct val="150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</a:rPr>
              <a:t>高級中等學校</a:t>
            </a:r>
            <a:endParaRPr lang="en-US" altLang="zh-TW" sz="3200" dirty="0">
              <a:latin typeface="標楷體" panose="03000509000000000000" pitchFamily="65" charset="-120"/>
            </a:endParaRPr>
          </a:p>
          <a:p>
            <a:pPr marL="379350" indent="0" algn="ctr">
              <a:lnSpc>
                <a:spcPct val="150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</a:rPr>
              <a:t>在學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</a:rPr>
              <a:t>新住民子女</a:t>
            </a:r>
            <a:r>
              <a:rPr lang="zh-TW" altLang="en-US" sz="3200" b="1" dirty="0">
                <a:latin typeface="標楷體" panose="03000509000000000000" pitchFamily="65" charset="-120"/>
              </a:rPr>
              <a:t>為優先</a:t>
            </a:r>
            <a:endParaRPr lang="zh-TW" altLang="en-US" sz="3200" dirty="0">
              <a:latin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C9C1F5A-B921-4B8C-B177-D114264C4DA3}"/>
              </a:ext>
            </a:extLst>
          </p:cNvPr>
          <p:cNvSpPr txBox="1">
            <a:spLocks/>
          </p:cNvSpPr>
          <p:nvPr/>
        </p:nvSpPr>
        <p:spPr>
          <a:xfrm>
            <a:off x="628649" y="303665"/>
            <a:ext cx="7886700" cy="83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sz="3200" dirty="0"/>
              <a:t>參、補助對象</a:t>
            </a:r>
          </a:p>
        </p:txBody>
      </p:sp>
    </p:spTree>
    <p:extLst>
      <p:ext uri="{BB962C8B-B14F-4D97-AF65-F5344CB8AC3E}">
        <p14:creationId xmlns:p14="http://schemas.microsoft.com/office/powerpoint/2010/main" val="17069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373462B0-FF96-48BC-8AD8-A554BD6889AE}"/>
              </a:ext>
            </a:extLst>
          </p:cNvPr>
          <p:cNvSpPr/>
          <p:nvPr/>
        </p:nvSpPr>
        <p:spPr>
          <a:xfrm>
            <a:off x="512848" y="972420"/>
            <a:ext cx="2629655" cy="46914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u="sng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3D71E8CB-9CC8-47F4-B115-B58071675CF1}"/>
              </a:ext>
            </a:extLst>
          </p:cNvPr>
          <p:cNvSpPr/>
          <p:nvPr/>
        </p:nvSpPr>
        <p:spPr>
          <a:xfrm>
            <a:off x="1241773" y="1141940"/>
            <a:ext cx="1035220" cy="1035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u="sng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A90ED545-BDFA-4426-8C75-56C1937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79" y="1232757"/>
            <a:ext cx="799081" cy="870537"/>
          </a:xfrm>
          <a:prstGeom prst="rect">
            <a:avLst/>
          </a:prstGeom>
        </p:spPr>
      </p:pic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FB4C73B4-B424-47D0-A0E6-FBA1C6AC84BE}"/>
              </a:ext>
            </a:extLst>
          </p:cNvPr>
          <p:cNvSpPr/>
          <p:nvPr/>
        </p:nvSpPr>
        <p:spPr>
          <a:xfrm>
            <a:off x="3387634" y="972421"/>
            <a:ext cx="2629655" cy="46914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3E77B1C4-07B3-4836-8D23-6E83480A353F}"/>
              </a:ext>
            </a:extLst>
          </p:cNvPr>
          <p:cNvSpPr/>
          <p:nvPr/>
        </p:nvSpPr>
        <p:spPr>
          <a:xfrm>
            <a:off x="4112330" y="1141940"/>
            <a:ext cx="1035220" cy="1035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A72B6EFA-C381-4FCE-B8A8-327F2C40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536" y="1232757"/>
            <a:ext cx="870536" cy="870538"/>
          </a:xfrm>
          <a:prstGeom prst="rect">
            <a:avLst/>
          </a:prstGeom>
        </p:spPr>
      </p:pic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460B01BF-3C8B-4520-93D9-6E1171E9DC95}"/>
              </a:ext>
            </a:extLst>
          </p:cNvPr>
          <p:cNvSpPr/>
          <p:nvPr/>
        </p:nvSpPr>
        <p:spPr>
          <a:xfrm>
            <a:off x="6262420" y="971047"/>
            <a:ext cx="2629655" cy="46914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DE7F11D6-AC47-4F72-AF10-564CB6E2C875}"/>
              </a:ext>
            </a:extLst>
          </p:cNvPr>
          <p:cNvSpPr/>
          <p:nvPr/>
        </p:nvSpPr>
        <p:spPr>
          <a:xfrm>
            <a:off x="6987116" y="1141943"/>
            <a:ext cx="1035220" cy="1035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B1E02E22-8030-449F-9917-BF1A59834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319" y="1232756"/>
            <a:ext cx="870536" cy="870538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8523BE0-9847-4D9B-8DAE-92C1A8F526DC}"/>
              </a:ext>
            </a:extLst>
          </p:cNvPr>
          <p:cNvSpPr txBox="1"/>
          <p:nvPr/>
        </p:nvSpPr>
        <p:spPr>
          <a:xfrm>
            <a:off x="522481" y="2179462"/>
            <a:ext cx="261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國際交流</a:t>
            </a:r>
            <a:b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視訊交流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校際互訪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6AC1CD12-1303-43C8-824D-AA5159F5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03665"/>
            <a:ext cx="2789280" cy="8395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肆、實施對象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8466350-E0F2-4A77-A721-E0B6A2CAE229}"/>
              </a:ext>
            </a:extLst>
          </p:cNvPr>
          <p:cNvSpPr txBox="1"/>
          <p:nvPr/>
        </p:nvSpPr>
        <p:spPr>
          <a:xfrm>
            <a:off x="3351867" y="2179462"/>
            <a:ext cx="270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職業技能精進</a:t>
            </a:r>
            <a:b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職場見習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訓練課程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9CD890C-9185-4918-99B6-4A345469E480}"/>
              </a:ext>
            </a:extLst>
          </p:cNvPr>
          <p:cNvSpPr txBox="1"/>
          <p:nvPr/>
        </p:nvSpPr>
        <p:spPr>
          <a:xfrm>
            <a:off x="6341282" y="2322705"/>
            <a:ext cx="246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國際職場體驗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995F7F5-4196-4524-8E4D-870AB357E2BC}"/>
              </a:ext>
            </a:extLst>
          </p:cNvPr>
          <p:cNvSpPr txBox="1"/>
          <p:nvPr/>
        </p:nvSpPr>
        <p:spPr>
          <a:xfrm>
            <a:off x="649849" y="2974750"/>
            <a:ext cx="235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高一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高三學生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A659AEB-E1D1-4C4A-9597-4D564FBC27EB}"/>
              </a:ext>
            </a:extLst>
          </p:cNvPr>
          <p:cNvSpPr txBox="1"/>
          <p:nvPr/>
        </p:nvSpPr>
        <p:spPr>
          <a:xfrm>
            <a:off x="3460541" y="2977981"/>
            <a:ext cx="249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高一升高二學生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BD19490-A4E0-4053-B1D3-1DEDC8476C75}"/>
              </a:ext>
            </a:extLst>
          </p:cNvPr>
          <p:cNvSpPr txBox="1"/>
          <p:nvPr/>
        </p:nvSpPr>
        <p:spPr>
          <a:xfrm>
            <a:off x="6324573" y="2970476"/>
            <a:ext cx="249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高二升高三學生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630CF435-D3DF-4CFB-9B0C-1D82CEA50596}"/>
              </a:ext>
            </a:extLst>
          </p:cNvPr>
          <p:cNvSpPr txBox="1"/>
          <p:nvPr/>
        </p:nvSpPr>
        <p:spPr>
          <a:xfrm>
            <a:off x="3417929" y="3393366"/>
            <a:ext cx="25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核定後至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月辦理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BABF3CB-A1A2-4F86-B423-B18DE070C5F7}"/>
              </a:ext>
            </a:extLst>
          </p:cNvPr>
          <p:cNvSpPr txBox="1"/>
          <p:nvPr/>
        </p:nvSpPr>
        <p:spPr>
          <a:xfrm>
            <a:off x="6283535" y="3406948"/>
            <a:ext cx="25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暑假辦理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29D886DD-1CC6-40AD-9A9F-129823669E06}"/>
              </a:ext>
            </a:extLst>
          </p:cNvPr>
          <p:cNvSpPr/>
          <p:nvPr/>
        </p:nvSpPr>
        <p:spPr>
          <a:xfrm rot="5400000">
            <a:off x="3163159" y="3219424"/>
            <a:ext cx="241103" cy="207847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A89958A2-8991-4E6A-9E13-83348B2C046F}"/>
              </a:ext>
            </a:extLst>
          </p:cNvPr>
          <p:cNvSpPr/>
          <p:nvPr/>
        </p:nvSpPr>
        <p:spPr>
          <a:xfrm rot="5400000">
            <a:off x="6051982" y="3220766"/>
            <a:ext cx="241103" cy="207847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82AD82-73EE-4A73-9740-165AAB788AEB}"/>
              </a:ext>
            </a:extLst>
          </p:cNvPr>
          <p:cNvSpPr/>
          <p:nvPr/>
        </p:nvSpPr>
        <p:spPr>
          <a:xfrm>
            <a:off x="3529583" y="3642305"/>
            <a:ext cx="2355652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擇一辦理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indent="-34290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自行辦理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indent="-34290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聯合辦理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6DA9F28-B61C-46AD-AF61-0DB81C1E6366}"/>
              </a:ext>
            </a:extLst>
          </p:cNvPr>
          <p:cNvSpPr/>
          <p:nvPr/>
        </p:nvSpPr>
        <p:spPr>
          <a:xfrm>
            <a:off x="6424769" y="3642304"/>
            <a:ext cx="2379980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由計畫單位規劃職場體驗日程表及辦理體驗內容。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9901457-4337-48A3-9369-55AB870D474F}"/>
              </a:ext>
            </a:extLst>
          </p:cNvPr>
          <p:cNvSpPr/>
          <p:nvPr/>
        </p:nvSpPr>
        <p:spPr>
          <a:xfrm>
            <a:off x="627884" y="3640189"/>
            <a:ext cx="2355652" cy="197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視訊交流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indent="-34290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持續辦理視訊交流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校際互訪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indent="-34290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學伴交流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indent="-342900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全校性活動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AD40957-E5A8-4AEB-914E-CE0021392CC9}"/>
              </a:ext>
            </a:extLst>
          </p:cNvPr>
          <p:cNvSpPr txBox="1"/>
          <p:nvPr/>
        </p:nvSpPr>
        <p:spPr>
          <a:xfrm>
            <a:off x="538194" y="3388484"/>
            <a:ext cx="257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核定後至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月辦理</a:t>
            </a:r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書卷: 水平 1">
            <a:extLst>
              <a:ext uri="{FF2B5EF4-FFF2-40B4-BE49-F238E27FC236}">
                <a16:creationId xmlns:a16="http://schemas.microsoft.com/office/drawing/2014/main" id="{B758BC6D-3307-4458-A4B0-1D20AA531351}"/>
              </a:ext>
            </a:extLst>
          </p:cNvPr>
          <p:cNvSpPr/>
          <p:nvPr/>
        </p:nvSpPr>
        <p:spPr>
          <a:xfrm>
            <a:off x="1072060" y="5461802"/>
            <a:ext cx="6999879" cy="112728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鼓勵持續深化辦理學校</a:t>
            </a:r>
          </a:p>
        </p:txBody>
      </p:sp>
    </p:spTree>
    <p:extLst>
      <p:ext uri="{BB962C8B-B14F-4D97-AF65-F5344CB8AC3E}">
        <p14:creationId xmlns:p14="http://schemas.microsoft.com/office/powerpoint/2010/main" val="34090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19F88-8979-4989-9592-097E3639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99" y="3429000"/>
            <a:ext cx="8020731" cy="856750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伍、計畫申請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0B9A97-2B26-4C81-94D2-789E15B9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02D7-721D-4CB0-8B37-7857A1C67C6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1" y="0"/>
            <a:ext cx="9144000" cy="525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國際交流活動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(1/2)</a:t>
            </a:r>
          </a:p>
          <a:p>
            <a:pPr marL="34290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填具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「國際交流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申請書」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視訊交流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校際互訪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須一併提出申請。</a:t>
            </a: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視訊交流：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每案辦理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二次以上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，並加強補助長期、多次性辦理學校。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課程設計須結合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兩國文化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國際議題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或是以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專題討論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科技主題探討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等議題，請注意著重於實際產出。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活動後學生須繳交心得回饋單。</a:t>
            </a:r>
          </a:p>
        </p:txBody>
      </p:sp>
    </p:spTree>
    <p:extLst>
      <p:ext uri="{BB962C8B-B14F-4D97-AF65-F5344CB8AC3E}">
        <p14:creationId xmlns:p14="http://schemas.microsoft.com/office/powerpoint/2010/main" val="11170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1" y="0"/>
            <a:ext cx="9144000" cy="528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國際交流活動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(2/2)</a:t>
            </a: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校際互訪：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出訪新住民子女學生人數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應達三分之二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交流內容包含入班學習及兩國在地文化交流。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文化參訪地點應以該國之各級學校、藝文展館、</a:t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歷史文化地點及政府機關為主。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至少須辦理一項全校性活動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文化分享、演講等活動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，擴大學生參與交流。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476000" lvl="0" indent="-457200" defTabSz="711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回國後學生須繳交心得回饋單。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891-EBFF-488D-BAB4-EF4529F4B57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708D5CC-5665-41DA-B725-07C51FD0A41F}"/>
              </a:ext>
            </a:extLst>
          </p:cNvPr>
          <p:cNvSpPr/>
          <p:nvPr/>
        </p:nvSpPr>
        <p:spPr>
          <a:xfrm>
            <a:off x="0" y="0"/>
            <a:ext cx="9264315" cy="594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職業技能精進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</a:p>
          <a:p>
            <a:pPr marL="34290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填具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「職業技能精進</a:t>
            </a:r>
            <a:r>
              <a:rPr lang="en-US" altLang="zh-TW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</a:t>
            </a:r>
            <a:r>
              <a:rPr lang="zh-TW" alt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申請書」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普通型高中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：辦理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職場見習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技術型、綜合型高中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：辦理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職場見習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職業技能訓練課程。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職場見習工廠或公司：以新南向國家設有工廠或公司之台商企業為限。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 defTabSz="711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職業技能訓練：以台商在新南向國家所開設之工廠或公司所需技能為原則。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12323</TotalTime>
  <Words>2232</Words>
  <Application>Microsoft Office PowerPoint</Application>
  <PresentationFormat>如螢幕大小 (4:3)</PresentationFormat>
  <Paragraphs>226</Paragraphs>
  <Slides>36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113年度新住民子女 國際移動力發展計畫</vt:lpstr>
      <vt:lpstr>PowerPoint 簡報</vt:lpstr>
      <vt:lpstr>貳、實施目的</vt:lpstr>
      <vt:lpstr>PowerPoint 簡報</vt:lpstr>
      <vt:lpstr>肆、實施對象</vt:lpstr>
      <vt:lpstr>伍、計畫申請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陸、計畫審查及公告</vt:lpstr>
      <vt:lpstr>柒、成果分享會</vt:lpstr>
      <vt:lpstr>捌、申請書撰寫注意事項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玖、資料繳交(1/2)</vt:lpstr>
      <vt:lpstr>玖、資料繳交(2/2)</vt:lpstr>
      <vt:lpstr>拾、注意事項</vt:lpstr>
      <vt:lpstr>簡報結束，敬請指導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550</cp:revision>
  <dcterms:created xsi:type="dcterms:W3CDTF">2019-03-05T02:54:44Z</dcterms:created>
  <dcterms:modified xsi:type="dcterms:W3CDTF">2024-01-26T00:41:22Z</dcterms:modified>
</cp:coreProperties>
</file>