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69" r:id="rId5"/>
    <p:sldId id="259" r:id="rId6"/>
    <p:sldId id="260" r:id="rId7"/>
    <p:sldId id="261" r:id="rId8"/>
    <p:sldId id="262" r:id="rId9"/>
    <p:sldId id="263" r:id="rId10"/>
    <p:sldId id="264" r:id="rId11"/>
    <p:sldId id="270" r:id="rId12"/>
    <p:sldId id="271" r:id="rId13"/>
    <p:sldId id="265" r:id="rId14"/>
    <p:sldId id="268" r:id="rId15"/>
    <p:sldId id="266" r:id="rId16"/>
    <p:sldId id="267" r:id="rId17"/>
  </p:sldIdLst>
  <p:sldSz cx="18288000" cy="10287000"/>
  <p:notesSz cx="6858000" cy="9144000"/>
  <p:embeddedFontLst>
    <p:embeddedFont>
      <p:font typeface="王漢宗特黑體" panose="02020500000000000000" charset="-120"/>
      <p:regular r:id="rId19"/>
    </p:embeddedFont>
    <p:embeddedFont>
      <p:font typeface="Calibri" panose="020F0502020204030204" pitchFamily="34" charset="0"/>
      <p:regular r:id="rId20"/>
      <p:bold r:id="rId21"/>
      <p:italic r:id="rId22"/>
      <p:boldItalic r:id="rId23"/>
    </p:embeddedFont>
    <p:embeddedFont>
      <p:font typeface="微軟正黑體" panose="020B0604030504040204" pitchFamily="34" charset="-12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43F"/>
    <a:srgbClr val="F0A202"/>
    <a:srgbClr val="F7C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811" autoAdjust="0"/>
  </p:normalViewPr>
  <p:slideViewPr>
    <p:cSldViewPr>
      <p:cViewPr varScale="1">
        <p:scale>
          <a:sx n="63" d="100"/>
          <a:sy n="63" d="100"/>
        </p:scale>
        <p:origin x="75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B4B64-678B-4152-A331-68A031523DB7}" type="datetimeFigureOut">
              <a:rPr lang="zh-TW" altLang="en-US" smtClean="0"/>
              <a:t>2025/12/2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EA8EF-1EAE-4581-8F42-6DE32409BA63}" type="slidenum">
              <a:rPr lang="zh-TW" altLang="en-US" smtClean="0"/>
              <a:t>‹#›</a:t>
            </a:fld>
            <a:endParaRPr lang="zh-TW" altLang="en-US"/>
          </a:p>
        </p:txBody>
      </p:sp>
    </p:spTree>
    <p:extLst>
      <p:ext uri="{BB962C8B-B14F-4D97-AF65-F5344CB8AC3E}">
        <p14:creationId xmlns:p14="http://schemas.microsoft.com/office/powerpoint/2010/main" val="98805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38EA8EF-1EAE-4581-8F42-6DE32409BA63}" type="slidenum">
              <a:rPr lang="zh-TW" altLang="en-US" smtClean="0"/>
              <a:t>1</a:t>
            </a:fld>
            <a:endParaRPr lang="zh-TW" altLang="en-US"/>
          </a:p>
        </p:txBody>
      </p:sp>
    </p:spTree>
    <p:extLst>
      <p:ext uri="{BB962C8B-B14F-4D97-AF65-F5344CB8AC3E}">
        <p14:creationId xmlns:p14="http://schemas.microsoft.com/office/powerpoint/2010/main" val="308674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38EA8EF-1EAE-4581-8F42-6DE32409BA63}" type="slidenum">
              <a:rPr lang="zh-TW" altLang="en-US" smtClean="0"/>
              <a:t>11</a:t>
            </a:fld>
            <a:endParaRPr lang="zh-TW" altLang="en-US"/>
          </a:p>
        </p:txBody>
      </p:sp>
    </p:spTree>
    <p:extLst>
      <p:ext uri="{BB962C8B-B14F-4D97-AF65-F5344CB8AC3E}">
        <p14:creationId xmlns:p14="http://schemas.microsoft.com/office/powerpoint/2010/main" val="133695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38EA8EF-1EAE-4581-8F42-6DE32409BA63}" type="slidenum">
              <a:rPr lang="zh-TW" altLang="en-US" smtClean="0"/>
              <a:t>12</a:t>
            </a:fld>
            <a:endParaRPr lang="zh-TW" altLang="en-US"/>
          </a:p>
        </p:txBody>
      </p:sp>
    </p:spTree>
    <p:extLst>
      <p:ext uri="{BB962C8B-B14F-4D97-AF65-F5344CB8AC3E}">
        <p14:creationId xmlns:p14="http://schemas.microsoft.com/office/powerpoint/2010/main" val="340609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6243439"/>
            <a:chOff x="0" y="0"/>
            <a:chExt cx="24384000" cy="8324585"/>
          </a:xfrm>
        </p:grpSpPr>
        <p:sp>
          <p:nvSpPr>
            <p:cNvPr id="3" name="Freeform 3"/>
            <p:cNvSpPr/>
            <p:nvPr/>
          </p:nvSpPr>
          <p:spPr>
            <a:xfrm>
              <a:off x="0" y="0"/>
              <a:ext cx="24384000" cy="8324596"/>
            </a:xfrm>
            <a:custGeom>
              <a:avLst/>
              <a:gdLst/>
              <a:ahLst/>
              <a:cxnLst/>
              <a:rect l="l" t="t" r="r" b="b"/>
              <a:pathLst>
                <a:path w="24384000" h="8324596">
                  <a:moveTo>
                    <a:pt x="0" y="0"/>
                  </a:moveTo>
                  <a:lnTo>
                    <a:pt x="24384000" y="0"/>
                  </a:lnTo>
                  <a:lnTo>
                    <a:pt x="24384000" y="8324596"/>
                  </a:lnTo>
                  <a:lnTo>
                    <a:pt x="0" y="8324596"/>
                  </a:lnTo>
                  <a:close/>
                </a:path>
              </a:pathLst>
            </a:custGeom>
            <a:solidFill>
              <a:srgbClr val="F1F1F1"/>
            </a:solidFill>
            <a:ln w="12700">
              <a:solidFill>
                <a:srgbClr val="000000"/>
              </a:solidFill>
            </a:ln>
          </p:spPr>
        </p:sp>
      </p:grpSp>
      <p:grpSp>
        <p:nvGrpSpPr>
          <p:cNvPr id="4" name="Group 4"/>
          <p:cNvGrpSpPr/>
          <p:nvPr/>
        </p:nvGrpSpPr>
        <p:grpSpPr>
          <a:xfrm>
            <a:off x="10591066" y="4538091"/>
            <a:ext cx="4377155" cy="877715"/>
            <a:chOff x="0" y="0"/>
            <a:chExt cx="5836207" cy="1170287"/>
          </a:xfrm>
        </p:grpSpPr>
        <p:sp>
          <p:nvSpPr>
            <p:cNvPr id="5" name="Freeform 5"/>
            <p:cNvSpPr/>
            <p:nvPr/>
          </p:nvSpPr>
          <p:spPr>
            <a:xfrm>
              <a:off x="0" y="0"/>
              <a:ext cx="5836158" cy="1170305"/>
            </a:xfrm>
            <a:custGeom>
              <a:avLst/>
              <a:gdLst/>
              <a:ahLst/>
              <a:cxnLst/>
              <a:rect l="l" t="t" r="r" b="b"/>
              <a:pathLst>
                <a:path w="5836158" h="1170305">
                  <a:moveTo>
                    <a:pt x="5233289" y="1170305"/>
                  </a:moveTo>
                  <a:lnTo>
                    <a:pt x="602869" y="1170305"/>
                  </a:lnTo>
                  <a:cubicBezTo>
                    <a:pt x="269621" y="1170305"/>
                    <a:pt x="0" y="908304"/>
                    <a:pt x="0" y="585851"/>
                  </a:cubicBezTo>
                  <a:cubicBezTo>
                    <a:pt x="0" y="262001"/>
                    <a:pt x="269621" y="0"/>
                    <a:pt x="602869" y="0"/>
                  </a:cubicBezTo>
                  <a:lnTo>
                    <a:pt x="5233289" y="0"/>
                  </a:lnTo>
                  <a:cubicBezTo>
                    <a:pt x="5566537" y="0"/>
                    <a:pt x="5836158" y="262001"/>
                    <a:pt x="5836158" y="585851"/>
                  </a:cubicBezTo>
                  <a:cubicBezTo>
                    <a:pt x="5834761" y="908304"/>
                    <a:pt x="5565140" y="1170305"/>
                    <a:pt x="5233289" y="1170305"/>
                  </a:cubicBezTo>
                  <a:close/>
                </a:path>
              </a:pathLst>
            </a:custGeom>
            <a:solidFill>
              <a:srgbClr val="FA643F"/>
            </a:solidFill>
            <a:ln w="12700">
              <a:solidFill>
                <a:srgbClr val="000000"/>
              </a:solidFill>
            </a:ln>
          </p:spPr>
        </p:sp>
      </p:grpSp>
      <p:sp>
        <p:nvSpPr>
          <p:cNvPr id="6" name="TextBox 6"/>
          <p:cNvSpPr txBox="1"/>
          <p:nvPr/>
        </p:nvSpPr>
        <p:spPr>
          <a:xfrm>
            <a:off x="11051942" y="4727644"/>
            <a:ext cx="3571796" cy="624139"/>
          </a:xfrm>
          <a:prstGeom prst="rect">
            <a:avLst/>
          </a:prstGeom>
        </p:spPr>
        <p:txBody>
          <a:bodyPr lIns="0" tIns="0" rIns="0" bIns="0" rtlCol="0" anchor="t">
            <a:spAutoFit/>
          </a:bodyPr>
          <a:lstStyle/>
          <a:p>
            <a:pPr algn="ctr">
              <a:lnSpc>
                <a:spcPts val="3923"/>
              </a:lnSpc>
            </a:pPr>
            <a:r>
              <a:rPr lang="en-US" sz="2802" dirty="0" err="1">
                <a:solidFill>
                  <a:srgbClr val="FFFFFF"/>
                </a:solidFill>
                <a:latin typeface="王漢宗特黑體"/>
                <a:ea typeface="王漢宗特黑體"/>
                <a:cs typeface="王漢宗特黑體"/>
                <a:sym typeface="王漢宗特黑體"/>
              </a:rPr>
              <a:t>嘉義縣申辦說明</a:t>
            </a:r>
            <a:endParaRPr lang="en-US" sz="2802" dirty="0">
              <a:solidFill>
                <a:srgbClr val="FFFFFF"/>
              </a:solidFill>
              <a:latin typeface="王漢宗特黑體"/>
              <a:ea typeface="王漢宗特黑體"/>
              <a:cs typeface="王漢宗特黑體"/>
              <a:sym typeface="王漢宗特黑體"/>
            </a:endParaRPr>
          </a:p>
        </p:txBody>
      </p:sp>
      <p:sp>
        <p:nvSpPr>
          <p:cNvPr id="7" name="TextBox 7"/>
          <p:cNvSpPr txBox="1"/>
          <p:nvPr/>
        </p:nvSpPr>
        <p:spPr>
          <a:xfrm>
            <a:off x="10266090" y="7793515"/>
            <a:ext cx="2571750" cy="512572"/>
          </a:xfrm>
          <a:prstGeom prst="rect">
            <a:avLst/>
          </a:prstGeom>
        </p:spPr>
        <p:txBody>
          <a:bodyPr lIns="0" tIns="0" rIns="0" bIns="0" rtlCol="0" anchor="t">
            <a:spAutoFit/>
          </a:bodyPr>
          <a:lstStyle/>
          <a:p>
            <a:pPr algn="l">
              <a:lnSpc>
                <a:spcPts val="3779"/>
              </a:lnSpc>
            </a:pPr>
            <a:r>
              <a:rPr lang="en-US" sz="2700">
                <a:solidFill>
                  <a:srgbClr val="000000"/>
                </a:solidFill>
                <a:latin typeface="王漢宗特黑體"/>
                <a:ea typeface="王漢宗特黑體"/>
                <a:cs typeface="王漢宗特黑體"/>
                <a:sym typeface="王漢宗特黑體"/>
              </a:rPr>
              <a:t>報告人 ：詹妤涵</a:t>
            </a:r>
          </a:p>
        </p:txBody>
      </p:sp>
      <p:grpSp>
        <p:nvGrpSpPr>
          <p:cNvPr id="8" name="Group 8"/>
          <p:cNvGrpSpPr/>
          <p:nvPr/>
        </p:nvGrpSpPr>
        <p:grpSpPr>
          <a:xfrm>
            <a:off x="10256565" y="7628372"/>
            <a:ext cx="6218221" cy="19050"/>
            <a:chOff x="0" y="0"/>
            <a:chExt cx="8290961" cy="25400"/>
          </a:xfrm>
        </p:grpSpPr>
        <p:sp>
          <p:nvSpPr>
            <p:cNvPr id="9" name="Freeform 9"/>
            <p:cNvSpPr/>
            <p:nvPr/>
          </p:nvSpPr>
          <p:spPr>
            <a:xfrm>
              <a:off x="16891" y="0"/>
              <a:ext cx="8265541" cy="33909"/>
            </a:xfrm>
            <a:custGeom>
              <a:avLst/>
              <a:gdLst/>
              <a:ahLst/>
              <a:cxnLst/>
              <a:rect l="l" t="t" r="r" b="b"/>
              <a:pathLst>
                <a:path w="8265541" h="33909">
                  <a:moveTo>
                    <a:pt x="0" y="0"/>
                  </a:moveTo>
                  <a:lnTo>
                    <a:pt x="8265541" y="0"/>
                  </a:lnTo>
                  <a:lnTo>
                    <a:pt x="8265541" y="33909"/>
                  </a:lnTo>
                  <a:lnTo>
                    <a:pt x="0" y="33909"/>
                  </a:lnTo>
                  <a:close/>
                </a:path>
              </a:pathLst>
            </a:custGeom>
            <a:solidFill>
              <a:srgbClr val="FA643F"/>
            </a:solidFill>
            <a:ln w="12700">
              <a:solidFill>
                <a:srgbClr val="000000"/>
              </a:solidFill>
            </a:ln>
          </p:spPr>
        </p:sp>
      </p:grpSp>
      <p:sp>
        <p:nvSpPr>
          <p:cNvPr id="10" name="TextBox 10"/>
          <p:cNvSpPr txBox="1"/>
          <p:nvPr/>
        </p:nvSpPr>
        <p:spPr>
          <a:xfrm>
            <a:off x="1822739" y="7793515"/>
            <a:ext cx="2673061" cy="487313"/>
          </a:xfrm>
          <a:prstGeom prst="rect">
            <a:avLst/>
          </a:prstGeom>
        </p:spPr>
        <p:txBody>
          <a:bodyPr wrap="square" lIns="0" tIns="0" rIns="0" bIns="0" rtlCol="0" anchor="t">
            <a:spAutoFit/>
          </a:bodyPr>
          <a:lstStyle/>
          <a:p>
            <a:pPr algn="l">
              <a:lnSpc>
                <a:spcPts val="3779"/>
              </a:lnSpc>
            </a:pPr>
            <a:r>
              <a:rPr lang="en-US" sz="2700" dirty="0">
                <a:solidFill>
                  <a:srgbClr val="000000"/>
                </a:solidFill>
                <a:latin typeface="王漢宗特黑體"/>
                <a:ea typeface="王漢宗特黑體"/>
                <a:cs typeface="王漢宗特黑體"/>
                <a:sym typeface="王漢宗特黑體"/>
              </a:rPr>
              <a:t>114年12月2日</a:t>
            </a:r>
          </a:p>
        </p:txBody>
      </p:sp>
      <p:grpSp>
        <p:nvGrpSpPr>
          <p:cNvPr id="11" name="Group 11"/>
          <p:cNvGrpSpPr/>
          <p:nvPr/>
        </p:nvGrpSpPr>
        <p:grpSpPr>
          <a:xfrm>
            <a:off x="1813214" y="7628372"/>
            <a:ext cx="6218221" cy="19050"/>
            <a:chOff x="0" y="0"/>
            <a:chExt cx="8290961" cy="25400"/>
          </a:xfrm>
        </p:grpSpPr>
        <p:sp>
          <p:nvSpPr>
            <p:cNvPr id="12" name="Freeform 12"/>
            <p:cNvSpPr/>
            <p:nvPr/>
          </p:nvSpPr>
          <p:spPr>
            <a:xfrm>
              <a:off x="16891" y="0"/>
              <a:ext cx="8265541" cy="33909"/>
            </a:xfrm>
            <a:custGeom>
              <a:avLst/>
              <a:gdLst/>
              <a:ahLst/>
              <a:cxnLst/>
              <a:rect l="l" t="t" r="r" b="b"/>
              <a:pathLst>
                <a:path w="8265541" h="33909">
                  <a:moveTo>
                    <a:pt x="0" y="0"/>
                  </a:moveTo>
                  <a:lnTo>
                    <a:pt x="8265541" y="0"/>
                  </a:lnTo>
                  <a:lnTo>
                    <a:pt x="8265541" y="33909"/>
                  </a:lnTo>
                  <a:lnTo>
                    <a:pt x="0" y="33909"/>
                  </a:lnTo>
                  <a:close/>
                </a:path>
              </a:pathLst>
            </a:custGeom>
            <a:solidFill>
              <a:srgbClr val="FA643F"/>
            </a:solidFill>
            <a:ln w="12700">
              <a:solidFill>
                <a:srgbClr val="000000"/>
              </a:solidFill>
            </a:ln>
          </p:spPr>
        </p:sp>
      </p:grpSp>
      <p:sp>
        <p:nvSpPr>
          <p:cNvPr id="13" name="TextBox 13"/>
          <p:cNvSpPr txBox="1"/>
          <p:nvPr/>
        </p:nvSpPr>
        <p:spPr>
          <a:xfrm>
            <a:off x="2569569" y="1111894"/>
            <a:ext cx="13148862" cy="2724150"/>
          </a:xfrm>
          <a:prstGeom prst="rect">
            <a:avLst/>
          </a:prstGeom>
        </p:spPr>
        <p:txBody>
          <a:bodyPr lIns="0" tIns="0" rIns="0" bIns="0" rtlCol="0" anchor="t">
            <a:spAutoFit/>
          </a:bodyPr>
          <a:lstStyle/>
          <a:p>
            <a:pPr algn="ctr">
              <a:lnSpc>
                <a:spcPts val="6600"/>
              </a:lnSpc>
            </a:pPr>
            <a:r>
              <a:rPr lang="en-US" sz="6000" dirty="0" err="1">
                <a:solidFill>
                  <a:srgbClr val="000000"/>
                </a:solidFill>
                <a:latin typeface="王漢宗特黑體"/>
                <a:ea typeface="王漢宗特黑體"/>
                <a:cs typeface="王漢宗特黑體"/>
                <a:sym typeface="王漢宗特黑體"/>
              </a:rPr>
              <a:t>嘉義縣</a:t>
            </a:r>
            <a:endParaRPr lang="en-US" sz="6000" dirty="0">
              <a:solidFill>
                <a:srgbClr val="000000"/>
              </a:solidFill>
              <a:latin typeface="王漢宗特黑體"/>
              <a:ea typeface="王漢宗特黑體"/>
              <a:cs typeface="王漢宗特黑體"/>
              <a:sym typeface="王漢宗特黑體"/>
            </a:endParaRPr>
          </a:p>
          <a:p>
            <a:pPr algn="ctr">
              <a:lnSpc>
                <a:spcPts val="6600"/>
              </a:lnSpc>
            </a:pPr>
            <a:r>
              <a:rPr lang="en-US" sz="6000" dirty="0">
                <a:solidFill>
                  <a:srgbClr val="000000"/>
                </a:solidFill>
                <a:latin typeface="王漢宗特黑體"/>
                <a:ea typeface="王漢宗特黑體"/>
                <a:cs typeface="王漢宗特黑體"/>
                <a:sym typeface="王漢宗特黑體"/>
              </a:rPr>
              <a:t>115年運動部輔導地方政府推展</a:t>
            </a:r>
          </a:p>
          <a:p>
            <a:pPr algn="ctr">
              <a:lnSpc>
                <a:spcPts val="6600"/>
              </a:lnSpc>
            </a:pPr>
            <a:r>
              <a:rPr lang="en-US" sz="6000" dirty="0" err="1">
                <a:solidFill>
                  <a:srgbClr val="000000"/>
                </a:solidFill>
                <a:latin typeface="王漢宗特黑體"/>
                <a:ea typeface="王漢宗特黑體"/>
                <a:cs typeface="王漢宗特黑體"/>
                <a:sym typeface="王漢宗特黑體"/>
              </a:rPr>
              <a:t>適應運動計畫申辦作業原則說明會</a:t>
            </a:r>
            <a:endParaRPr lang="en-US" sz="6000" dirty="0">
              <a:solidFill>
                <a:srgbClr val="000000"/>
              </a:solidFill>
              <a:latin typeface="王漢宗特黑體"/>
              <a:ea typeface="王漢宗特黑體"/>
              <a:cs typeface="王漢宗特黑體"/>
              <a:sym typeface="王漢宗特黑體"/>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385242"/>
            <a:ext cx="16131279" cy="6063135"/>
          </a:xfrm>
          <a:prstGeom prst="rect">
            <a:avLst/>
          </a:prstGeom>
        </p:spPr>
        <p:txBody>
          <a:bodyPr lIns="0" tIns="0" rIns="0" bIns="0" rtlCol="0" anchor="t">
            <a:spAutoFit/>
          </a:bodyPr>
          <a:lstStyle/>
          <a:p>
            <a:pPr algn="l">
              <a:lnSpc>
                <a:spcPts val="5880"/>
              </a:lnSpc>
            </a:pPr>
            <a:r>
              <a:rPr lang="en-US" sz="4200" dirty="0">
                <a:solidFill>
                  <a:srgbClr val="F0A202"/>
                </a:solidFill>
                <a:latin typeface="王漢宗特黑體"/>
                <a:ea typeface="王漢宗特黑體"/>
                <a:cs typeface="王漢宗特黑體"/>
                <a:sym typeface="王漢宗特黑體"/>
              </a:rPr>
              <a:t>(二)</a:t>
            </a:r>
            <a:r>
              <a:rPr lang="en-US" sz="4200" dirty="0" err="1">
                <a:solidFill>
                  <a:srgbClr val="F0A202"/>
                </a:solidFill>
                <a:latin typeface="王漢宗特黑體"/>
                <a:ea typeface="王漢宗特黑體"/>
                <a:cs typeface="王漢宗特黑體"/>
                <a:sym typeface="王漢宗特黑體"/>
              </a:rPr>
              <a:t>共融運動服務措施</a:t>
            </a:r>
            <a:endParaRPr lang="en-US" sz="4200" dirty="0">
              <a:solidFill>
                <a:srgbClr val="F0A202"/>
              </a:solidFill>
              <a:latin typeface="王漢宗特黑體"/>
              <a:ea typeface="王漢宗特黑體"/>
              <a:cs typeface="王漢宗特黑體"/>
              <a:sym typeface="王漢宗特黑體"/>
            </a:endParaRPr>
          </a:p>
          <a:p>
            <a:pPr algn="l">
              <a:lnSpc>
                <a:spcPts val="2520"/>
              </a:lnSpc>
            </a:pPr>
            <a:endParaRPr lang="en-US" sz="4200" dirty="0">
              <a:solidFill>
                <a:srgbClr val="F0A202"/>
              </a:solidFill>
              <a:latin typeface="王漢宗特黑體"/>
              <a:ea typeface="王漢宗特黑體"/>
              <a:cs typeface="王漢宗特黑體"/>
              <a:sym typeface="王漢宗特黑體"/>
            </a:endParaRPr>
          </a:p>
          <a:p>
            <a:pPr marL="731521" lvl="2" indent="-243840" algn="l">
              <a:lnSpc>
                <a:spcPts val="4480"/>
              </a:lnSpc>
              <a:buFont typeface="Arial"/>
              <a:buChar char="⚬"/>
            </a:pPr>
            <a:r>
              <a:rPr lang="en-US" sz="3600" dirty="0" err="1">
                <a:solidFill>
                  <a:srgbClr val="F0A202"/>
                </a:solidFill>
                <a:latin typeface="王漢宗特黑體"/>
                <a:ea typeface="王漢宗特黑體"/>
                <a:cs typeface="王漢宗特黑體"/>
                <a:sym typeface="王漢宗特黑體"/>
              </a:rPr>
              <a:t>服務措施</a:t>
            </a:r>
            <a:r>
              <a:rPr lang="en-US" sz="3600" dirty="0">
                <a:solidFill>
                  <a:srgbClr val="F0A202"/>
                </a:solidFill>
                <a:latin typeface="王漢宗特黑體"/>
                <a:ea typeface="王漢宗特黑體"/>
                <a:cs typeface="王漢宗特黑體"/>
                <a:sym typeface="王漢宗特黑體"/>
              </a:rPr>
              <a:t>：</a:t>
            </a: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諮詢轉介服務</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提升運動資訊可知性</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主流參與服務</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適應運動俱樂部</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專業人力增能</a:t>
            </a:r>
            <a:endParaRPr lang="en-US" sz="2800" dirty="0">
              <a:solidFill>
                <a:srgbClr val="000000"/>
              </a:solidFill>
              <a:latin typeface="王漢宗特黑體"/>
              <a:ea typeface="王漢宗特黑體"/>
              <a:cs typeface="王漢宗特黑體"/>
              <a:sym typeface="王漢宗特黑體"/>
            </a:endParaRPr>
          </a:p>
          <a:p>
            <a:pPr marL="548641" lvl="2" indent="-182880" algn="l">
              <a:lnSpc>
                <a:spcPct val="150000"/>
              </a:lnSpc>
            </a:pPr>
            <a:r>
              <a:rPr lang="en-US" sz="2800" dirty="0">
                <a:solidFill>
                  <a:srgbClr val="000000"/>
                </a:solidFill>
                <a:latin typeface="王漢宗特黑體"/>
                <a:ea typeface="王漢宗特黑體"/>
                <a:cs typeface="王漢宗特黑體"/>
                <a:sym typeface="王漢宗特黑體"/>
              </a:rPr>
              <a:t>     </a:t>
            </a:r>
            <a:r>
              <a:rPr lang="en-US" sz="2800" dirty="0" err="1">
                <a:solidFill>
                  <a:srgbClr val="000000"/>
                </a:solidFill>
                <a:latin typeface="王漢宗特黑體"/>
                <a:ea typeface="王漢宗特黑體"/>
                <a:cs typeface="王漢宗特黑體"/>
                <a:sym typeface="王漢宗特黑體"/>
              </a:rPr>
              <a:t>教育推廣與提升可見度</a:t>
            </a:r>
            <a:endParaRPr lang="en-US" sz="2400" dirty="0">
              <a:solidFill>
                <a:srgbClr val="000000"/>
              </a:solidFill>
              <a:latin typeface="王漢宗特黑體"/>
              <a:ea typeface="王漢宗特黑體"/>
              <a:cs typeface="王漢宗特黑體"/>
              <a:sym typeface="王漢宗特黑體"/>
            </a:endParaRPr>
          </a:p>
          <a:p>
            <a:pPr marL="731521" lvl="2" indent="-243840" algn="l">
              <a:lnSpc>
                <a:spcPts val="4480"/>
              </a:lnSpc>
              <a:buFont typeface="Arial"/>
              <a:buChar char="⚬"/>
            </a:pPr>
            <a:r>
              <a:rPr lang="en-US" sz="3200" dirty="0">
                <a:solidFill>
                  <a:srgbClr val="FF0000"/>
                </a:solidFill>
                <a:latin typeface="王漢宗特黑體"/>
                <a:ea typeface="王漢宗特黑體"/>
                <a:cs typeface="王漢宗特黑體"/>
                <a:sym typeface="王漢宗特黑體"/>
              </a:rPr>
              <a:t>共融運動服務措施相關推動作業，得免受身心障礙身分者應達50%以上之規範。</a:t>
            </a:r>
          </a:p>
        </p:txBody>
      </p:sp>
      <p:sp>
        <p:nvSpPr>
          <p:cNvPr id="3" name="Freeform 3"/>
          <p:cNvSpPr/>
          <p:nvPr/>
        </p:nvSpPr>
        <p:spPr>
          <a:xfrm>
            <a:off x="8012795" y="3518831"/>
            <a:ext cx="7315200" cy="4096512"/>
          </a:xfrm>
          <a:custGeom>
            <a:avLst/>
            <a:gdLst/>
            <a:ahLst/>
            <a:cxnLst/>
            <a:rect l="l" t="t" r="r" b="b"/>
            <a:pathLst>
              <a:path w="7315200" h="4096512">
                <a:moveTo>
                  <a:pt x="0" y="0"/>
                </a:moveTo>
                <a:lnTo>
                  <a:pt x="7315200" y="0"/>
                </a:lnTo>
                <a:lnTo>
                  <a:pt x="7315200" y="4096512"/>
                </a:lnTo>
                <a:lnTo>
                  <a:pt x="0" y="4096512"/>
                </a:lnTo>
                <a:lnTo>
                  <a:pt x="0" y="0"/>
                </a:lnTo>
                <a:close/>
              </a:path>
            </a:pathLst>
          </a:custGeom>
          <a:blipFill>
            <a:blip r:embed="rId2">
              <a:extLst>
                <a:ext uri="{96DAC541-7B7A-43D3-8B79-37D633B846F1}">
                  <asvg:svgBlip xmlns:asvg="http://schemas.microsoft.com/office/drawing/2016/SVG/main" r:embed="rId3"/>
                </a:ext>
              </a:extLst>
            </a:blip>
            <a:stretch>
              <a:fillRect t="-223" b="-223"/>
            </a:stretch>
          </a:blipFill>
        </p:spPr>
      </p:sp>
      <p:sp>
        <p:nvSpPr>
          <p:cNvPr id="4" name="TextBox 4"/>
          <p:cNvSpPr txBox="1"/>
          <p:nvPr/>
        </p:nvSpPr>
        <p:spPr>
          <a:xfrm>
            <a:off x="1028700" y="533400"/>
            <a:ext cx="16708460" cy="223710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辦理類別</a:t>
            </a:r>
            <a:endParaRPr lang="en-US" sz="6398" dirty="0">
              <a:solidFill>
                <a:srgbClr val="FA643F"/>
              </a:solidFill>
              <a:latin typeface="王漢宗特黑體"/>
              <a:ea typeface="王漢宗特黑體"/>
              <a:cs typeface="王漢宗特黑體"/>
              <a:sym typeface="王漢宗特黑體"/>
            </a:endParaRPr>
          </a:p>
          <a:p>
            <a:pPr algn="l">
              <a:lnSpc>
                <a:spcPts val="5880"/>
              </a:lnSpc>
            </a:pPr>
            <a:r>
              <a:rPr lang="en-US" sz="4200" dirty="0">
                <a:solidFill>
                  <a:srgbClr val="5A423A"/>
                </a:solidFill>
                <a:latin typeface="王漢宗特黑體"/>
                <a:ea typeface="王漢宗特黑體"/>
                <a:cs typeface="王漢宗特黑體"/>
                <a:sym typeface="王漢宗特黑體"/>
              </a:rPr>
              <a:t>-「</a:t>
            </a:r>
            <a:r>
              <a:rPr lang="en-US" sz="4200" dirty="0" err="1">
                <a:solidFill>
                  <a:srgbClr val="5A423A"/>
                </a:solidFill>
                <a:latin typeface="王漢宗特黑體"/>
                <a:ea typeface="王漢宗特黑體"/>
                <a:cs typeface="王漢宗特黑體"/>
                <a:sym typeface="王漢宗特黑體"/>
              </a:rPr>
              <a:t>愛運動動無礙」適應運動推展計畫</a:t>
            </a:r>
            <a:endParaRPr lang="en-US" sz="4200" dirty="0">
              <a:solidFill>
                <a:srgbClr val="5A423A"/>
              </a:solidFill>
              <a:latin typeface="王漢宗特黑體"/>
              <a:ea typeface="王漢宗特黑體"/>
              <a:cs typeface="王漢宗特黑體"/>
              <a:sym typeface="王漢宗特黑體"/>
            </a:endParaRPr>
          </a:p>
        </p:txBody>
      </p:sp>
      <p:sp>
        <p:nvSpPr>
          <p:cNvPr id="5" name="矩形 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08</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533400"/>
            <a:ext cx="16708460" cy="1850250"/>
          </a:xfrm>
          <a:prstGeom prst="rect">
            <a:avLst/>
          </a:prstGeom>
        </p:spPr>
        <p:txBody>
          <a:bodyPr lIns="0" tIns="0" rIns="0" bIns="0" rtlCol="0" anchor="t">
            <a:spAutoFit/>
          </a:bodyPr>
          <a:lstStyle/>
          <a:p>
            <a:pPr algn="l">
              <a:lnSpc>
                <a:spcPts val="8958"/>
              </a:lnSpc>
            </a:pPr>
            <a:r>
              <a:rPr lang="zh-TW" altLang="en-US" sz="6398" dirty="0">
                <a:solidFill>
                  <a:srgbClr val="FA643F"/>
                </a:solidFill>
                <a:latin typeface="王漢宗特黑體"/>
                <a:ea typeface="王漢宗特黑體"/>
                <a:cs typeface="王漢宗特黑體"/>
                <a:sym typeface="王漢宗特黑體"/>
              </a:rPr>
              <a:t>補助經費</a:t>
            </a:r>
            <a:endParaRPr lang="en-US" sz="6398" dirty="0">
              <a:solidFill>
                <a:srgbClr val="FA643F"/>
              </a:solidFill>
              <a:latin typeface="王漢宗特黑體"/>
              <a:ea typeface="王漢宗特黑體"/>
              <a:cs typeface="王漢宗特黑體"/>
              <a:sym typeface="王漢宗特黑體"/>
            </a:endParaRPr>
          </a:p>
          <a:p>
            <a:pPr algn="l">
              <a:lnSpc>
                <a:spcPts val="5880"/>
              </a:lnSpc>
            </a:pPr>
            <a:r>
              <a:rPr lang="en-US" altLang="zh-TW"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 嘉義縣補助各案經費參考細項</a:t>
            </a:r>
            <a:endParaRPr lang="en-US"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5" name="矩形 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09</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矩形 5">
            <a:extLst>
              <a:ext uri="{FF2B5EF4-FFF2-40B4-BE49-F238E27FC236}">
                <a16:creationId xmlns:a16="http://schemas.microsoft.com/office/drawing/2014/main" id="{5687F912-C5F3-4407-885D-49D8A8733BBA}"/>
              </a:ext>
            </a:extLst>
          </p:cNvPr>
          <p:cNvSpPr/>
          <p:nvPr/>
        </p:nvSpPr>
        <p:spPr>
          <a:xfrm>
            <a:off x="457200" y="2777214"/>
            <a:ext cx="16306800" cy="5680338"/>
          </a:xfrm>
          <a:prstGeom prst="rect">
            <a:avLst/>
          </a:prstGeom>
        </p:spPr>
        <p:txBody>
          <a:bodyPr wrap="square">
            <a:spAutoFit/>
          </a:bodyPr>
          <a:lstStyle/>
          <a:p>
            <a:pPr marL="960120" lvl="2" indent="-320040">
              <a:lnSpc>
                <a:spcPct val="150000"/>
              </a:lnSpc>
              <a:buFont typeface="Arial"/>
              <a:buChar char="⚬"/>
            </a:pPr>
            <a:r>
              <a:rPr lang="zh-TW" altLang="en-US" sz="4400" dirty="0">
                <a:solidFill>
                  <a:schemeClr val="accent6"/>
                </a:solidFill>
                <a:latin typeface="王漢宗特黑體"/>
                <a:ea typeface="王漢宗特黑體"/>
                <a:cs typeface="王漢宗特黑體"/>
                <a:sym typeface="王漢宗特黑體"/>
              </a:rPr>
              <a:t>系列活動</a:t>
            </a:r>
            <a:endParaRPr lang="en-US" altLang="zh-TW" sz="4400" dirty="0">
              <a:solidFill>
                <a:schemeClr val="accent6"/>
              </a:solidFill>
              <a:latin typeface="王漢宗特黑體"/>
              <a:ea typeface="王漢宗特黑體"/>
              <a:cs typeface="王漢宗特黑體"/>
              <a:sym typeface="王漢宗特黑體"/>
            </a:endParaRPr>
          </a:p>
          <a:p>
            <a:pPr marL="640080" lvl="2">
              <a:lnSpc>
                <a:spcPct val="150000"/>
              </a:lnSpc>
            </a:pPr>
            <a:r>
              <a:rPr lang="en-US" altLang="zh-TW"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  </a:t>
            </a:r>
            <a:r>
              <a:rPr lang="en-US" altLang="zh-TW" sz="36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以單一活動人數區分</a:t>
            </a:r>
            <a:r>
              <a:rPr lang="en-US" altLang="zh-TW"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endParaRPr lang="en-US" altLang="zh-TW"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1</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99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人次以下。（至多補助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10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）單一活動人數介於</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100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至</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249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人次之間。 （至多補助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3</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）單一活動人數介於</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250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至</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499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人次之間。 （至多補助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30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4</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）單一活動人數介於</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500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至</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749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人次之間。 （至多補助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40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5</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）單一活動人數達</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750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人次以上。 （至多補助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50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a:t>
            </a:r>
            <a:endPar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7" name="矩形 6">
            <a:extLst>
              <a:ext uri="{FF2B5EF4-FFF2-40B4-BE49-F238E27FC236}">
                <a16:creationId xmlns:a16="http://schemas.microsoft.com/office/drawing/2014/main" id="{7423A0EA-B455-4544-924C-28F7E98DEC90}"/>
              </a:ext>
            </a:extLst>
          </p:cNvPr>
          <p:cNvSpPr/>
          <p:nvPr/>
        </p:nvSpPr>
        <p:spPr>
          <a:xfrm>
            <a:off x="11336360" y="1519914"/>
            <a:ext cx="6400800" cy="251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400" b="1" dirty="0">
                <a:latin typeface="微軟正黑體" panose="020B0604030504040204" pitchFamily="34" charset="-120"/>
                <a:ea typeface="微軟正黑體" panose="020B0604030504040204" pitchFamily="34" charset="-120"/>
              </a:rPr>
              <a:t>請切勿為了爭取較高補助金額而虛報預估場次及人次。如活動實際參與人次未達預期，本府將依規定扣除相應經費，甚至可能註銷已核定經費。請各申請單位務必審慎評估執行效能，確保申報資料真實、準確 </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6378760F-6568-4213-AAED-8AB0CD2EA54C}"/>
              </a:ext>
            </a:extLst>
          </p:cNvPr>
          <p:cNvSpPr/>
          <p:nvPr/>
        </p:nvSpPr>
        <p:spPr>
          <a:xfrm>
            <a:off x="1143000" y="2359405"/>
            <a:ext cx="9144000" cy="646331"/>
          </a:xfrm>
          <a:prstGeom prst="rect">
            <a:avLst/>
          </a:prstGeom>
        </p:spPr>
        <p:txBody>
          <a:bodyPr>
            <a:spAutoFit/>
          </a:bodyPr>
          <a:lstStyle/>
          <a:p>
            <a:r>
              <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zh-TW" b="1" dirty="0">
                <a:solidFill>
                  <a:srgbClr val="FF0000"/>
                </a:solidFill>
                <a:latin typeface="微軟正黑體" panose="020B0604030504040204" pitchFamily="34" charset="-120"/>
                <a:ea typeface="微軟正黑體" panose="020B0604030504040204" pitchFamily="34" charset="-120"/>
              </a:rPr>
              <a:t>補助金額及各類別計畫案件數將根據年度申請情況及預算額度進行調整，附表所列僅為初步估算本府保留最終調整權。所有補助金額及案件數以本府計畫核定後的正式公文為準。</a:t>
            </a:r>
            <a:endParaRPr lang="zh-TW" altLang="zh-TW" b="1" dirty="0">
              <a:solidFill>
                <a:srgbClr val="FF0000"/>
              </a:solidFill>
              <a:effectLst/>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15B19CB6-6A8F-43F8-897F-03B29AD9AB11}"/>
              </a:ext>
            </a:extLst>
          </p:cNvPr>
          <p:cNvSpPr/>
          <p:nvPr/>
        </p:nvSpPr>
        <p:spPr>
          <a:xfrm>
            <a:off x="11734800" y="799912"/>
            <a:ext cx="5791200" cy="523220"/>
          </a:xfrm>
          <a:prstGeom prst="rect">
            <a:avLst/>
          </a:prstGeom>
        </p:spPr>
        <p:txBody>
          <a:bodyPr wrap="square">
            <a:spAutoFit/>
          </a:bodyPr>
          <a:lstStyle/>
          <a:p>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每案計畫自籌經費需達</a:t>
            </a:r>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20%</a:t>
            </a:r>
            <a:r>
              <a:rPr lang="zh-TW" altLang="en-US"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zh-TW" sz="2800" b="1" dirty="0">
              <a:solidFill>
                <a:srgbClr val="FF00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89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533400"/>
            <a:ext cx="16708460" cy="1850250"/>
          </a:xfrm>
          <a:prstGeom prst="rect">
            <a:avLst/>
          </a:prstGeom>
        </p:spPr>
        <p:txBody>
          <a:bodyPr lIns="0" tIns="0" rIns="0" bIns="0" rtlCol="0" anchor="t">
            <a:spAutoFit/>
          </a:bodyPr>
          <a:lstStyle/>
          <a:p>
            <a:pPr algn="l">
              <a:lnSpc>
                <a:spcPts val="8958"/>
              </a:lnSpc>
            </a:pPr>
            <a:r>
              <a:rPr lang="zh-TW" altLang="en-US" sz="6398" dirty="0">
                <a:solidFill>
                  <a:srgbClr val="FA643F"/>
                </a:solidFill>
                <a:latin typeface="王漢宗特黑體"/>
                <a:ea typeface="王漢宗特黑體"/>
                <a:cs typeface="王漢宗特黑體"/>
                <a:sym typeface="王漢宗特黑體"/>
              </a:rPr>
              <a:t>補助經費</a:t>
            </a:r>
            <a:endParaRPr lang="en-US" sz="6398" dirty="0">
              <a:solidFill>
                <a:srgbClr val="FA643F"/>
              </a:solidFill>
              <a:latin typeface="王漢宗特黑體"/>
              <a:ea typeface="王漢宗特黑體"/>
              <a:cs typeface="王漢宗特黑體"/>
              <a:sym typeface="王漢宗特黑體"/>
            </a:endParaRPr>
          </a:p>
          <a:p>
            <a:pPr algn="l">
              <a:lnSpc>
                <a:spcPts val="5880"/>
              </a:lnSpc>
            </a:pPr>
            <a:r>
              <a:rPr lang="en-US" altLang="zh-TW"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 嘉義縣補助各案經費參考細項</a:t>
            </a:r>
            <a:endParaRPr lang="en-US" sz="42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5" name="矩形 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10</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矩形 5">
            <a:extLst>
              <a:ext uri="{FF2B5EF4-FFF2-40B4-BE49-F238E27FC236}">
                <a16:creationId xmlns:a16="http://schemas.microsoft.com/office/drawing/2014/main" id="{5687F912-C5F3-4407-885D-49D8A8733BBA}"/>
              </a:ext>
            </a:extLst>
          </p:cNvPr>
          <p:cNvSpPr/>
          <p:nvPr/>
        </p:nvSpPr>
        <p:spPr>
          <a:xfrm>
            <a:off x="533400" y="3420159"/>
            <a:ext cx="16306800" cy="2494850"/>
          </a:xfrm>
          <a:prstGeom prst="rect">
            <a:avLst/>
          </a:prstGeom>
        </p:spPr>
        <p:txBody>
          <a:bodyPr wrap="square">
            <a:spAutoFit/>
          </a:bodyPr>
          <a:lstStyle/>
          <a:p>
            <a:pPr marL="960120" lvl="2" indent="-320040">
              <a:lnSpc>
                <a:spcPct val="150000"/>
              </a:lnSpc>
              <a:buFont typeface="Arial"/>
              <a:buChar char="⚬"/>
            </a:pPr>
            <a:r>
              <a:rPr lang="zh-TW" altLang="en-US" sz="4400" dirty="0">
                <a:solidFill>
                  <a:schemeClr val="accent6"/>
                </a:solidFill>
                <a:latin typeface="王漢宗特黑體"/>
                <a:ea typeface="王漢宗特黑體"/>
                <a:cs typeface="王漢宗特黑體"/>
                <a:sym typeface="王漢宗特黑體"/>
              </a:rPr>
              <a:t>運動課程</a:t>
            </a:r>
            <a:r>
              <a:rPr lang="en-US" altLang="zh-TW"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4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 </a:t>
            </a:r>
            <a:r>
              <a:rPr lang="zh-TW" altLang="en-US" sz="42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期程兩個月， </a:t>
            </a:r>
            <a:r>
              <a:rPr lang="en-US" altLang="zh-TW" sz="42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a:t>
            </a:r>
            <a:r>
              <a:rPr lang="zh-TW" altLang="en-US" sz="42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個禮拜至少一次，學員必須固定</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a:t>
            </a:r>
            <a:endParaRPr lang="en-US" altLang="zh-TW" sz="42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endParaRP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1</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）一班學員</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人以下。（補助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8-15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a:p>
            <a:pPr marL="731520" lvl="2" indent="-243840">
              <a:lnSpc>
                <a:spcPct val="150000"/>
              </a:lnSpc>
            </a:pP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）一班學員</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20</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人以上。（補助 </a:t>
            </a:r>
            <a:r>
              <a:rPr lang="en-US" altLang="zh-TW"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20-30 </a:t>
            </a:r>
            <a:r>
              <a:rPr lang="zh-TW" altLang="en-US" sz="32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萬元） </a:t>
            </a:r>
          </a:p>
        </p:txBody>
      </p:sp>
      <p:sp>
        <p:nvSpPr>
          <p:cNvPr id="7" name="矩形 6">
            <a:extLst>
              <a:ext uri="{FF2B5EF4-FFF2-40B4-BE49-F238E27FC236}">
                <a16:creationId xmlns:a16="http://schemas.microsoft.com/office/drawing/2014/main" id="{7423A0EA-B455-4544-924C-28F7E98DEC90}"/>
              </a:ext>
            </a:extLst>
          </p:cNvPr>
          <p:cNvSpPr/>
          <p:nvPr/>
        </p:nvSpPr>
        <p:spPr>
          <a:xfrm>
            <a:off x="11506200" y="964193"/>
            <a:ext cx="6400800" cy="251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400" b="1" dirty="0">
                <a:latin typeface="微軟正黑體" panose="020B0604030504040204" pitchFamily="34" charset="-120"/>
                <a:ea typeface="微軟正黑體" panose="020B0604030504040204" pitchFamily="34" charset="-120"/>
              </a:rPr>
              <a:t>請切勿為了爭取較高補助金額而虛報預估場次及人次。如活動實際參與人次未達預期，本府將依規定扣除相應經費，甚至可能註銷已核定經費。請各申請單位務必審慎評估執行效能，確保申報資料真實、準確 </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DF7982E-AAFE-44DA-AE9C-AA4CB61A2547}"/>
              </a:ext>
            </a:extLst>
          </p:cNvPr>
          <p:cNvSpPr/>
          <p:nvPr/>
        </p:nvSpPr>
        <p:spPr>
          <a:xfrm>
            <a:off x="1149927" y="6329432"/>
            <a:ext cx="12143419" cy="1952201"/>
          </a:xfrm>
          <a:prstGeom prst="rect">
            <a:avLst/>
          </a:prstGeom>
        </p:spPr>
        <p:txBody>
          <a:bodyPr wrap="square">
            <a:spAutoFit/>
          </a:bodyPr>
          <a:lstStyle/>
          <a:p>
            <a:pPr algn="just">
              <a:lnSpc>
                <a:spcPct val="150000"/>
              </a:lnSpc>
            </a:pPr>
            <a:r>
              <a:rPr lang="zh-TW" altLang="en-US" sz="28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800" b="1" dirty="0">
                <a:solidFill>
                  <a:srgbClr val="0070C0"/>
                </a:solidFill>
                <a:latin typeface="微軟正黑體" panose="020B0604030504040204" pitchFamily="34" charset="-120"/>
                <a:ea typeface="微軟正黑體" panose="020B0604030504040204" pitchFamily="34" charset="-120"/>
              </a:rPr>
              <a:t>課程建議優先安排於運動場館或具備運動空間之場域，以利參與者課後就近持續運動，提升運動參與之可近性與延續性。活動內容應符合無障礙原則，並提供必要協助，如志工、輔具、接送、溝通輔具或手語等。</a:t>
            </a:r>
          </a:p>
        </p:txBody>
      </p:sp>
      <p:sp>
        <p:nvSpPr>
          <p:cNvPr id="8" name="矩形 7">
            <a:extLst>
              <a:ext uri="{FF2B5EF4-FFF2-40B4-BE49-F238E27FC236}">
                <a16:creationId xmlns:a16="http://schemas.microsoft.com/office/drawing/2014/main" id="{E41DFA4D-92E4-416E-AC6C-80E917755F5F}"/>
              </a:ext>
            </a:extLst>
          </p:cNvPr>
          <p:cNvSpPr/>
          <p:nvPr/>
        </p:nvSpPr>
        <p:spPr>
          <a:xfrm>
            <a:off x="1143000" y="2359405"/>
            <a:ext cx="9144000" cy="646331"/>
          </a:xfrm>
          <a:prstGeom prst="rect">
            <a:avLst/>
          </a:prstGeom>
        </p:spPr>
        <p:txBody>
          <a:bodyPr>
            <a:spAutoFit/>
          </a:bodyPr>
          <a:lstStyle/>
          <a:p>
            <a:r>
              <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zh-TW" b="1" dirty="0">
                <a:solidFill>
                  <a:srgbClr val="FF0000"/>
                </a:solidFill>
                <a:latin typeface="微軟正黑體" panose="020B0604030504040204" pitchFamily="34" charset="-120"/>
                <a:ea typeface="微軟正黑體" panose="020B0604030504040204" pitchFamily="34" charset="-120"/>
              </a:rPr>
              <a:t>補助金額及各類別計畫案件數將根據年度申請情況及預算額度進行調整，附表所列僅為初步估算本府保留最終調整權。所有補助金額及案件數以本府計畫核定後的正式公文為準。</a:t>
            </a:r>
            <a:endParaRPr lang="zh-TW" altLang="zh-TW" b="1" dirty="0">
              <a:solidFill>
                <a:srgbClr val="FF0000"/>
              </a:solidFill>
              <a:effectLst/>
              <a:latin typeface="微軟正黑體" panose="020B0604030504040204" pitchFamily="34" charset="-120"/>
              <a:ea typeface="微軟正黑體" panose="020B0604030504040204" pitchFamily="34" charset="-120"/>
            </a:endParaRPr>
          </a:p>
        </p:txBody>
      </p:sp>
      <p:sp>
        <p:nvSpPr>
          <p:cNvPr id="9" name="Freeform 13">
            <a:extLst>
              <a:ext uri="{FF2B5EF4-FFF2-40B4-BE49-F238E27FC236}">
                <a16:creationId xmlns:a16="http://schemas.microsoft.com/office/drawing/2014/main" id="{B5628324-D021-43B3-9E31-59A31CBF65DC}"/>
              </a:ext>
            </a:extLst>
          </p:cNvPr>
          <p:cNvSpPr/>
          <p:nvPr/>
        </p:nvSpPr>
        <p:spPr>
          <a:xfrm flipH="1">
            <a:off x="13293346" y="6506170"/>
            <a:ext cx="4017134" cy="2857500"/>
          </a:xfrm>
          <a:custGeom>
            <a:avLst/>
            <a:gdLst/>
            <a:ahLst/>
            <a:cxnLst/>
            <a:rect l="l" t="t" r="r" b="b"/>
            <a:pathLst>
              <a:path w="5312535" h="4114800">
                <a:moveTo>
                  <a:pt x="0" y="0"/>
                </a:moveTo>
                <a:lnTo>
                  <a:pt x="5312535" y="0"/>
                </a:lnTo>
                <a:lnTo>
                  <a:pt x="5312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t="-92" b="-92"/>
            </a:stretch>
          </a:blipFill>
        </p:spPr>
      </p:sp>
      <p:sp>
        <p:nvSpPr>
          <p:cNvPr id="10" name="矩形 9">
            <a:extLst>
              <a:ext uri="{FF2B5EF4-FFF2-40B4-BE49-F238E27FC236}">
                <a16:creationId xmlns:a16="http://schemas.microsoft.com/office/drawing/2014/main" id="{75E9EFBD-9B0B-443D-8379-0D0500EBDFAB}"/>
              </a:ext>
            </a:extLst>
          </p:cNvPr>
          <p:cNvSpPr/>
          <p:nvPr/>
        </p:nvSpPr>
        <p:spPr>
          <a:xfrm>
            <a:off x="12192000" y="373032"/>
            <a:ext cx="7162800" cy="523220"/>
          </a:xfrm>
          <a:prstGeom prst="rect">
            <a:avLst/>
          </a:prstGeom>
        </p:spPr>
        <p:txBody>
          <a:bodyPr wrap="square">
            <a:spAutoFit/>
          </a:bodyPr>
          <a:lstStyle/>
          <a:p>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每案計畫自籌經費需達</a:t>
            </a:r>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20%</a:t>
            </a:r>
            <a:r>
              <a:rPr lang="zh-TW" altLang="en-US"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8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zh-TW" sz="2800" b="1" dirty="0">
              <a:solidFill>
                <a:srgbClr val="FF00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645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658959" cy="10287000"/>
            <a:chOff x="0" y="0"/>
            <a:chExt cx="8878612" cy="13716000"/>
          </a:xfrm>
        </p:grpSpPr>
        <p:sp>
          <p:nvSpPr>
            <p:cNvPr id="3" name="Freeform 3"/>
            <p:cNvSpPr/>
            <p:nvPr/>
          </p:nvSpPr>
          <p:spPr>
            <a:xfrm>
              <a:off x="0" y="0"/>
              <a:ext cx="8878570" cy="13716000"/>
            </a:xfrm>
            <a:custGeom>
              <a:avLst/>
              <a:gdLst/>
              <a:ahLst/>
              <a:cxnLst/>
              <a:rect l="l" t="t" r="r" b="b"/>
              <a:pathLst>
                <a:path w="8878570" h="13716000">
                  <a:moveTo>
                    <a:pt x="0" y="0"/>
                  </a:moveTo>
                  <a:lnTo>
                    <a:pt x="8878570" y="0"/>
                  </a:lnTo>
                  <a:lnTo>
                    <a:pt x="8878570" y="13716000"/>
                  </a:lnTo>
                  <a:lnTo>
                    <a:pt x="0" y="13716000"/>
                  </a:lnTo>
                  <a:close/>
                </a:path>
              </a:pathLst>
            </a:custGeom>
            <a:solidFill>
              <a:srgbClr val="F1F1F1"/>
            </a:solidFill>
            <a:ln w="12700">
              <a:solidFill>
                <a:srgbClr val="000000"/>
              </a:solidFill>
            </a:ln>
          </p:spPr>
        </p:sp>
      </p:grpSp>
      <p:grpSp>
        <p:nvGrpSpPr>
          <p:cNvPr id="4" name="Group 4"/>
          <p:cNvGrpSpPr/>
          <p:nvPr/>
        </p:nvGrpSpPr>
        <p:grpSpPr>
          <a:xfrm>
            <a:off x="7902201" y="2386489"/>
            <a:ext cx="8607093" cy="19050"/>
            <a:chOff x="0" y="0"/>
            <a:chExt cx="11476124" cy="25400"/>
          </a:xfrm>
        </p:grpSpPr>
        <p:sp>
          <p:nvSpPr>
            <p:cNvPr id="5" name="Freeform 5"/>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grpSp>
        <p:nvGrpSpPr>
          <p:cNvPr id="6" name="Group 6"/>
          <p:cNvGrpSpPr/>
          <p:nvPr/>
        </p:nvGrpSpPr>
        <p:grpSpPr>
          <a:xfrm>
            <a:off x="7915796" y="5044428"/>
            <a:ext cx="8607093" cy="19050"/>
            <a:chOff x="0" y="0"/>
            <a:chExt cx="11476124" cy="25400"/>
          </a:xfrm>
        </p:grpSpPr>
        <p:sp>
          <p:nvSpPr>
            <p:cNvPr id="7" name="Freeform 7"/>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grpSp>
        <p:nvGrpSpPr>
          <p:cNvPr id="8" name="Group 8"/>
          <p:cNvGrpSpPr/>
          <p:nvPr/>
        </p:nvGrpSpPr>
        <p:grpSpPr>
          <a:xfrm>
            <a:off x="7902201" y="3467100"/>
            <a:ext cx="8607093" cy="19050"/>
            <a:chOff x="0" y="0"/>
            <a:chExt cx="11476124" cy="25400"/>
          </a:xfrm>
        </p:grpSpPr>
        <p:sp>
          <p:nvSpPr>
            <p:cNvPr id="9" name="Freeform 9"/>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grpSp>
        <p:nvGrpSpPr>
          <p:cNvPr id="10" name="Group 10"/>
          <p:cNvGrpSpPr/>
          <p:nvPr/>
        </p:nvGrpSpPr>
        <p:grpSpPr>
          <a:xfrm>
            <a:off x="7911690" y="7976989"/>
            <a:ext cx="8607093" cy="19050"/>
            <a:chOff x="0" y="0"/>
            <a:chExt cx="11476124" cy="25400"/>
          </a:xfrm>
        </p:grpSpPr>
        <p:sp>
          <p:nvSpPr>
            <p:cNvPr id="11" name="Freeform 11"/>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grpSp>
        <p:nvGrpSpPr>
          <p:cNvPr id="12" name="Group 12"/>
          <p:cNvGrpSpPr/>
          <p:nvPr/>
        </p:nvGrpSpPr>
        <p:grpSpPr>
          <a:xfrm>
            <a:off x="7911690" y="6480541"/>
            <a:ext cx="8607093" cy="19050"/>
            <a:chOff x="0" y="0"/>
            <a:chExt cx="11476124" cy="25400"/>
          </a:xfrm>
        </p:grpSpPr>
        <p:sp>
          <p:nvSpPr>
            <p:cNvPr id="13" name="Freeform 13"/>
            <p:cNvSpPr/>
            <p:nvPr/>
          </p:nvSpPr>
          <p:spPr>
            <a:xfrm>
              <a:off x="12700" y="0"/>
              <a:ext cx="11450701" cy="25400"/>
            </a:xfrm>
            <a:custGeom>
              <a:avLst/>
              <a:gdLst/>
              <a:ahLst/>
              <a:cxnLst/>
              <a:rect l="l" t="t" r="r" b="b"/>
              <a:pathLst>
                <a:path w="11450701" h="25400">
                  <a:moveTo>
                    <a:pt x="0" y="0"/>
                  </a:moveTo>
                  <a:lnTo>
                    <a:pt x="11450701" y="0"/>
                  </a:lnTo>
                  <a:lnTo>
                    <a:pt x="11450701" y="25400"/>
                  </a:lnTo>
                  <a:lnTo>
                    <a:pt x="0" y="25400"/>
                  </a:lnTo>
                  <a:close/>
                </a:path>
              </a:pathLst>
            </a:custGeom>
            <a:solidFill>
              <a:srgbClr val="FA643F"/>
            </a:solidFill>
            <a:ln w="12700">
              <a:solidFill>
                <a:srgbClr val="000000"/>
              </a:solidFill>
            </a:ln>
          </p:spPr>
        </p:sp>
      </p:grpSp>
      <p:sp>
        <p:nvSpPr>
          <p:cNvPr id="14" name="Freeform 14"/>
          <p:cNvSpPr/>
          <p:nvPr/>
        </p:nvSpPr>
        <p:spPr>
          <a:xfrm rot="-695092">
            <a:off x="1535980" y="3882677"/>
            <a:ext cx="2870073" cy="4114800"/>
          </a:xfrm>
          <a:custGeom>
            <a:avLst/>
            <a:gdLst/>
            <a:ahLst/>
            <a:cxnLst/>
            <a:rect l="l" t="t" r="r" b="b"/>
            <a:pathLst>
              <a:path w="2870073" h="4114800">
                <a:moveTo>
                  <a:pt x="0" y="0"/>
                </a:moveTo>
                <a:lnTo>
                  <a:pt x="2870073" y="0"/>
                </a:lnTo>
                <a:lnTo>
                  <a:pt x="28700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112" r="-112"/>
            </a:stretch>
          </a:blipFill>
        </p:spPr>
      </p:sp>
      <p:sp>
        <p:nvSpPr>
          <p:cNvPr id="15" name="Freeform 15"/>
          <p:cNvSpPr/>
          <p:nvPr/>
        </p:nvSpPr>
        <p:spPr>
          <a:xfrm>
            <a:off x="2086813" y="5363647"/>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164" r="-164"/>
            </a:stretch>
          </a:blipFill>
        </p:spPr>
      </p:sp>
      <p:sp>
        <p:nvSpPr>
          <p:cNvPr id="16" name="TextBox 16"/>
          <p:cNvSpPr txBox="1"/>
          <p:nvPr/>
        </p:nvSpPr>
        <p:spPr>
          <a:xfrm>
            <a:off x="1051881" y="1468844"/>
            <a:ext cx="4638738" cy="1323975"/>
          </a:xfrm>
          <a:prstGeom prst="rect">
            <a:avLst/>
          </a:prstGeom>
        </p:spPr>
        <p:txBody>
          <a:bodyPr lIns="0" tIns="0" rIns="0" bIns="0" rtlCol="0" anchor="t">
            <a:spAutoFit/>
          </a:bodyPr>
          <a:lstStyle/>
          <a:p>
            <a:pPr algn="l">
              <a:lnSpc>
                <a:spcPts val="8399"/>
              </a:lnSpc>
            </a:pPr>
            <a:r>
              <a:rPr lang="en-US" sz="6998">
                <a:solidFill>
                  <a:srgbClr val="000000"/>
                </a:solidFill>
                <a:latin typeface="王漢宗特黑體"/>
                <a:ea typeface="王漢宗特黑體"/>
                <a:cs typeface="王漢宗特黑體"/>
                <a:sym typeface="王漢宗特黑體"/>
              </a:rPr>
              <a:t>注意事項</a:t>
            </a:r>
          </a:p>
        </p:txBody>
      </p:sp>
      <p:sp>
        <p:nvSpPr>
          <p:cNvPr id="17" name="TextBox 17"/>
          <p:cNvSpPr txBox="1"/>
          <p:nvPr/>
        </p:nvSpPr>
        <p:spPr>
          <a:xfrm>
            <a:off x="7911708" y="1140120"/>
            <a:ext cx="8588043" cy="1040157"/>
          </a:xfrm>
          <a:prstGeom prst="rect">
            <a:avLst/>
          </a:prstGeom>
        </p:spPr>
        <p:txBody>
          <a:bodyPr lIns="0" tIns="0" rIns="0" bIns="0" rtlCol="0" anchor="t">
            <a:spAutoFit/>
          </a:bodyPr>
          <a:lstStyle/>
          <a:p>
            <a:pPr marL="342900" indent="-342900" algn="l">
              <a:lnSpc>
                <a:spcPct val="150000"/>
              </a:lnSpc>
              <a:buFont typeface="Arial" panose="020B0604020202020204" pitchFamily="34" charset="0"/>
              <a:buChar char="•"/>
            </a:pPr>
            <a:r>
              <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各活動如</a:t>
            </a:r>
            <a:r>
              <a:rPr lang="en-US" sz="2400" b="1" dirty="0">
                <a:solidFill>
                  <a:srgbClr val="E46C0A"/>
                </a:solidFill>
                <a:latin typeface="微軟正黑體" panose="020B0604030504040204" pitchFamily="34" charset="-120"/>
                <a:ea typeface="微軟正黑體" panose="020B0604030504040204" pitchFamily="34" charset="-120"/>
                <a:cs typeface="王漢宗特黑體"/>
                <a:sym typeface="王漢宗特黑體"/>
              </a:rPr>
              <a:t>未能依原提報計畫日期或地點辦理者</a:t>
            </a:r>
            <a:r>
              <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，須於原提報辦理日期</a:t>
            </a:r>
            <a:r>
              <a:rPr lang="en-US" sz="2400" b="1" dirty="0">
                <a:solidFill>
                  <a:srgbClr val="E46C0A"/>
                </a:solidFill>
                <a:latin typeface="微軟正黑體" panose="020B0604030504040204" pitchFamily="34" charset="-120"/>
                <a:ea typeface="微軟正黑體" panose="020B0604030504040204" pitchFamily="34" charset="-120"/>
                <a:cs typeface="王漢宗特黑體"/>
                <a:sym typeface="王漢宗特黑體"/>
              </a:rPr>
              <a:t>2週</a:t>
            </a:r>
            <a:r>
              <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前提報本府辦理備查作業</a:t>
            </a:r>
          </a:p>
        </p:txBody>
      </p:sp>
      <p:sp>
        <p:nvSpPr>
          <p:cNvPr id="18" name="TextBox 18"/>
          <p:cNvSpPr txBox="1"/>
          <p:nvPr/>
        </p:nvSpPr>
        <p:spPr>
          <a:xfrm>
            <a:off x="7911690" y="3682561"/>
            <a:ext cx="9080910" cy="1040157"/>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場地須布置</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可</a:t>
            </a:r>
            <a:r>
              <a:rPr lang="zh-TW" altLang="en-US" sz="2400" b="1" dirty="0">
                <a:latin typeface="微軟正黑體" panose="020B0604030504040204" pitchFamily="34" charset="-120"/>
                <a:ea typeface="微軟正黑體" panose="020B0604030504040204" pitchFamily="34" charset="-120"/>
              </a:rPr>
              <a:t>辨識屬「本部」年度計畫之活動布條，並</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含</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「運動部」</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Logo及字樣、標示</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「愛運動動無礙」</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文字</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等</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主視覺之旗幟</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endPar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19" name="TextBox 19"/>
          <p:cNvSpPr txBox="1"/>
          <p:nvPr/>
        </p:nvSpPr>
        <p:spPr>
          <a:xfrm>
            <a:off x="7911691" y="2781300"/>
            <a:ext cx="9324428" cy="349583"/>
          </a:xfrm>
          <a:prstGeom prst="rect">
            <a:avLst/>
          </a:prstGeom>
        </p:spPr>
        <p:txBody>
          <a:bodyPr wrap="square" lIns="0" tIns="0" rIns="0" bIns="0" rtlCol="0" anchor="t">
            <a:spAutoFit/>
          </a:bodyPr>
          <a:lstStyle/>
          <a:p>
            <a:pPr marL="342900" indent="-342900" algn="l">
              <a:lnSpc>
                <a:spcPts val="2879"/>
              </a:lnSpc>
              <a:buFont typeface="Arial" panose="020B0604020202020204" pitchFamily="34" charset="0"/>
              <a:buChar char="•"/>
            </a:pP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活動如因</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不可抗力因素</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導致無法辦理者，請第一時間與本府聯繫</a:t>
            </a:r>
            <a:r>
              <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 </a:t>
            </a:r>
          </a:p>
        </p:txBody>
      </p:sp>
      <p:sp>
        <p:nvSpPr>
          <p:cNvPr id="20" name="TextBox 20"/>
          <p:cNvSpPr txBox="1"/>
          <p:nvPr/>
        </p:nvSpPr>
        <p:spPr>
          <a:xfrm>
            <a:off x="7887096" y="6708283"/>
            <a:ext cx="8852274" cy="1040157"/>
          </a:xfrm>
          <a:prstGeom prst="rect">
            <a:avLst/>
          </a:prstGeom>
        </p:spPr>
        <p:txBody>
          <a:bodyPr lIns="0" tIns="0" rIns="0" bIns="0" rtlCol="0" anchor="t">
            <a:spAutoFit/>
          </a:bodyPr>
          <a:lstStyle/>
          <a:p>
            <a:pPr marL="342900" indent="-342900" algn="l">
              <a:lnSpc>
                <a:spcPct val="150000"/>
              </a:lnSpc>
              <a:buFont typeface="Arial" panose="020B0604020202020204" pitchFamily="34" charset="0"/>
              <a:buChar char="•"/>
            </a:pP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行政中立性</a:t>
            </a: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：辦理活動時，應維持體育運動本質，避免活動失焦，並應恪守行政中立</a:t>
            </a:r>
            <a:endParaRPr 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21" name="TextBox 21"/>
          <p:cNvSpPr txBox="1"/>
          <p:nvPr/>
        </p:nvSpPr>
        <p:spPr>
          <a:xfrm>
            <a:off x="7572591" y="8469030"/>
            <a:ext cx="10604874" cy="384914"/>
          </a:xfrm>
          <a:prstGeom prst="rect">
            <a:avLst/>
          </a:prstGeom>
        </p:spPr>
        <p:txBody>
          <a:bodyPr wrap="square" lIns="0" tIns="0" rIns="0" bIns="0" rtlCol="0" anchor="t">
            <a:spAutoFit/>
          </a:bodyPr>
          <a:lstStyle/>
          <a:p>
            <a:pPr algn="l">
              <a:lnSpc>
                <a:spcPts val="2879"/>
              </a:lnSpc>
            </a:pPr>
            <a:r>
              <a:rPr lang="en-US" sz="3600" b="1" dirty="0" err="1">
                <a:solidFill>
                  <a:srgbClr val="FF0000"/>
                </a:solidFill>
                <a:latin typeface="微軟正黑體" panose="020B0604030504040204" pitchFamily="34" charset="-120"/>
                <a:ea typeface="微軟正黑體" panose="020B0604030504040204" pitchFamily="34" charset="-120"/>
                <a:cs typeface="王漢宗特黑體"/>
                <a:sym typeface="王漢宗特黑體"/>
              </a:rPr>
              <a:t>如有違規情形，本府將列入隔年度經費初審之參據</a:t>
            </a:r>
            <a:endParaRPr 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22" name="TextBox 22"/>
          <p:cNvSpPr txBox="1"/>
          <p:nvPr/>
        </p:nvSpPr>
        <p:spPr>
          <a:xfrm>
            <a:off x="7887096" y="5336038"/>
            <a:ext cx="8588043" cy="1040157"/>
          </a:xfrm>
          <a:prstGeom prst="rect">
            <a:avLst/>
          </a:prstGeom>
        </p:spPr>
        <p:txBody>
          <a:bodyPr lIns="0" tIns="0" rIns="0" bIns="0" rtlCol="0" anchor="t">
            <a:spAutoFit/>
          </a:bodyPr>
          <a:lstStyle/>
          <a:p>
            <a:pPr marL="342900" indent="-342900" algn="l">
              <a:lnSpc>
                <a:spcPct val="150000"/>
              </a:lnSpc>
              <a:buFont typeface="Arial" panose="020B0604020202020204" pitchFamily="34" charset="0"/>
              <a:buChar char="•"/>
            </a:pPr>
            <a:r>
              <a:rPr lang="en-US"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專案活動指定「參與對象」或「辦理方式」</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經訪視或抽查與原</a:t>
            </a:r>
            <a:r>
              <a:rPr lang="en-US" sz="2400" b="1" dirty="0">
                <a:solidFill>
                  <a:srgbClr val="E46C0A"/>
                </a:solidFill>
                <a:latin typeface="微軟正黑體" panose="020B0604030504040204" pitchFamily="34" charset="-120"/>
                <a:ea typeface="微軟正黑體" panose="020B0604030504040204" pitchFamily="34" charset="-120"/>
                <a:cs typeface="王漢宗特黑體"/>
                <a:sym typeface="王漢宗特黑體"/>
              </a:rPr>
              <a:t> </a:t>
            </a:r>
            <a:r>
              <a:rPr lang="en-US" sz="2400" b="1" dirty="0" err="1">
                <a:solidFill>
                  <a:srgbClr val="E46C0A"/>
                </a:solidFill>
                <a:latin typeface="微軟正黑體" panose="020B0604030504040204" pitchFamily="34" charset="-120"/>
                <a:ea typeface="微軟正黑體" panose="020B0604030504040204" pitchFamily="34" charset="-120"/>
                <a:cs typeface="王漢宗特黑體"/>
                <a:sym typeface="王漢宗特黑體"/>
              </a:rPr>
              <a:t>核定活動有嚴重落差者，將註銷補助經費</a:t>
            </a:r>
            <a:endParaRPr lang="en-US" sz="2400" b="1" dirty="0">
              <a:solidFill>
                <a:srgbClr val="E46C0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23" name="矩形 22"/>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11</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537108" y="536503"/>
            <a:ext cx="5501319" cy="1013932"/>
          </a:xfrm>
          <a:prstGeom prst="rect">
            <a:avLst/>
          </a:prstGeom>
        </p:spPr>
        <p:txBody>
          <a:bodyPr wrap="square" lIns="0" tIns="0" rIns="0" bIns="0" rtlCol="0" anchor="t">
            <a:spAutoFit/>
          </a:bodyPr>
          <a:lstStyle/>
          <a:p>
            <a:pPr algn="l">
              <a:lnSpc>
                <a:spcPts val="8399"/>
              </a:lnSpc>
            </a:pPr>
            <a:r>
              <a:rPr lang="zh-TW" altLang="en-US" sz="6998" b="1" dirty="0">
                <a:solidFill>
                  <a:srgbClr val="FA643F"/>
                </a:solidFill>
                <a:latin typeface="微軟正黑體" panose="020B0604030504040204" pitchFamily="34" charset="-120"/>
                <a:ea typeface="微軟正黑體" panose="020B0604030504040204" pitchFamily="34" charset="-120"/>
                <a:cs typeface="王漢宗特黑體"/>
                <a:sym typeface="王漢宗特黑體"/>
              </a:rPr>
              <a:t>旗幟呈現範例</a:t>
            </a:r>
            <a:endParaRPr lang="en-US" sz="6998" b="1" dirty="0">
              <a:solidFill>
                <a:srgbClr val="FA643F"/>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23" name="矩形 22"/>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12</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5" name="圖片 24">
            <a:extLst>
              <a:ext uri="{FF2B5EF4-FFF2-40B4-BE49-F238E27FC236}">
                <a16:creationId xmlns:a16="http://schemas.microsoft.com/office/drawing/2014/main" id="{2FFEEA84-3D8F-4BEC-A31A-EE072E8B59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3707" y="292235"/>
            <a:ext cx="5521110" cy="4143168"/>
          </a:xfrm>
          <a:prstGeom prst="rect">
            <a:avLst/>
          </a:prstGeom>
        </p:spPr>
      </p:pic>
      <p:pic>
        <p:nvPicPr>
          <p:cNvPr id="28" name="圖片 27">
            <a:extLst>
              <a:ext uri="{FF2B5EF4-FFF2-40B4-BE49-F238E27FC236}">
                <a16:creationId xmlns:a16="http://schemas.microsoft.com/office/drawing/2014/main" id="{BD91024A-3EB3-4632-878D-CDFD9F024CE4}"/>
              </a:ext>
            </a:extLst>
          </p:cNvPr>
          <p:cNvPicPr>
            <a:picLocks noChangeAspect="1"/>
          </p:cNvPicPr>
          <p:nvPr/>
        </p:nvPicPr>
        <p:blipFill>
          <a:blip r:embed="rId3"/>
          <a:stretch>
            <a:fillRect/>
          </a:stretch>
        </p:blipFill>
        <p:spPr>
          <a:xfrm>
            <a:off x="2514600" y="5143500"/>
            <a:ext cx="9411216" cy="4834235"/>
          </a:xfrm>
          <a:prstGeom prst="rect">
            <a:avLst/>
          </a:prstGeom>
        </p:spPr>
      </p:pic>
      <p:pic>
        <p:nvPicPr>
          <p:cNvPr id="27" name="圖片 26">
            <a:extLst>
              <a:ext uri="{FF2B5EF4-FFF2-40B4-BE49-F238E27FC236}">
                <a16:creationId xmlns:a16="http://schemas.microsoft.com/office/drawing/2014/main" id="{3898B853-2362-4A83-A07F-56B184D0AC45}"/>
              </a:ext>
            </a:extLst>
          </p:cNvPr>
          <p:cNvPicPr>
            <a:picLocks noChangeAspect="1"/>
          </p:cNvPicPr>
          <p:nvPr/>
        </p:nvPicPr>
        <p:blipFill rotWithShape="1">
          <a:blip r:embed="rId4">
            <a:extLst>
              <a:ext uri="{28A0092B-C50C-407E-A947-70E740481C1C}">
                <a14:useLocalDpi xmlns:a14="http://schemas.microsoft.com/office/drawing/2010/main" val="0"/>
              </a:ext>
            </a:extLst>
          </a:blip>
          <a:srcRect t="17995" r="1639" b="27450"/>
          <a:stretch/>
        </p:blipFill>
        <p:spPr>
          <a:xfrm>
            <a:off x="0" y="1714500"/>
            <a:ext cx="10801515" cy="4495801"/>
          </a:xfrm>
          <a:prstGeom prst="rect">
            <a:avLst/>
          </a:prstGeom>
        </p:spPr>
      </p:pic>
      <p:sp>
        <p:nvSpPr>
          <p:cNvPr id="29" name="矩形 28">
            <a:extLst>
              <a:ext uri="{FF2B5EF4-FFF2-40B4-BE49-F238E27FC236}">
                <a16:creationId xmlns:a16="http://schemas.microsoft.com/office/drawing/2014/main" id="{88E6766C-3487-489F-BD1D-F63595329663}"/>
              </a:ext>
            </a:extLst>
          </p:cNvPr>
          <p:cNvSpPr/>
          <p:nvPr/>
        </p:nvSpPr>
        <p:spPr>
          <a:xfrm>
            <a:off x="8991600" y="7332017"/>
            <a:ext cx="10668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2BE81615-2A4B-4E50-8691-C29FDB2BB62A}"/>
              </a:ext>
            </a:extLst>
          </p:cNvPr>
          <p:cNvSpPr/>
          <p:nvPr/>
        </p:nvSpPr>
        <p:spPr>
          <a:xfrm>
            <a:off x="12402121" y="6668974"/>
            <a:ext cx="5268797" cy="2794483"/>
          </a:xfrm>
          <a:prstGeom prst="rect">
            <a:avLst/>
          </a:prstGeom>
        </p:spPr>
        <p:txBody>
          <a:bodyPr wrap="square">
            <a:spAutoFit/>
          </a:bodyPr>
          <a:lstStyle/>
          <a:p>
            <a:pPr>
              <a:lnSpc>
                <a:spcPct val="150000"/>
              </a:lnSpc>
            </a:pP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Wingdings" panose="05000000000000000000" pitchFamily="2" charset="2"/>
              </a:rPr>
              <a:t> </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活動</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場地</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須布置</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執行單位活動宣傳旗幟、並</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含</a:t>
            </a:r>
            <a:r>
              <a:rPr lang="en-US" altLang="zh-TW" sz="2400" b="1" dirty="0" err="1">
                <a:solidFill>
                  <a:srgbClr val="FF0000"/>
                </a:solidFill>
                <a:latin typeface="微軟正黑體" panose="020B0604030504040204" pitchFamily="34" charset="-120"/>
                <a:ea typeface="微軟正黑體" panose="020B0604030504040204" pitchFamily="34" charset="-120"/>
                <a:cs typeface="王漢宗特黑體"/>
                <a:sym typeface="王漢宗特黑體"/>
              </a:rPr>
              <a:t>「運動部」</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Logo及字樣、標示</a:t>
            </a:r>
            <a:r>
              <a:rPr lang="en-US" altLang="zh-TW" sz="2400" b="1" dirty="0" err="1">
                <a:solidFill>
                  <a:srgbClr val="FF0000"/>
                </a:solidFill>
                <a:latin typeface="微軟正黑體" panose="020B0604030504040204" pitchFamily="34" charset="-120"/>
                <a:ea typeface="微軟正黑體" panose="020B0604030504040204" pitchFamily="34" charset="-120"/>
                <a:cs typeface="王漢宗特黑體"/>
                <a:sym typeface="王漢宗特黑體"/>
              </a:rPr>
              <a:t>「愛運動動無礙」</a:t>
            </a:r>
            <a:r>
              <a:rPr lang="en-US" altLang="zh-TW" sz="2400" b="1" dirty="0" err="1">
                <a:solidFill>
                  <a:srgbClr val="000000"/>
                </a:solidFill>
                <a:latin typeface="微軟正黑體" panose="020B0604030504040204" pitchFamily="34" charset="-120"/>
                <a:ea typeface="微軟正黑體" panose="020B0604030504040204" pitchFamily="34" charset="-120"/>
                <a:cs typeface="王漢宗特黑體"/>
                <a:sym typeface="王漢宗特黑體"/>
              </a:rPr>
              <a:t>文字或主視覺之旗幟</a:t>
            </a:r>
            <a:r>
              <a:rPr lang="zh-TW" altLang="en-US"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，活動處入口建議也建議擺放活動相關旗幟。</a:t>
            </a:r>
            <a:endParaRPr lang="en-US" altLang="zh-TW" sz="24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31" name="矩形 30">
            <a:extLst>
              <a:ext uri="{FF2B5EF4-FFF2-40B4-BE49-F238E27FC236}">
                <a16:creationId xmlns:a16="http://schemas.microsoft.com/office/drawing/2014/main" id="{1C63AC40-74F5-43BD-B4CD-8BC2B64C29F8}"/>
              </a:ext>
            </a:extLst>
          </p:cNvPr>
          <p:cNvSpPr/>
          <p:nvPr/>
        </p:nvSpPr>
        <p:spPr>
          <a:xfrm>
            <a:off x="8458200" y="4098684"/>
            <a:ext cx="2133600" cy="15020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B0199E79-1E0B-44EF-9BF3-99C51C7EFBA2}"/>
              </a:ext>
            </a:extLst>
          </p:cNvPr>
          <p:cNvSpPr/>
          <p:nvPr/>
        </p:nvSpPr>
        <p:spPr>
          <a:xfrm>
            <a:off x="12573000" y="1184493"/>
            <a:ext cx="2133600" cy="31208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A68159B0-C103-4290-98B2-DAF04B225ECD}"/>
              </a:ext>
            </a:extLst>
          </p:cNvPr>
          <p:cNvSpPr/>
          <p:nvPr/>
        </p:nvSpPr>
        <p:spPr>
          <a:xfrm>
            <a:off x="16078199" y="1184493"/>
            <a:ext cx="1592719" cy="30738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CA14E69E-B621-4462-B61F-E48A272EBC21}"/>
              </a:ext>
            </a:extLst>
          </p:cNvPr>
          <p:cNvSpPr/>
          <p:nvPr/>
        </p:nvSpPr>
        <p:spPr>
          <a:xfrm>
            <a:off x="3284901" y="3771901"/>
            <a:ext cx="4048997"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圓角 38">
            <a:extLst>
              <a:ext uri="{FF2B5EF4-FFF2-40B4-BE49-F238E27FC236}">
                <a16:creationId xmlns:a16="http://schemas.microsoft.com/office/drawing/2014/main" id="{9CE0A67B-B408-4D9D-859E-F53EEEDE8D3F}"/>
              </a:ext>
            </a:extLst>
          </p:cNvPr>
          <p:cNvSpPr/>
          <p:nvPr/>
        </p:nvSpPr>
        <p:spPr>
          <a:xfrm>
            <a:off x="13673103" y="3241632"/>
            <a:ext cx="22098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運動部旗幟</a:t>
            </a:r>
          </a:p>
        </p:txBody>
      </p:sp>
      <p:sp>
        <p:nvSpPr>
          <p:cNvPr id="40" name="矩形: 圓角 39">
            <a:extLst>
              <a:ext uri="{FF2B5EF4-FFF2-40B4-BE49-F238E27FC236}">
                <a16:creationId xmlns:a16="http://schemas.microsoft.com/office/drawing/2014/main" id="{C8DA7C52-87F3-458C-BC07-989B648214C1}"/>
              </a:ext>
            </a:extLst>
          </p:cNvPr>
          <p:cNvSpPr/>
          <p:nvPr/>
        </p:nvSpPr>
        <p:spPr>
          <a:xfrm>
            <a:off x="3432999" y="4891569"/>
            <a:ext cx="1967758" cy="5333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活動宣傳旗幟</a:t>
            </a:r>
          </a:p>
        </p:txBody>
      </p:sp>
      <p:sp>
        <p:nvSpPr>
          <p:cNvPr id="41" name="矩形: 圓角 40">
            <a:extLst>
              <a:ext uri="{FF2B5EF4-FFF2-40B4-BE49-F238E27FC236}">
                <a16:creationId xmlns:a16="http://schemas.microsoft.com/office/drawing/2014/main" id="{019C1DB2-182A-4431-B01A-DC3F4097D42D}"/>
              </a:ext>
            </a:extLst>
          </p:cNvPr>
          <p:cNvSpPr/>
          <p:nvPr/>
        </p:nvSpPr>
        <p:spPr>
          <a:xfrm>
            <a:off x="8763000" y="7903516"/>
            <a:ext cx="2432748" cy="5333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愛運動動無礙標示</a:t>
            </a:r>
          </a:p>
        </p:txBody>
      </p:sp>
      <p:sp>
        <p:nvSpPr>
          <p:cNvPr id="42" name="矩形: 圓角 41">
            <a:extLst>
              <a:ext uri="{FF2B5EF4-FFF2-40B4-BE49-F238E27FC236}">
                <a16:creationId xmlns:a16="http://schemas.microsoft.com/office/drawing/2014/main" id="{08EE2163-0924-4A19-B16B-719AE008E1F5}"/>
              </a:ext>
            </a:extLst>
          </p:cNvPr>
          <p:cNvSpPr/>
          <p:nvPr/>
        </p:nvSpPr>
        <p:spPr>
          <a:xfrm>
            <a:off x="8849269" y="5238751"/>
            <a:ext cx="22098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運動部旗幟</a:t>
            </a:r>
          </a:p>
        </p:txBody>
      </p:sp>
    </p:spTree>
    <p:extLst>
      <p:ext uri="{BB962C8B-B14F-4D97-AF65-F5344CB8AC3E}">
        <p14:creationId xmlns:p14="http://schemas.microsoft.com/office/powerpoint/2010/main" val="184844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3601" y="1028700"/>
            <a:ext cx="16230600" cy="8229600"/>
            <a:chOff x="0" y="0"/>
            <a:chExt cx="21640800" cy="10972800"/>
          </a:xfrm>
        </p:grpSpPr>
        <p:sp>
          <p:nvSpPr>
            <p:cNvPr id="3" name="Freeform 3"/>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close/>
                </a:path>
              </a:pathLst>
            </a:custGeom>
            <a:solidFill>
              <a:srgbClr val="F1F1F1"/>
            </a:solidFill>
            <a:ln w="12700">
              <a:solidFill>
                <a:srgbClr val="000000"/>
              </a:solidFill>
            </a:ln>
          </p:spPr>
        </p:sp>
      </p:grpSp>
      <p:grpSp>
        <p:nvGrpSpPr>
          <p:cNvPr id="4" name="Group 4"/>
          <p:cNvGrpSpPr/>
          <p:nvPr/>
        </p:nvGrpSpPr>
        <p:grpSpPr>
          <a:xfrm flipV="1">
            <a:off x="1295400" y="6037365"/>
            <a:ext cx="15773400" cy="59028"/>
            <a:chOff x="0" y="0"/>
            <a:chExt cx="16657803" cy="38100"/>
          </a:xfrm>
        </p:grpSpPr>
        <p:sp>
          <p:nvSpPr>
            <p:cNvPr id="5" name="Freeform 5"/>
            <p:cNvSpPr/>
            <p:nvPr/>
          </p:nvSpPr>
          <p:spPr>
            <a:xfrm>
              <a:off x="16891" y="0"/>
              <a:ext cx="16632428" cy="46609"/>
            </a:xfrm>
            <a:custGeom>
              <a:avLst/>
              <a:gdLst/>
              <a:ahLst/>
              <a:cxnLst/>
              <a:rect l="l" t="t" r="r" b="b"/>
              <a:pathLst>
                <a:path w="16632428" h="46609">
                  <a:moveTo>
                    <a:pt x="0" y="0"/>
                  </a:moveTo>
                  <a:lnTo>
                    <a:pt x="16632428" y="12700"/>
                  </a:lnTo>
                  <a:lnTo>
                    <a:pt x="16632428" y="46609"/>
                  </a:lnTo>
                  <a:lnTo>
                    <a:pt x="0" y="33909"/>
                  </a:lnTo>
                  <a:close/>
                </a:path>
              </a:pathLst>
            </a:custGeom>
            <a:solidFill>
              <a:srgbClr val="FA643F"/>
            </a:solidFill>
            <a:ln w="12700">
              <a:solidFill>
                <a:srgbClr val="000000"/>
              </a:solidFill>
            </a:ln>
          </p:spPr>
        </p:sp>
      </p:grpSp>
      <p:grpSp>
        <p:nvGrpSpPr>
          <p:cNvPr id="6" name="Group 6"/>
          <p:cNvGrpSpPr/>
          <p:nvPr/>
        </p:nvGrpSpPr>
        <p:grpSpPr>
          <a:xfrm>
            <a:off x="2170889" y="1810607"/>
            <a:ext cx="3986975" cy="3986975"/>
            <a:chOff x="0" y="0"/>
            <a:chExt cx="5315953" cy="5315953"/>
          </a:xfrm>
        </p:grpSpPr>
        <p:sp>
          <p:nvSpPr>
            <p:cNvPr id="7" name="Freeform 7"/>
            <p:cNvSpPr/>
            <p:nvPr/>
          </p:nvSpPr>
          <p:spPr>
            <a:xfrm>
              <a:off x="0" y="0"/>
              <a:ext cx="5315966" cy="5315966"/>
            </a:xfrm>
            <a:custGeom>
              <a:avLst/>
              <a:gdLst/>
              <a:ahLst/>
              <a:cxnLst/>
              <a:rect l="l" t="t" r="r" b="b"/>
              <a:pathLst>
                <a:path w="5315966" h="5315966">
                  <a:moveTo>
                    <a:pt x="0" y="0"/>
                  </a:moveTo>
                  <a:lnTo>
                    <a:pt x="5315966" y="0"/>
                  </a:lnTo>
                  <a:lnTo>
                    <a:pt x="5315966" y="5315966"/>
                  </a:lnTo>
                  <a:lnTo>
                    <a:pt x="0" y="5315966"/>
                  </a:lnTo>
                  <a:lnTo>
                    <a:pt x="0" y="0"/>
                  </a:lnTo>
                  <a:close/>
                </a:path>
              </a:pathLst>
            </a:custGeom>
            <a:blipFill>
              <a:blip r:embed="rId2"/>
              <a:stretch>
                <a:fillRect/>
              </a:stretch>
            </a:blipFill>
          </p:spPr>
        </p:sp>
      </p:grpSp>
      <p:grpSp>
        <p:nvGrpSpPr>
          <p:cNvPr id="8" name="Group 8"/>
          <p:cNvGrpSpPr>
            <a:grpSpLocks noChangeAspect="1"/>
          </p:cNvGrpSpPr>
          <p:nvPr/>
        </p:nvGrpSpPr>
        <p:grpSpPr>
          <a:xfrm>
            <a:off x="12877800" y="1723770"/>
            <a:ext cx="3986965" cy="3986965"/>
            <a:chOff x="0" y="0"/>
            <a:chExt cx="5315953" cy="5315953"/>
          </a:xfrm>
        </p:grpSpPr>
        <p:sp>
          <p:nvSpPr>
            <p:cNvPr id="9" name="Freeform 9"/>
            <p:cNvSpPr/>
            <p:nvPr/>
          </p:nvSpPr>
          <p:spPr>
            <a:xfrm>
              <a:off x="0" y="0"/>
              <a:ext cx="5315966" cy="5315966"/>
            </a:xfrm>
            <a:custGeom>
              <a:avLst/>
              <a:gdLst/>
              <a:ahLst/>
              <a:cxnLst/>
              <a:rect l="l" t="t" r="r" b="b"/>
              <a:pathLst>
                <a:path w="5315966" h="5315966">
                  <a:moveTo>
                    <a:pt x="0" y="0"/>
                  </a:moveTo>
                  <a:lnTo>
                    <a:pt x="5315966" y="0"/>
                  </a:lnTo>
                  <a:lnTo>
                    <a:pt x="5315966" y="5315966"/>
                  </a:lnTo>
                  <a:lnTo>
                    <a:pt x="0" y="5315966"/>
                  </a:lnTo>
                  <a:lnTo>
                    <a:pt x="0" y="0"/>
                  </a:lnTo>
                  <a:close/>
                </a:path>
              </a:pathLst>
            </a:custGeom>
            <a:blipFill>
              <a:blip r:embed="rId3"/>
              <a:stretch>
                <a:fillRect/>
              </a:stretch>
            </a:blipFill>
          </p:spPr>
        </p:sp>
      </p:grpSp>
      <p:sp>
        <p:nvSpPr>
          <p:cNvPr id="11" name="TextBox 11"/>
          <p:cNvSpPr txBox="1"/>
          <p:nvPr/>
        </p:nvSpPr>
        <p:spPr>
          <a:xfrm>
            <a:off x="2082492" y="6212450"/>
            <a:ext cx="4075382" cy="604495"/>
          </a:xfrm>
          <a:prstGeom prst="rect">
            <a:avLst/>
          </a:prstGeom>
        </p:spPr>
        <p:txBody>
          <a:bodyPr lIns="0" tIns="0" rIns="0" bIns="0" rtlCol="0" anchor="t">
            <a:spAutoFit/>
          </a:bodyPr>
          <a:lstStyle/>
          <a:p>
            <a:pPr algn="ctr">
              <a:lnSpc>
                <a:spcPts val="4479"/>
              </a:lnSpc>
            </a:pPr>
            <a:r>
              <a:rPr lang="en-US" sz="3199" dirty="0" err="1">
                <a:solidFill>
                  <a:srgbClr val="E46C0A"/>
                </a:solidFill>
                <a:latin typeface="王漢宗特黑體"/>
                <a:ea typeface="王漢宗特黑體"/>
                <a:cs typeface="王漢宗特黑體"/>
                <a:sym typeface="王漢宗特黑體"/>
              </a:rPr>
              <a:t>適應運動計畫聯絡群組</a:t>
            </a:r>
            <a:r>
              <a:rPr lang="en-US" sz="3199" dirty="0">
                <a:solidFill>
                  <a:srgbClr val="E46C0A"/>
                </a:solidFill>
                <a:latin typeface="王漢宗特黑體"/>
                <a:ea typeface="王漢宗特黑體"/>
                <a:cs typeface="王漢宗特黑體"/>
                <a:sym typeface="王漢宗特黑體"/>
              </a:rPr>
              <a:t>  </a:t>
            </a:r>
          </a:p>
        </p:txBody>
      </p:sp>
      <p:sp>
        <p:nvSpPr>
          <p:cNvPr id="12" name="TextBox 12"/>
          <p:cNvSpPr txBox="1"/>
          <p:nvPr/>
        </p:nvSpPr>
        <p:spPr>
          <a:xfrm>
            <a:off x="12772456" y="6300755"/>
            <a:ext cx="4197661" cy="604495"/>
          </a:xfrm>
          <a:prstGeom prst="rect">
            <a:avLst/>
          </a:prstGeom>
        </p:spPr>
        <p:txBody>
          <a:bodyPr lIns="0" tIns="0" rIns="0" bIns="0" rtlCol="0" anchor="t">
            <a:spAutoFit/>
          </a:bodyPr>
          <a:lstStyle/>
          <a:p>
            <a:pPr algn="ctr">
              <a:lnSpc>
                <a:spcPts val="4479"/>
              </a:lnSpc>
            </a:pPr>
            <a:r>
              <a:rPr lang="en-US" sz="3199" dirty="0" err="1">
                <a:solidFill>
                  <a:srgbClr val="E46C0A"/>
                </a:solidFill>
                <a:latin typeface="王漢宗特黑體"/>
                <a:ea typeface="王漢宗特黑體"/>
                <a:cs typeface="王漢宗特黑體"/>
                <a:sym typeface="王漢宗特黑體"/>
              </a:rPr>
              <a:t>適應運動計畫資料雲端</a:t>
            </a:r>
            <a:endParaRPr lang="en-US" sz="3199" dirty="0">
              <a:solidFill>
                <a:srgbClr val="E46C0A"/>
              </a:solidFill>
              <a:latin typeface="王漢宗特黑體"/>
              <a:ea typeface="王漢宗特黑體"/>
              <a:cs typeface="王漢宗特黑體"/>
              <a:sym typeface="王漢宗特黑體"/>
            </a:endParaRPr>
          </a:p>
        </p:txBody>
      </p:sp>
      <p:sp>
        <p:nvSpPr>
          <p:cNvPr id="13" name="TextBox 13"/>
          <p:cNvSpPr txBox="1"/>
          <p:nvPr/>
        </p:nvSpPr>
        <p:spPr>
          <a:xfrm>
            <a:off x="12762220" y="7181901"/>
            <a:ext cx="4404477" cy="1272528"/>
          </a:xfrm>
          <a:prstGeom prst="rect">
            <a:avLst/>
          </a:prstGeom>
        </p:spPr>
        <p:txBody>
          <a:bodyPr wrap="square" lIns="0" tIns="0" rIns="0" bIns="0" rtlCol="0" anchor="t">
            <a:spAutoFit/>
          </a:bodyPr>
          <a:lstStyle/>
          <a:p>
            <a:pPr algn="just">
              <a:lnSpc>
                <a:spcPts val="3359"/>
              </a:lnSpc>
            </a:pPr>
            <a:r>
              <a:rPr 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計畫書Word檔、115年運動部輔導地方政府推展適應運動計畫申辦作業原則、簡報、議程…</a:t>
            </a:r>
          </a:p>
        </p:txBody>
      </p:sp>
      <p:sp>
        <p:nvSpPr>
          <p:cNvPr id="14" name="矩形 13"/>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13</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5" name="圖片 14">
            <a:extLst>
              <a:ext uri="{FF2B5EF4-FFF2-40B4-BE49-F238E27FC236}">
                <a16:creationId xmlns:a16="http://schemas.microsoft.com/office/drawing/2014/main" id="{9332D6AF-933C-477F-B220-3FED5BC68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901" y="1885652"/>
            <a:ext cx="3810000" cy="3810000"/>
          </a:xfrm>
          <a:prstGeom prst="rect">
            <a:avLst/>
          </a:prstGeom>
        </p:spPr>
      </p:pic>
      <p:sp>
        <p:nvSpPr>
          <p:cNvPr id="16" name="TextBox 12">
            <a:extLst>
              <a:ext uri="{FF2B5EF4-FFF2-40B4-BE49-F238E27FC236}">
                <a16:creationId xmlns:a16="http://schemas.microsoft.com/office/drawing/2014/main" id="{5EB209B7-1664-48D2-8EAF-2AF9B99382E9}"/>
              </a:ext>
            </a:extLst>
          </p:cNvPr>
          <p:cNvSpPr txBox="1"/>
          <p:nvPr/>
        </p:nvSpPr>
        <p:spPr>
          <a:xfrm>
            <a:off x="7413901" y="6249239"/>
            <a:ext cx="4197661" cy="530915"/>
          </a:xfrm>
          <a:prstGeom prst="rect">
            <a:avLst/>
          </a:prstGeom>
        </p:spPr>
        <p:txBody>
          <a:bodyPr lIns="0" tIns="0" rIns="0" bIns="0" rtlCol="0" anchor="t">
            <a:spAutoFit/>
          </a:bodyPr>
          <a:lstStyle/>
          <a:p>
            <a:pPr algn="ctr">
              <a:lnSpc>
                <a:spcPts val="4479"/>
              </a:lnSpc>
            </a:pPr>
            <a:r>
              <a:rPr lang="zh-TW" altLang="en-US" sz="3199" b="1" dirty="0">
                <a:solidFill>
                  <a:srgbClr val="E46C0A"/>
                </a:solidFill>
                <a:latin typeface="微軟正黑體" panose="020B0604030504040204" pitchFamily="34" charset="-120"/>
                <a:ea typeface="微軟正黑體" panose="020B0604030504040204" pitchFamily="34" charset="-120"/>
                <a:cs typeface="王漢宗特黑體"/>
                <a:sym typeface="王漢宗特黑體"/>
              </a:rPr>
              <a:t>電子檔案繳件表單</a:t>
            </a:r>
            <a:endParaRPr lang="en-US" sz="3199" b="1" dirty="0">
              <a:solidFill>
                <a:srgbClr val="E46C0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17" name="TextBox 13">
            <a:extLst>
              <a:ext uri="{FF2B5EF4-FFF2-40B4-BE49-F238E27FC236}">
                <a16:creationId xmlns:a16="http://schemas.microsoft.com/office/drawing/2014/main" id="{8265D214-3A93-4372-A708-CB303D514246}"/>
              </a:ext>
            </a:extLst>
          </p:cNvPr>
          <p:cNvSpPr txBox="1"/>
          <p:nvPr/>
        </p:nvSpPr>
        <p:spPr>
          <a:xfrm>
            <a:off x="7413901" y="7202014"/>
            <a:ext cx="4404477" cy="1272592"/>
          </a:xfrm>
          <a:prstGeom prst="rect">
            <a:avLst/>
          </a:prstGeom>
        </p:spPr>
        <p:txBody>
          <a:bodyPr wrap="square" lIns="0" tIns="0" rIns="0" bIns="0" rtlCol="0" anchor="t">
            <a:spAutoFit/>
          </a:bodyPr>
          <a:lstStyle/>
          <a:p>
            <a:pPr algn="just">
              <a:lnSpc>
                <a:spcPts val="3359"/>
              </a:lnSpc>
            </a:pPr>
            <a:r>
              <a:rPr lang="zh-TW" alt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請各申請單位填寫完計畫申請書後，將檔案轉為</a:t>
            </a:r>
            <a:r>
              <a:rPr lang="en-US" altLang="zh-TW"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PDF</a:t>
            </a:r>
            <a:r>
              <a:rPr lang="zh-TW" alt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電子檔上傳至該連結表單。</a:t>
            </a:r>
            <a:endParaRPr 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18" name="TextBox 13">
            <a:extLst>
              <a:ext uri="{FF2B5EF4-FFF2-40B4-BE49-F238E27FC236}">
                <a16:creationId xmlns:a16="http://schemas.microsoft.com/office/drawing/2014/main" id="{3FC91C14-A2CF-428A-AD61-10C803549666}"/>
              </a:ext>
            </a:extLst>
          </p:cNvPr>
          <p:cNvSpPr txBox="1"/>
          <p:nvPr/>
        </p:nvSpPr>
        <p:spPr>
          <a:xfrm>
            <a:off x="1962139" y="7181837"/>
            <a:ext cx="4404477" cy="1269707"/>
          </a:xfrm>
          <a:prstGeom prst="rect">
            <a:avLst/>
          </a:prstGeom>
        </p:spPr>
        <p:txBody>
          <a:bodyPr wrap="square" lIns="0" tIns="0" rIns="0" bIns="0" rtlCol="0" anchor="t">
            <a:spAutoFit/>
          </a:bodyPr>
          <a:lstStyle/>
          <a:p>
            <a:pPr algn="just">
              <a:lnSpc>
                <a:spcPts val="3359"/>
              </a:lnSpc>
            </a:pPr>
            <a:r>
              <a:rPr lang="zh-TW" alt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rPr>
              <a:t>本府適應運動計畫相關消息皆會於該群組通知並更新資訊，請欲申請單位者務必加入。</a:t>
            </a:r>
            <a:endParaRPr lang="en-US" sz="2400" b="1" dirty="0">
              <a:solidFill>
                <a:srgbClr val="5A423A"/>
              </a:solidFill>
              <a:latin typeface="微軟正黑體" panose="020B0604030504040204" pitchFamily="34" charset="-120"/>
              <a:ea typeface="微軟正黑體" panose="020B0604030504040204" pitchFamily="34" charset="-120"/>
              <a:cs typeface="王漢宗特黑體"/>
              <a:sym typeface="王漢宗特黑體"/>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sp>
          <p:nvSpPr>
            <p:cNvPr id="3" name="Freeform 3"/>
            <p:cNvSpPr/>
            <p:nvPr/>
          </p:nvSpPr>
          <p:spPr>
            <a:xfrm>
              <a:off x="0" y="0"/>
              <a:ext cx="21640800" cy="10972800"/>
            </a:xfrm>
            <a:custGeom>
              <a:avLst/>
              <a:gdLst/>
              <a:ahLst/>
              <a:cxnLst/>
              <a:rect l="l" t="t" r="r" b="b"/>
              <a:pathLst>
                <a:path w="21640800" h="10972800">
                  <a:moveTo>
                    <a:pt x="0" y="0"/>
                  </a:moveTo>
                  <a:lnTo>
                    <a:pt x="21640800" y="0"/>
                  </a:lnTo>
                  <a:lnTo>
                    <a:pt x="21640800" y="10972800"/>
                  </a:lnTo>
                  <a:lnTo>
                    <a:pt x="0" y="10972800"/>
                  </a:lnTo>
                  <a:close/>
                </a:path>
              </a:pathLst>
            </a:custGeom>
            <a:solidFill>
              <a:srgbClr val="F1F1F1"/>
            </a:solidFill>
            <a:ln w="12700">
              <a:solidFill>
                <a:srgbClr val="000000"/>
              </a:solidFill>
            </a:ln>
          </p:spPr>
        </p:sp>
      </p:grpSp>
      <p:sp>
        <p:nvSpPr>
          <p:cNvPr id="4" name="TextBox 4"/>
          <p:cNvSpPr txBox="1"/>
          <p:nvPr/>
        </p:nvSpPr>
        <p:spPr>
          <a:xfrm>
            <a:off x="2906848" y="3863397"/>
            <a:ext cx="12474303" cy="1688306"/>
          </a:xfrm>
          <a:prstGeom prst="rect">
            <a:avLst/>
          </a:prstGeom>
        </p:spPr>
        <p:txBody>
          <a:bodyPr lIns="0" tIns="0" rIns="0" bIns="0" rtlCol="0" anchor="t">
            <a:spAutoFit/>
          </a:bodyPr>
          <a:lstStyle/>
          <a:p>
            <a:pPr algn="ctr">
              <a:lnSpc>
                <a:spcPts val="10800"/>
              </a:lnSpc>
            </a:pPr>
            <a:r>
              <a:rPr lang="en-US" sz="9000">
                <a:solidFill>
                  <a:srgbClr val="000000"/>
                </a:solidFill>
                <a:latin typeface="王漢宗特黑體"/>
                <a:ea typeface="王漢宗特黑體"/>
                <a:cs typeface="王漢宗特黑體"/>
                <a:sym typeface="王漢宗特黑體"/>
              </a:rPr>
              <a:t>謝謝!</a:t>
            </a:r>
          </a:p>
        </p:txBody>
      </p:sp>
      <p:sp>
        <p:nvSpPr>
          <p:cNvPr id="5" name="TextBox 5"/>
          <p:cNvSpPr txBox="1"/>
          <p:nvPr/>
        </p:nvSpPr>
        <p:spPr>
          <a:xfrm>
            <a:off x="2906845" y="6384121"/>
            <a:ext cx="12474310" cy="591026"/>
          </a:xfrm>
          <a:prstGeom prst="rect">
            <a:avLst/>
          </a:prstGeom>
        </p:spPr>
        <p:txBody>
          <a:bodyPr lIns="0" tIns="0" rIns="0" bIns="0" rtlCol="0" anchor="t">
            <a:spAutoFit/>
          </a:bodyPr>
          <a:lstStyle/>
          <a:p>
            <a:pPr algn="ctr">
              <a:lnSpc>
                <a:spcPts val="3779"/>
              </a:lnSpc>
            </a:pPr>
            <a:r>
              <a:rPr lang="en-US" sz="2700">
                <a:solidFill>
                  <a:srgbClr val="000000"/>
                </a:solidFill>
                <a:latin typeface="王漢宗特黑體"/>
                <a:ea typeface="王漢宗特黑體"/>
                <a:cs typeface="王漢宗特黑體"/>
                <a:sym typeface="王漢宗特黑體"/>
              </a:rPr>
              <a:t>歡迎提問</a:t>
            </a:r>
          </a:p>
        </p:txBody>
      </p:sp>
      <p:grpSp>
        <p:nvGrpSpPr>
          <p:cNvPr id="6" name="Group 6"/>
          <p:cNvGrpSpPr/>
          <p:nvPr/>
        </p:nvGrpSpPr>
        <p:grpSpPr>
          <a:xfrm>
            <a:off x="2897324" y="6045302"/>
            <a:ext cx="12493353" cy="28575"/>
            <a:chOff x="0" y="0"/>
            <a:chExt cx="16657804" cy="38100"/>
          </a:xfrm>
        </p:grpSpPr>
        <p:sp>
          <p:nvSpPr>
            <p:cNvPr id="7" name="Freeform 7"/>
            <p:cNvSpPr/>
            <p:nvPr/>
          </p:nvSpPr>
          <p:spPr>
            <a:xfrm>
              <a:off x="16891" y="0"/>
              <a:ext cx="16632428" cy="46609"/>
            </a:xfrm>
            <a:custGeom>
              <a:avLst/>
              <a:gdLst/>
              <a:ahLst/>
              <a:cxnLst/>
              <a:rect l="l" t="t" r="r" b="b"/>
              <a:pathLst>
                <a:path w="16632428" h="46609">
                  <a:moveTo>
                    <a:pt x="0" y="0"/>
                  </a:moveTo>
                  <a:lnTo>
                    <a:pt x="16632428" y="12700"/>
                  </a:lnTo>
                  <a:lnTo>
                    <a:pt x="16632428" y="46609"/>
                  </a:lnTo>
                  <a:lnTo>
                    <a:pt x="0" y="33909"/>
                  </a:lnTo>
                  <a:close/>
                </a:path>
              </a:pathLst>
            </a:custGeom>
            <a:solidFill>
              <a:srgbClr val="FA643F"/>
            </a:solidFill>
            <a:ln w="12700">
              <a:solidFill>
                <a:srgbClr val="000000"/>
              </a:solidFill>
            </a:ln>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27826" y="3441604"/>
            <a:ext cx="10931474" cy="4140296"/>
            <a:chOff x="0" y="0"/>
            <a:chExt cx="16195329" cy="6133981"/>
          </a:xfrm>
        </p:grpSpPr>
        <p:sp>
          <p:nvSpPr>
            <p:cNvPr id="3" name="Freeform 3"/>
            <p:cNvSpPr/>
            <p:nvPr/>
          </p:nvSpPr>
          <p:spPr>
            <a:xfrm>
              <a:off x="0" y="0"/>
              <a:ext cx="16195294" cy="6133973"/>
            </a:xfrm>
            <a:custGeom>
              <a:avLst/>
              <a:gdLst/>
              <a:ahLst/>
              <a:cxnLst/>
              <a:rect l="l" t="t" r="r" b="b"/>
              <a:pathLst>
                <a:path w="16195294" h="6133973">
                  <a:moveTo>
                    <a:pt x="0" y="0"/>
                  </a:moveTo>
                  <a:lnTo>
                    <a:pt x="16195294" y="0"/>
                  </a:lnTo>
                  <a:lnTo>
                    <a:pt x="16195294" y="6133973"/>
                  </a:lnTo>
                  <a:lnTo>
                    <a:pt x="0" y="6133973"/>
                  </a:lnTo>
                  <a:lnTo>
                    <a:pt x="0" y="0"/>
                  </a:lnTo>
                  <a:close/>
                </a:path>
              </a:pathLst>
            </a:custGeom>
            <a:blipFill>
              <a:blip r:embed="rId2"/>
              <a:stretch>
                <a:fillRect t="-60" b="-61"/>
              </a:stretch>
            </a:blipFill>
          </p:spPr>
        </p:sp>
      </p:grpSp>
      <p:sp>
        <p:nvSpPr>
          <p:cNvPr id="4" name="TextBox 4"/>
          <p:cNvSpPr txBox="1"/>
          <p:nvPr/>
        </p:nvSpPr>
        <p:spPr>
          <a:xfrm>
            <a:off x="1028700" y="4091120"/>
            <a:ext cx="3680840" cy="4532844"/>
          </a:xfrm>
          <a:prstGeom prst="rect">
            <a:avLst/>
          </a:prstGeom>
        </p:spPr>
        <p:txBody>
          <a:bodyPr lIns="0" tIns="0" rIns="0" bIns="0" rtlCol="0" anchor="t">
            <a:spAutoFit/>
          </a:bodyPr>
          <a:lstStyle/>
          <a:p>
            <a:pPr marL="1097280" lvl="2" indent="-365760" algn="l">
              <a:lnSpc>
                <a:spcPts val="7200"/>
              </a:lnSpc>
              <a:buFont typeface="Arial"/>
              <a:buChar char="⚬"/>
            </a:pPr>
            <a:r>
              <a:rPr lang="en-US" sz="4800" dirty="0" err="1">
                <a:solidFill>
                  <a:srgbClr val="000000"/>
                </a:solidFill>
                <a:latin typeface="王漢宗特黑體"/>
                <a:ea typeface="王漢宗特黑體"/>
                <a:cs typeface="王漢宗特黑體"/>
                <a:sym typeface="王漢宗特黑體"/>
              </a:rPr>
              <a:t>申請方式</a:t>
            </a:r>
            <a:endParaRPr lang="en-US" sz="4800" dirty="0">
              <a:solidFill>
                <a:srgbClr val="000000"/>
              </a:solidFill>
              <a:latin typeface="王漢宗特黑體"/>
              <a:ea typeface="王漢宗特黑體"/>
              <a:cs typeface="王漢宗特黑體"/>
              <a:sym typeface="王漢宗特黑體"/>
            </a:endParaRPr>
          </a:p>
          <a:p>
            <a:pPr marL="1097280" lvl="2" indent="-365760" algn="l">
              <a:lnSpc>
                <a:spcPts val="7200"/>
              </a:lnSpc>
              <a:buFont typeface="Arial"/>
              <a:buChar char="⚬"/>
            </a:pPr>
            <a:r>
              <a:rPr lang="en-US" sz="4800" dirty="0" err="1">
                <a:solidFill>
                  <a:srgbClr val="000000"/>
                </a:solidFill>
                <a:latin typeface="王漢宗特黑體"/>
                <a:ea typeface="王漢宗特黑體"/>
                <a:cs typeface="王漢宗特黑體"/>
                <a:sym typeface="王漢宗特黑體"/>
              </a:rPr>
              <a:t>審查方式</a:t>
            </a:r>
            <a:endParaRPr lang="en-US" sz="4800" dirty="0">
              <a:solidFill>
                <a:srgbClr val="000000"/>
              </a:solidFill>
              <a:latin typeface="王漢宗特黑體"/>
              <a:ea typeface="王漢宗特黑體"/>
              <a:cs typeface="王漢宗特黑體"/>
              <a:sym typeface="王漢宗特黑體"/>
            </a:endParaRPr>
          </a:p>
          <a:p>
            <a:pPr marL="1097280" lvl="2" indent="-365760" algn="l">
              <a:lnSpc>
                <a:spcPts val="7200"/>
              </a:lnSpc>
              <a:buFont typeface="Arial"/>
              <a:buChar char="⚬"/>
            </a:pPr>
            <a:r>
              <a:rPr lang="en-US" sz="4800" dirty="0" err="1">
                <a:solidFill>
                  <a:srgbClr val="000000"/>
                </a:solidFill>
                <a:latin typeface="王漢宗特黑體"/>
                <a:ea typeface="王漢宗特黑體"/>
                <a:cs typeface="王漢宗特黑體"/>
                <a:sym typeface="王漢宗特黑體"/>
              </a:rPr>
              <a:t>辦理類別</a:t>
            </a:r>
            <a:endParaRPr lang="en-US" sz="4800" dirty="0">
              <a:solidFill>
                <a:srgbClr val="000000"/>
              </a:solidFill>
              <a:latin typeface="王漢宗特黑體"/>
              <a:ea typeface="王漢宗特黑體"/>
              <a:cs typeface="王漢宗特黑體"/>
              <a:sym typeface="王漢宗特黑體"/>
            </a:endParaRPr>
          </a:p>
          <a:p>
            <a:pPr marL="1097280" lvl="2" indent="-365760" algn="l">
              <a:lnSpc>
                <a:spcPts val="7200"/>
              </a:lnSpc>
              <a:buFont typeface="Arial"/>
              <a:buChar char="⚬"/>
            </a:pPr>
            <a:r>
              <a:rPr lang="zh-TW" altLang="en-US" sz="4800" dirty="0">
                <a:solidFill>
                  <a:srgbClr val="000000"/>
                </a:solidFill>
                <a:latin typeface="王漢宗特黑體"/>
                <a:ea typeface="王漢宗特黑體"/>
                <a:cs typeface="王漢宗特黑體"/>
                <a:sym typeface="王漢宗特黑體"/>
              </a:rPr>
              <a:t>補助經費</a:t>
            </a:r>
            <a:endParaRPr lang="en-US" sz="4800" dirty="0">
              <a:solidFill>
                <a:srgbClr val="000000"/>
              </a:solidFill>
              <a:latin typeface="王漢宗特黑體"/>
              <a:ea typeface="王漢宗特黑體"/>
              <a:cs typeface="王漢宗特黑體"/>
              <a:sym typeface="王漢宗特黑體"/>
            </a:endParaRPr>
          </a:p>
          <a:p>
            <a:pPr marL="1097280" lvl="2" indent="-365760" algn="l">
              <a:lnSpc>
                <a:spcPts val="7200"/>
              </a:lnSpc>
              <a:buFont typeface="Arial"/>
              <a:buChar char="⚬"/>
            </a:pPr>
            <a:r>
              <a:rPr lang="en-US" sz="4800" dirty="0" err="1">
                <a:solidFill>
                  <a:srgbClr val="000000"/>
                </a:solidFill>
                <a:latin typeface="王漢宗特黑體"/>
                <a:ea typeface="王漢宗特黑體"/>
                <a:cs typeface="王漢宗特黑體"/>
                <a:sym typeface="王漢宗特黑體"/>
              </a:rPr>
              <a:t>注意事項</a:t>
            </a:r>
            <a:endParaRPr lang="en-US" sz="4800" dirty="0">
              <a:solidFill>
                <a:srgbClr val="000000"/>
              </a:solidFill>
              <a:latin typeface="王漢宗特黑體"/>
              <a:ea typeface="王漢宗特黑體"/>
              <a:cs typeface="王漢宗特黑體"/>
              <a:sym typeface="王漢宗特黑體"/>
            </a:endParaRPr>
          </a:p>
        </p:txBody>
      </p:sp>
      <p:sp>
        <p:nvSpPr>
          <p:cNvPr id="5" name="TextBox 5"/>
          <p:cNvSpPr txBox="1"/>
          <p:nvPr/>
        </p:nvSpPr>
        <p:spPr>
          <a:xfrm>
            <a:off x="2145868" y="2612602"/>
            <a:ext cx="1882907" cy="1645921"/>
          </a:xfrm>
          <a:prstGeom prst="rect">
            <a:avLst/>
          </a:prstGeom>
        </p:spPr>
        <p:txBody>
          <a:bodyPr lIns="0" tIns="0" rIns="0" bIns="0" rtlCol="0" anchor="t">
            <a:spAutoFit/>
          </a:bodyPr>
          <a:lstStyle/>
          <a:p>
            <a:pPr algn="l">
              <a:lnSpc>
                <a:spcPts val="10078"/>
              </a:lnSpc>
            </a:pPr>
            <a:r>
              <a:rPr lang="en-US" sz="7198">
                <a:solidFill>
                  <a:srgbClr val="FA643F"/>
                </a:solidFill>
                <a:latin typeface="王漢宗特黑體"/>
                <a:ea typeface="王漢宗特黑體"/>
                <a:cs typeface="王漢宗特黑體"/>
                <a:sym typeface="王漢宗特黑體"/>
              </a:rPr>
              <a:t>目錄</a:t>
            </a:r>
          </a:p>
        </p:txBody>
      </p:sp>
      <p:grpSp>
        <p:nvGrpSpPr>
          <p:cNvPr id="6" name="Group 6"/>
          <p:cNvGrpSpPr/>
          <p:nvPr/>
        </p:nvGrpSpPr>
        <p:grpSpPr>
          <a:xfrm>
            <a:off x="0" y="723900"/>
            <a:ext cx="13487400" cy="990603"/>
            <a:chOff x="0" y="0"/>
            <a:chExt cx="17983200" cy="1320804"/>
          </a:xfrm>
        </p:grpSpPr>
        <p:sp>
          <p:nvSpPr>
            <p:cNvPr id="7" name="Freeform 7"/>
            <p:cNvSpPr/>
            <p:nvPr/>
          </p:nvSpPr>
          <p:spPr>
            <a:xfrm>
              <a:off x="0" y="0"/>
              <a:ext cx="17983200" cy="1320800"/>
            </a:xfrm>
            <a:custGeom>
              <a:avLst/>
              <a:gdLst/>
              <a:ahLst/>
              <a:cxnLst/>
              <a:rect l="l" t="t" r="r" b="b"/>
              <a:pathLst>
                <a:path w="17983200" h="1320800">
                  <a:moveTo>
                    <a:pt x="0" y="0"/>
                  </a:moveTo>
                  <a:lnTo>
                    <a:pt x="17983200" y="0"/>
                  </a:lnTo>
                  <a:lnTo>
                    <a:pt x="17983200" y="1320800"/>
                  </a:lnTo>
                  <a:lnTo>
                    <a:pt x="0" y="1320800"/>
                  </a:lnTo>
                  <a:close/>
                </a:path>
              </a:pathLst>
            </a:custGeom>
            <a:solidFill>
              <a:srgbClr val="FFA269"/>
            </a:solidFill>
            <a:ln w="12700">
              <a:solidFill>
                <a:srgbClr val="000000"/>
              </a:solidFill>
            </a:ln>
          </p:spPr>
        </p:sp>
      </p:grpSp>
      <p:sp>
        <p:nvSpPr>
          <p:cNvPr id="8" name="TextBox 8"/>
          <p:cNvSpPr txBox="1"/>
          <p:nvPr/>
        </p:nvSpPr>
        <p:spPr>
          <a:xfrm>
            <a:off x="1556147" y="975543"/>
            <a:ext cx="10375106" cy="487313"/>
          </a:xfrm>
          <a:prstGeom prst="rect">
            <a:avLst/>
          </a:prstGeom>
        </p:spPr>
        <p:txBody>
          <a:bodyPr wrap="square" lIns="0" tIns="0" rIns="0" bIns="0" rtlCol="0" anchor="t">
            <a:spAutoFit/>
          </a:bodyPr>
          <a:lstStyle/>
          <a:p>
            <a:pPr algn="l">
              <a:lnSpc>
                <a:spcPts val="3840"/>
              </a:lnSpc>
            </a:pPr>
            <a:r>
              <a:rPr lang="en-US" sz="3200" dirty="0" err="1">
                <a:solidFill>
                  <a:srgbClr val="000000"/>
                </a:solidFill>
                <a:latin typeface="王漢宗特黑體"/>
                <a:ea typeface="王漢宗特黑體"/>
                <a:cs typeface="王漢宗特黑體"/>
                <a:sym typeface="王漢宗特黑體"/>
              </a:rPr>
              <a:t>適應運動計畫行政作業流程將視運動部相關規定即時調整</a:t>
            </a:r>
            <a:endParaRPr lang="en-US" sz="3200" dirty="0">
              <a:solidFill>
                <a:srgbClr val="000000"/>
              </a:solidFill>
              <a:latin typeface="王漢宗特黑體"/>
              <a:ea typeface="王漢宗特黑體"/>
              <a:cs typeface="王漢宗特黑體"/>
              <a:sym typeface="王漢宗特黑體"/>
            </a:endParaRPr>
          </a:p>
        </p:txBody>
      </p:sp>
      <p:pic>
        <p:nvPicPr>
          <p:cNvPr id="9" name="圖片 8"/>
          <p:cNvPicPr>
            <a:picLocks noChangeAspect="1"/>
          </p:cNvPicPr>
          <p:nvPr/>
        </p:nvPicPr>
        <p:blipFill>
          <a:blip r:embed="rId3"/>
          <a:stretch>
            <a:fillRect/>
          </a:stretch>
        </p:blipFill>
        <p:spPr>
          <a:xfrm>
            <a:off x="8702001" y="4680164"/>
            <a:ext cx="883997" cy="9266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7621" y="1191293"/>
            <a:ext cx="4639437" cy="8229600"/>
            <a:chOff x="0" y="0"/>
            <a:chExt cx="6185916" cy="10972800"/>
          </a:xfrm>
        </p:grpSpPr>
        <p:sp>
          <p:nvSpPr>
            <p:cNvPr id="3" name="Freeform 3"/>
            <p:cNvSpPr/>
            <p:nvPr/>
          </p:nvSpPr>
          <p:spPr>
            <a:xfrm>
              <a:off x="0" y="0"/>
              <a:ext cx="6185916" cy="10972800"/>
            </a:xfrm>
            <a:custGeom>
              <a:avLst/>
              <a:gdLst/>
              <a:ahLst/>
              <a:cxnLst/>
              <a:rect l="l" t="t" r="r" b="b"/>
              <a:pathLst>
                <a:path w="6185916" h="10972800">
                  <a:moveTo>
                    <a:pt x="0" y="0"/>
                  </a:moveTo>
                  <a:lnTo>
                    <a:pt x="6185916" y="0"/>
                  </a:lnTo>
                  <a:lnTo>
                    <a:pt x="6185916" y="10972800"/>
                  </a:lnTo>
                  <a:lnTo>
                    <a:pt x="0" y="10972800"/>
                  </a:lnTo>
                  <a:lnTo>
                    <a:pt x="0" y="0"/>
                  </a:lnTo>
                  <a:close/>
                </a:path>
              </a:pathLst>
            </a:custGeom>
            <a:blipFill>
              <a:blip r:embed="rId2"/>
              <a:stretch>
                <a:fillRect/>
              </a:stretch>
            </a:blipFill>
          </p:spPr>
        </p:sp>
      </p:grpSp>
      <p:sp>
        <p:nvSpPr>
          <p:cNvPr id="4" name="TextBox 4"/>
          <p:cNvSpPr txBox="1"/>
          <p:nvPr/>
        </p:nvSpPr>
        <p:spPr>
          <a:xfrm>
            <a:off x="381000" y="2148099"/>
            <a:ext cx="16131279" cy="6309804"/>
          </a:xfrm>
          <a:prstGeom prst="rect">
            <a:avLst/>
          </a:prstGeom>
        </p:spPr>
        <p:txBody>
          <a:bodyPr lIns="0" tIns="0" rIns="0" bIns="0" rtlCol="0" anchor="t">
            <a:spAutoFit/>
          </a:bodyPr>
          <a:lstStyle/>
          <a:p>
            <a:pPr marL="1097280" lvl="2" indent="-365760" algn="l">
              <a:lnSpc>
                <a:spcPts val="6719"/>
              </a:lnSpc>
              <a:buFont typeface="Arial"/>
              <a:buChar char="⚬"/>
            </a:pPr>
            <a:r>
              <a:rPr lang="en-US" sz="4800" dirty="0" err="1">
                <a:solidFill>
                  <a:srgbClr val="000000"/>
                </a:solidFill>
                <a:latin typeface="王漢宗特黑體"/>
                <a:ea typeface="王漢宗特黑體"/>
                <a:cs typeface="王漢宗特黑體"/>
                <a:sym typeface="王漢宗特黑體"/>
              </a:rPr>
              <a:t>申請單位</a:t>
            </a:r>
            <a:endParaRPr lang="en-US" sz="4800" dirty="0">
              <a:solidFill>
                <a:srgbClr val="000000"/>
              </a:solidFill>
              <a:latin typeface="王漢宗特黑體"/>
              <a:ea typeface="王漢宗特黑體"/>
              <a:cs typeface="王漢宗特黑體"/>
              <a:sym typeface="王漢宗特黑體"/>
            </a:endParaRPr>
          </a:p>
          <a:p>
            <a:pPr marL="822960" lvl="2" indent="-274320" algn="l">
              <a:lnSpc>
                <a:spcPts val="5040"/>
              </a:lnSpc>
            </a:pPr>
            <a:r>
              <a:rPr lang="en-US" sz="3600" dirty="0">
                <a:solidFill>
                  <a:srgbClr val="000000"/>
                </a:solidFill>
                <a:latin typeface="王漢宗特黑體"/>
                <a:ea typeface="王漢宗特黑體"/>
                <a:cs typeface="王漢宗特黑體"/>
                <a:sym typeface="王漢宗特黑體"/>
              </a:rPr>
              <a:t>     </a:t>
            </a:r>
            <a:r>
              <a:rPr lang="zh-TW" altLang="en-US" sz="3600" dirty="0">
                <a:solidFill>
                  <a:srgbClr val="000000"/>
                </a:solidFill>
                <a:latin typeface="王漢宗特黑體"/>
                <a:ea typeface="王漢宗特黑體"/>
                <a:cs typeface="王漢宗特黑體"/>
                <a:sym typeface="王漢宗特黑體"/>
              </a:rPr>
              <a:t>主辦單位</a:t>
            </a:r>
            <a:r>
              <a:rPr lang="en-US" sz="3600" dirty="0">
                <a:solidFill>
                  <a:srgbClr val="000000"/>
                </a:solidFill>
                <a:latin typeface="王漢宗特黑體"/>
                <a:ea typeface="王漢宗特黑體"/>
                <a:cs typeface="王漢宗特黑體"/>
                <a:sym typeface="王漢宗特黑體"/>
              </a:rPr>
              <a:t>為</a:t>
            </a:r>
            <a:r>
              <a:rPr lang="zh-TW" altLang="en-US" sz="3600" dirty="0">
                <a:solidFill>
                  <a:srgbClr val="FA643F"/>
                </a:solidFill>
                <a:latin typeface="王漢宗特黑體"/>
                <a:ea typeface="王漢宗特黑體"/>
                <a:cs typeface="王漢宗特黑體"/>
                <a:sym typeface="王漢宗特黑體"/>
              </a:rPr>
              <a:t>申請單位</a:t>
            </a:r>
            <a:endParaRPr lang="en-US" sz="3600" dirty="0">
              <a:solidFill>
                <a:srgbClr val="FA643F"/>
              </a:solidFill>
              <a:latin typeface="王漢宗特黑體"/>
              <a:ea typeface="王漢宗特黑體"/>
              <a:cs typeface="王漢宗特黑體"/>
              <a:sym typeface="王漢宗特黑體"/>
            </a:endParaRPr>
          </a:p>
          <a:p>
            <a:pPr marL="822960" lvl="2" indent="-274320">
              <a:lnSpc>
                <a:spcPts val="5040"/>
              </a:lnSpc>
            </a:pPr>
            <a:r>
              <a:rPr lang="zh-TW" altLang="en-US" sz="3600" dirty="0">
                <a:solidFill>
                  <a:srgbClr val="000000"/>
                </a:solidFill>
                <a:latin typeface="王漢宗特黑體"/>
                <a:ea typeface="王漢宗特黑體"/>
                <a:cs typeface="王漢宗特黑體"/>
                <a:sym typeface="王漢宗特黑體"/>
              </a:rPr>
              <a:t>     原則上</a:t>
            </a:r>
            <a:r>
              <a:rPr lang="zh-TW" altLang="en-US" sz="3600" dirty="0">
                <a:solidFill>
                  <a:srgbClr val="FA643F"/>
                </a:solidFill>
                <a:latin typeface="王漢宗特黑體"/>
                <a:ea typeface="王漢宗特黑體"/>
                <a:cs typeface="王漢宗特黑體"/>
                <a:sym typeface="王漢宗特黑體"/>
              </a:rPr>
              <a:t>執行單位即申請</a:t>
            </a:r>
            <a:r>
              <a:rPr lang="en-US" altLang="zh-TW" sz="3600" dirty="0" err="1">
                <a:solidFill>
                  <a:srgbClr val="FA643F"/>
                </a:solidFill>
                <a:latin typeface="王漢宗特黑體"/>
                <a:ea typeface="王漢宗特黑體"/>
                <a:cs typeface="王漢宗特黑體"/>
                <a:sym typeface="王漢宗特黑體"/>
              </a:rPr>
              <a:t>單位</a:t>
            </a:r>
            <a:r>
              <a:rPr lang="en-US" altLang="zh-TW" sz="3600" dirty="0">
                <a:solidFill>
                  <a:srgbClr val="FA643F"/>
                </a:solidFill>
                <a:latin typeface="王漢宗特黑體"/>
                <a:ea typeface="王漢宗特黑體"/>
                <a:cs typeface="王漢宗特黑體"/>
                <a:sym typeface="王漢宗特黑體"/>
              </a:rPr>
              <a:t>，</a:t>
            </a:r>
            <a:r>
              <a:rPr lang="zh-TW" altLang="en-US" sz="3600" dirty="0">
                <a:solidFill>
                  <a:srgbClr val="FA643F"/>
                </a:solidFill>
                <a:latin typeface="王漢宗特黑體"/>
                <a:ea typeface="王漢宗特黑體"/>
                <a:cs typeface="王漢宗特黑體"/>
                <a:sym typeface="王漢宗特黑體"/>
              </a:rPr>
              <a:t>本</a:t>
            </a:r>
            <a:r>
              <a:rPr lang="en-US" altLang="zh-TW" sz="3600" dirty="0">
                <a:solidFill>
                  <a:srgbClr val="FA643F"/>
                </a:solidFill>
                <a:latin typeface="王漢宗特黑體"/>
                <a:ea typeface="王漢宗特黑體"/>
                <a:cs typeface="王漢宗特黑體"/>
                <a:sym typeface="王漢宗特黑體"/>
              </a:rPr>
              <a:t>府</a:t>
            </a:r>
            <a:r>
              <a:rPr lang="zh-TW" altLang="en-US" sz="3600" dirty="0">
                <a:solidFill>
                  <a:srgbClr val="FA643F"/>
                </a:solidFill>
                <a:latin typeface="王漢宗特黑體"/>
                <a:ea typeface="王漢宗特黑體"/>
                <a:cs typeface="王漢宗特黑體"/>
                <a:sym typeface="王漢宗特黑體"/>
              </a:rPr>
              <a:t>為</a:t>
            </a:r>
            <a:r>
              <a:rPr lang="en-US" altLang="zh-TW" sz="3600" dirty="0" err="1">
                <a:solidFill>
                  <a:srgbClr val="FA643F"/>
                </a:solidFill>
                <a:latin typeface="王漢宗特黑體"/>
                <a:ea typeface="王漢宗特黑體"/>
                <a:cs typeface="王漢宗特黑體"/>
                <a:sym typeface="王漢宗特黑體"/>
              </a:rPr>
              <a:t>指導單位</a:t>
            </a:r>
            <a:endParaRPr lang="en-US" altLang="zh-TW" sz="3600" dirty="0">
              <a:solidFill>
                <a:srgbClr val="FA643F"/>
              </a:solidFill>
              <a:latin typeface="王漢宗特黑體"/>
              <a:ea typeface="王漢宗特黑體"/>
              <a:cs typeface="王漢宗特黑體"/>
              <a:sym typeface="王漢宗特黑體"/>
            </a:endParaRPr>
          </a:p>
          <a:p>
            <a:pPr marL="822960" lvl="2" indent="-274320">
              <a:lnSpc>
                <a:spcPts val="5040"/>
              </a:lnSpc>
            </a:pPr>
            <a:r>
              <a:rPr lang="zh-TW" altLang="en-US" sz="3600" dirty="0">
                <a:solidFill>
                  <a:srgbClr val="000000"/>
                </a:solidFill>
                <a:latin typeface="王漢宗特黑體"/>
                <a:ea typeface="王漢宗特黑體"/>
                <a:cs typeface="王漢宗特黑體"/>
                <a:sym typeface="王漢宗特黑體"/>
              </a:rPr>
              <a:t>     </a:t>
            </a: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也</a:t>
            </a:r>
            <a:r>
              <a:rPr lang="en-US" sz="3600" dirty="0" err="1">
                <a:solidFill>
                  <a:srgbClr val="000000"/>
                </a:solidFill>
                <a:latin typeface="王漢宗特黑體"/>
                <a:ea typeface="王漢宗特黑體"/>
                <a:cs typeface="王漢宗特黑體"/>
                <a:sym typeface="王漢宗特黑體"/>
              </a:rPr>
              <a:t>須將</a:t>
            </a:r>
            <a:r>
              <a:rPr lang="en-US" sz="3600" dirty="0" err="1">
                <a:solidFill>
                  <a:srgbClr val="FA643F"/>
                </a:solidFill>
                <a:latin typeface="王漢宗特黑體"/>
                <a:ea typeface="王漢宗特黑體"/>
                <a:cs typeface="王漢宗特黑體"/>
                <a:sym typeface="王漢宗特黑體"/>
              </a:rPr>
              <a:t>運動部</a:t>
            </a:r>
            <a:r>
              <a:rPr lang="en-US" sz="3600" dirty="0" err="1">
                <a:solidFill>
                  <a:srgbClr val="000000"/>
                </a:solidFill>
                <a:latin typeface="王漢宗特黑體"/>
                <a:ea typeface="王漢宗特黑體"/>
                <a:cs typeface="王漢宗特黑體"/>
                <a:sym typeface="王漢宗特黑體"/>
              </a:rPr>
              <a:t>列為</a:t>
            </a:r>
            <a:r>
              <a:rPr lang="en-US" sz="3600" dirty="0" err="1">
                <a:solidFill>
                  <a:srgbClr val="FA643F"/>
                </a:solidFill>
                <a:latin typeface="王漢宗特黑體"/>
                <a:ea typeface="王漢宗特黑體"/>
                <a:cs typeface="王漢宗特黑體"/>
                <a:sym typeface="王漢宗特黑體"/>
              </a:rPr>
              <a:t>指導單位</a:t>
            </a:r>
            <a:endParaRPr lang="en-US" sz="3600" dirty="0">
              <a:solidFill>
                <a:srgbClr val="FA643F"/>
              </a:solidFill>
              <a:latin typeface="王漢宗特黑體"/>
              <a:ea typeface="王漢宗特黑體"/>
              <a:cs typeface="王漢宗特黑體"/>
              <a:sym typeface="王漢宗特黑體"/>
            </a:endParaRPr>
          </a:p>
          <a:p>
            <a:pPr marL="822960" lvl="2" indent="-274320" algn="l"/>
            <a:endParaRPr lang="en-US" sz="1000" dirty="0">
              <a:solidFill>
                <a:srgbClr val="FA643F"/>
              </a:solidFill>
              <a:latin typeface="王漢宗特黑體"/>
              <a:ea typeface="王漢宗特黑體"/>
              <a:cs typeface="王漢宗特黑體"/>
              <a:sym typeface="王漢宗特黑體"/>
            </a:endParaRPr>
          </a:p>
          <a:p>
            <a:pPr marL="1097280" lvl="2" indent="-365760" algn="l">
              <a:lnSpc>
                <a:spcPts val="6719"/>
              </a:lnSpc>
              <a:buFont typeface="Arial"/>
              <a:buChar char="⚬"/>
            </a:pPr>
            <a:r>
              <a:rPr lang="en-US" sz="4800" dirty="0" err="1">
                <a:solidFill>
                  <a:srgbClr val="000000"/>
                </a:solidFill>
                <a:latin typeface="王漢宗特黑體"/>
                <a:ea typeface="王漢宗特黑體"/>
                <a:cs typeface="王漢宗特黑體"/>
                <a:sym typeface="王漢宗特黑體"/>
              </a:rPr>
              <a:t>申請時程</a:t>
            </a:r>
            <a:endParaRPr lang="en-US" sz="4800" dirty="0">
              <a:solidFill>
                <a:srgbClr val="000000"/>
              </a:solidFill>
              <a:latin typeface="王漢宗特黑體"/>
              <a:ea typeface="王漢宗特黑體"/>
              <a:cs typeface="王漢宗特黑體"/>
              <a:sym typeface="王漢宗特黑體"/>
            </a:endParaRPr>
          </a:p>
          <a:p>
            <a:pPr marL="822960" lvl="2" indent="-274320" algn="l">
              <a:lnSpc>
                <a:spcPts val="5040"/>
              </a:lnSpc>
            </a:pPr>
            <a:r>
              <a:rPr lang="en-US" sz="3600" dirty="0">
                <a:solidFill>
                  <a:srgbClr val="000000"/>
                </a:solidFill>
                <a:latin typeface="王漢宗特黑體"/>
                <a:ea typeface="王漢宗特黑體"/>
                <a:cs typeface="王漢宗特黑體"/>
                <a:sym typeface="王漢宗特黑體"/>
              </a:rPr>
              <a:t>     計畫收件期限：即日起至114年</a:t>
            </a:r>
            <a:r>
              <a:rPr lang="en-US" sz="3600" dirty="0">
                <a:solidFill>
                  <a:srgbClr val="F0A202"/>
                </a:solidFill>
                <a:latin typeface="王漢宗特黑體"/>
                <a:ea typeface="王漢宗特黑體"/>
                <a:cs typeface="王漢宗特黑體"/>
                <a:sym typeface="王漢宗特黑體"/>
              </a:rPr>
              <a:t>12月1</a:t>
            </a:r>
            <a:r>
              <a:rPr lang="en-US" altLang="zh-TW" sz="3600" dirty="0">
                <a:solidFill>
                  <a:srgbClr val="F0A202"/>
                </a:solidFill>
                <a:latin typeface="王漢宗特黑體"/>
                <a:ea typeface="王漢宗特黑體"/>
                <a:cs typeface="王漢宗特黑體"/>
                <a:sym typeface="王漢宗特黑體"/>
              </a:rPr>
              <a:t>2</a:t>
            </a:r>
            <a:r>
              <a:rPr lang="en-US" sz="3600" dirty="0">
                <a:solidFill>
                  <a:srgbClr val="F0A202"/>
                </a:solidFill>
                <a:latin typeface="王漢宗特黑體"/>
                <a:ea typeface="王漢宗特黑體"/>
                <a:cs typeface="王漢宗特黑體"/>
                <a:sym typeface="王漢宗特黑體"/>
              </a:rPr>
              <a:t>日</a:t>
            </a:r>
          </a:p>
          <a:p>
            <a:pPr marL="822960" lvl="2" indent="-274320">
              <a:lnSpc>
                <a:spcPts val="5040"/>
              </a:lnSpc>
            </a:pPr>
            <a:r>
              <a:rPr lang="en-US" sz="3600" dirty="0">
                <a:solidFill>
                  <a:srgbClr val="000000"/>
                </a:solidFill>
                <a:latin typeface="王漢宗特黑體"/>
                <a:ea typeface="王漢宗特黑體"/>
                <a:cs typeface="王漢宗特黑體"/>
                <a:sym typeface="王漢宗特黑體"/>
              </a:rPr>
              <a:t>     </a:t>
            </a:r>
            <a:r>
              <a:rPr lang="en-US" sz="3600" dirty="0" err="1">
                <a:solidFill>
                  <a:srgbClr val="000000"/>
                </a:solidFill>
                <a:latin typeface="王漢宗特黑體"/>
                <a:ea typeface="王漢宗特黑體"/>
                <a:cs typeface="王漢宗特黑體"/>
                <a:sym typeface="王漢宗特黑體"/>
              </a:rPr>
              <a:t>活動辦理期程</a:t>
            </a:r>
            <a:r>
              <a:rPr lang="en-US" sz="3600" dirty="0">
                <a:solidFill>
                  <a:srgbClr val="000000"/>
                </a:solidFill>
                <a:latin typeface="王漢宗特黑體"/>
                <a:ea typeface="王漢宗特黑體"/>
                <a:cs typeface="王漢宗特黑體"/>
                <a:sym typeface="王漢宗特黑體"/>
              </a:rPr>
              <a:t>：</a:t>
            </a:r>
            <a:r>
              <a:rPr lang="zh-TW" altLang="en-US" sz="3600" dirty="0">
                <a:solidFill>
                  <a:srgbClr val="000000"/>
                </a:solidFill>
                <a:latin typeface="王漢宗特黑體"/>
                <a:ea typeface="王漢宗特黑體"/>
                <a:cs typeface="王漢宗特黑體"/>
                <a:sym typeface="王漢宗特黑體"/>
              </a:rPr>
              <a:t>活動核定日起</a:t>
            </a:r>
            <a:r>
              <a:rPr lang="en-US" sz="3600" dirty="0">
                <a:solidFill>
                  <a:srgbClr val="000000"/>
                </a:solidFill>
                <a:latin typeface="王漢宗特黑體"/>
                <a:ea typeface="王漢宗特黑體"/>
                <a:cs typeface="王漢宗特黑體"/>
                <a:sym typeface="王漢宗特黑體"/>
              </a:rPr>
              <a:t>至</a:t>
            </a:r>
            <a:r>
              <a:rPr lang="en-US" sz="3600" dirty="0">
                <a:solidFill>
                  <a:srgbClr val="F0A202"/>
                </a:solidFill>
                <a:latin typeface="王漢宗特黑體"/>
                <a:ea typeface="王漢宗特黑體"/>
                <a:cs typeface="王漢宗特黑體"/>
                <a:sym typeface="王漢宗特黑體"/>
              </a:rPr>
              <a:t>10月</a:t>
            </a:r>
            <a:r>
              <a:rPr lang="en-US" altLang="zh-TW" sz="3600" dirty="0">
                <a:solidFill>
                  <a:srgbClr val="F0A202"/>
                </a:solidFill>
                <a:latin typeface="王漢宗特黑體"/>
                <a:ea typeface="王漢宗特黑體"/>
                <a:cs typeface="王漢宗特黑體"/>
                <a:sym typeface="王漢宗特黑體"/>
              </a:rPr>
              <a:t>25</a:t>
            </a:r>
            <a:r>
              <a:rPr lang="en-US" sz="3600" dirty="0">
                <a:solidFill>
                  <a:srgbClr val="F0A202"/>
                </a:solidFill>
                <a:latin typeface="王漢宗特黑體"/>
                <a:ea typeface="王漢宗特黑體"/>
                <a:cs typeface="王漢宗特黑體"/>
                <a:sym typeface="王漢宗特黑體"/>
              </a:rPr>
              <a:t>日</a:t>
            </a:r>
          </a:p>
          <a:p>
            <a:pPr marL="822960" lvl="2" indent="-274320">
              <a:lnSpc>
                <a:spcPts val="5040"/>
              </a:lnSpc>
            </a:pPr>
            <a:r>
              <a:rPr lang="en-US" sz="3600" dirty="0">
                <a:solidFill>
                  <a:srgbClr val="000000"/>
                </a:solidFill>
                <a:latin typeface="王漢宗特黑體"/>
                <a:ea typeface="王漢宗特黑體"/>
                <a:cs typeface="王漢宗特黑體"/>
                <a:sym typeface="王漢宗特黑體"/>
              </a:rPr>
              <a:t>     </a:t>
            </a:r>
            <a:r>
              <a:rPr lang="en-US" sz="3600" dirty="0" err="1">
                <a:solidFill>
                  <a:srgbClr val="000000"/>
                </a:solidFill>
                <a:latin typeface="王漢宗特黑體"/>
                <a:ea typeface="王漢宗特黑體"/>
                <a:cs typeface="王漢宗特黑體"/>
                <a:sym typeface="王漢宗特黑體"/>
              </a:rPr>
              <a:t>經費核結</a:t>
            </a:r>
            <a:r>
              <a:rPr lang="en-US" sz="3600" dirty="0">
                <a:solidFill>
                  <a:srgbClr val="000000"/>
                </a:solidFill>
                <a:latin typeface="王漢宗特黑體"/>
                <a:ea typeface="王漢宗特黑體"/>
                <a:cs typeface="王漢宗特黑體"/>
                <a:sym typeface="王漢宗特黑體"/>
              </a:rPr>
              <a:t>：</a:t>
            </a:r>
            <a:r>
              <a:rPr lang="zh-TW" altLang="en-US" sz="3600" dirty="0">
                <a:solidFill>
                  <a:srgbClr val="000000"/>
                </a:solidFill>
                <a:latin typeface="王漢宗特黑體"/>
                <a:ea typeface="王漢宗特黑體"/>
                <a:cs typeface="王漢宗特黑體"/>
                <a:sym typeface="王漢宗特黑體"/>
              </a:rPr>
              <a:t>各申請單位應於辦理活動日</a:t>
            </a:r>
            <a:r>
              <a:rPr lang="zh-TW" altLang="en-US" sz="3600" dirty="0">
                <a:solidFill>
                  <a:srgbClr val="FA643F"/>
                </a:solidFill>
                <a:latin typeface="王漢宗特黑體"/>
                <a:ea typeface="王漢宗特黑體"/>
                <a:cs typeface="王漢宗特黑體"/>
                <a:sym typeface="王漢宗特黑體"/>
              </a:rPr>
              <a:t>結束後</a:t>
            </a:r>
            <a:r>
              <a:rPr lang="en-US" altLang="zh-TW" sz="3600" dirty="0">
                <a:solidFill>
                  <a:srgbClr val="FA643F"/>
                </a:solidFill>
                <a:latin typeface="王漢宗特黑體"/>
                <a:ea typeface="王漢宗特黑體"/>
                <a:cs typeface="王漢宗特黑體"/>
                <a:sym typeface="王漢宗特黑體"/>
              </a:rPr>
              <a:t>10</a:t>
            </a:r>
            <a:r>
              <a:rPr lang="zh-TW" altLang="en-US" sz="3600" dirty="0">
                <a:solidFill>
                  <a:srgbClr val="FA643F"/>
                </a:solidFill>
                <a:latin typeface="王漢宗特黑體"/>
                <a:ea typeface="王漢宗特黑體"/>
                <a:cs typeface="王漢宗特黑體"/>
                <a:sym typeface="王漢宗特黑體"/>
              </a:rPr>
              <a:t>日</a:t>
            </a:r>
            <a:r>
              <a:rPr lang="en-US" altLang="zh-TW" sz="3600" dirty="0">
                <a:solidFill>
                  <a:srgbClr val="FA643F"/>
                </a:solidFill>
                <a:latin typeface="王漢宗特黑體"/>
                <a:ea typeface="王漢宗特黑體"/>
                <a:cs typeface="王漢宗特黑體"/>
                <a:sym typeface="王漢宗特黑體"/>
              </a:rPr>
              <a:t>(</a:t>
            </a:r>
            <a:r>
              <a:rPr lang="zh-TW" altLang="en-US" sz="3600" dirty="0">
                <a:solidFill>
                  <a:srgbClr val="FA643F"/>
                </a:solidFill>
                <a:latin typeface="王漢宗特黑體"/>
                <a:ea typeface="王漢宗特黑體"/>
                <a:cs typeface="王漢宗特黑體"/>
                <a:sym typeface="王漢宗特黑體"/>
              </a:rPr>
              <a:t>含</a:t>
            </a:r>
            <a:r>
              <a:rPr lang="zh-TW" altLang="en-US" sz="3600" b="1" dirty="0">
                <a:solidFill>
                  <a:srgbClr val="FA643F"/>
                </a:solidFill>
                <a:latin typeface="微軟正黑體" panose="020B0604030504040204" pitchFamily="34" charset="-120"/>
                <a:ea typeface="微軟正黑體" panose="020B0604030504040204" pitchFamily="34" charset="-120"/>
                <a:cs typeface="王漢宗特黑體"/>
                <a:sym typeface="王漢宗特黑體"/>
              </a:rPr>
              <a:t>假</a:t>
            </a:r>
            <a:r>
              <a:rPr lang="zh-TW" altLang="en-US" sz="3600" dirty="0">
                <a:solidFill>
                  <a:srgbClr val="FA643F"/>
                </a:solidFill>
                <a:latin typeface="王漢宗特黑體"/>
                <a:ea typeface="王漢宗特黑體"/>
                <a:cs typeface="王漢宗特黑體"/>
                <a:sym typeface="王漢宗特黑體"/>
              </a:rPr>
              <a:t>日</a:t>
            </a:r>
            <a:r>
              <a:rPr lang="en-US" altLang="zh-TW" sz="3600" dirty="0">
                <a:solidFill>
                  <a:srgbClr val="FA643F"/>
                </a:solidFill>
                <a:latin typeface="王漢宗特黑體"/>
                <a:ea typeface="王漢宗特黑體"/>
                <a:cs typeface="王漢宗特黑體"/>
                <a:sym typeface="王漢宗特黑體"/>
              </a:rPr>
              <a:t>)</a:t>
            </a:r>
            <a:r>
              <a:rPr lang="zh-TW" altLang="en-US" sz="3600" b="1" dirty="0">
                <a:solidFill>
                  <a:srgbClr val="FA643F"/>
                </a:solidFill>
                <a:latin typeface="微軟正黑體" panose="020B0604030504040204" pitchFamily="34" charset="-120"/>
                <a:ea typeface="微軟正黑體" panose="020B0604030504040204" pitchFamily="34" charset="-120"/>
                <a:cs typeface="王漢宗特黑體"/>
                <a:sym typeface="王漢宗特黑體"/>
              </a:rPr>
              <a:t>內</a:t>
            </a:r>
            <a:r>
              <a:rPr lang="zh-TW" altLang="en-US" sz="3600" dirty="0">
                <a:solidFill>
                  <a:srgbClr val="000000"/>
                </a:solidFill>
                <a:latin typeface="王漢宗特黑體"/>
                <a:ea typeface="王漢宗特黑體"/>
                <a:cs typeface="王漢宗特黑體"/>
                <a:sym typeface="王漢宗特黑體"/>
              </a:rPr>
              <a:t>，</a:t>
            </a:r>
            <a:endParaRPr lang="en-US" altLang="zh-TW" sz="3600" dirty="0">
              <a:solidFill>
                <a:srgbClr val="000000"/>
              </a:solidFill>
              <a:latin typeface="王漢宗特黑體"/>
              <a:ea typeface="王漢宗特黑體"/>
              <a:cs typeface="王漢宗特黑體"/>
              <a:sym typeface="王漢宗特黑體"/>
            </a:endParaRPr>
          </a:p>
          <a:p>
            <a:pPr marL="822960" lvl="2" indent="-274320">
              <a:lnSpc>
                <a:spcPts val="5040"/>
              </a:lnSpc>
            </a:pPr>
            <a:r>
              <a:rPr lang="zh-TW" altLang="en-US" sz="3600" dirty="0">
                <a:solidFill>
                  <a:srgbClr val="000000"/>
                </a:solidFill>
                <a:latin typeface="王漢宗特黑體"/>
                <a:ea typeface="王漢宗特黑體"/>
                <a:cs typeface="王漢宗特黑體"/>
                <a:sym typeface="王漢宗特黑體"/>
              </a:rPr>
              <a:t>               將資料</a:t>
            </a: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送</a:t>
            </a:r>
            <a:r>
              <a:rPr lang="zh-TW" altLang="en-US" sz="3600" dirty="0">
                <a:solidFill>
                  <a:srgbClr val="000000"/>
                </a:solidFill>
                <a:latin typeface="王漢宗特黑體"/>
                <a:ea typeface="王漢宗特黑體"/>
                <a:cs typeface="王漢宗特黑體"/>
                <a:sym typeface="王漢宗特黑體"/>
              </a:rPr>
              <a:t>至縣府教育處辦理核結。</a:t>
            </a:r>
            <a:endParaRPr lang="en-US" sz="1000" dirty="0">
              <a:solidFill>
                <a:srgbClr val="F0A202"/>
              </a:solidFill>
              <a:latin typeface="王漢宗特黑體"/>
              <a:ea typeface="王漢宗特黑體"/>
              <a:cs typeface="王漢宗特黑體"/>
              <a:sym typeface="王漢宗特黑體"/>
            </a:endParaRPr>
          </a:p>
        </p:txBody>
      </p:sp>
      <p:sp>
        <p:nvSpPr>
          <p:cNvPr id="5" name="TextBox 5"/>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申請方式</a:t>
            </a:r>
            <a:endParaRPr lang="en-US" sz="6398" dirty="0">
              <a:solidFill>
                <a:srgbClr val="FA643F"/>
              </a:solidFill>
              <a:latin typeface="王漢宗特黑體"/>
              <a:ea typeface="王漢宗特黑體"/>
              <a:cs typeface="王漢宗特黑體"/>
              <a:sym typeface="王漢宗特黑體"/>
            </a:endParaRPr>
          </a:p>
        </p:txBody>
      </p:sp>
      <p:pic>
        <p:nvPicPr>
          <p:cNvPr id="6" name="圖片 5"/>
          <p:cNvPicPr>
            <a:picLocks noChangeAspect="1"/>
          </p:cNvPicPr>
          <p:nvPr/>
        </p:nvPicPr>
        <p:blipFill>
          <a:blip r:embed="rId3"/>
          <a:stretch>
            <a:fillRect/>
          </a:stretch>
        </p:blipFill>
        <p:spPr>
          <a:xfrm>
            <a:off x="6324600" y="3027421"/>
            <a:ext cx="5992886" cy="592079"/>
          </a:xfrm>
          <a:prstGeom prst="rect">
            <a:avLst/>
          </a:prstGeom>
        </p:spPr>
      </p:pic>
      <p:sp>
        <p:nvSpPr>
          <p:cNvPr id="7" name="文字方塊 6"/>
          <p:cNvSpPr txBox="1"/>
          <p:nvPr/>
        </p:nvSpPr>
        <p:spPr>
          <a:xfrm>
            <a:off x="6526286" y="3089596"/>
            <a:ext cx="5791200" cy="461665"/>
          </a:xfrm>
          <a:prstGeom prst="rect">
            <a:avLst/>
          </a:prstGeom>
          <a:noFill/>
        </p:spPr>
        <p:txBody>
          <a:bodyPr wrap="square" rtlCol="0">
            <a:spAutoFit/>
          </a:bodyPr>
          <a:lstStyle/>
          <a:p>
            <a:r>
              <a:rPr lang="zh-TW" altLang="en-US" sz="2400" b="1" dirty="0">
                <a:solidFill>
                  <a:schemeClr val="bg2">
                    <a:lumMod val="25000"/>
                  </a:schemeClr>
                </a:solidFill>
                <a:latin typeface="微軟正黑體" panose="020B0604030504040204" pitchFamily="34" charset="-120"/>
                <a:ea typeface="微軟正黑體" panose="020B0604030504040204" pitchFamily="34" charset="-120"/>
              </a:rPr>
              <a:t>除</a:t>
            </a: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cs typeface="王漢宗特黑體"/>
                <a:sym typeface="王漢宗特黑體"/>
              </a:rPr>
              <a:t>「</a:t>
            </a:r>
            <a:r>
              <a:rPr lang="en-US" altLang="zh-TW" sz="2400" b="1" dirty="0" err="1">
                <a:solidFill>
                  <a:schemeClr val="bg2">
                    <a:lumMod val="25000"/>
                  </a:schemeClr>
                </a:solidFill>
                <a:latin typeface="微軟正黑體" panose="020B0604030504040204" pitchFamily="34" charset="-120"/>
                <a:ea typeface="微軟正黑體" panose="020B0604030504040204" pitchFamily="34" charset="-120"/>
                <a:cs typeface="王漢宗特黑體"/>
                <a:sym typeface="王漢宗特黑體"/>
              </a:rPr>
              <a:t>愛運動動無礙」適應運動推展計畫</a:t>
            </a:r>
            <a:r>
              <a:rPr lang="zh-TW" altLang="en-US" sz="2400" b="1" dirty="0">
                <a:solidFill>
                  <a:schemeClr val="bg2">
                    <a:lumMod val="25000"/>
                  </a:schemeClr>
                </a:solidFill>
                <a:latin typeface="微軟正黑體" panose="020B0604030504040204" pitchFamily="34" charset="-120"/>
                <a:ea typeface="微軟正黑體" panose="020B0604030504040204" pitchFamily="34" charset="-120"/>
                <a:sym typeface="王漢宗特黑體"/>
              </a:rPr>
              <a:t>外</a:t>
            </a:r>
            <a:endParaRPr lang="en-US" altLang="zh-TW" sz="2400" b="1" dirty="0">
              <a:solidFill>
                <a:schemeClr val="bg2">
                  <a:lumMod val="25000"/>
                </a:schemeClr>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8" name="矩形 7"/>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01</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矩形 8">
            <a:extLst>
              <a:ext uri="{FF2B5EF4-FFF2-40B4-BE49-F238E27FC236}">
                <a16:creationId xmlns:a16="http://schemas.microsoft.com/office/drawing/2014/main" id="{3F100963-F165-42D4-B0A6-680A79339063}"/>
              </a:ext>
            </a:extLst>
          </p:cNvPr>
          <p:cNvSpPr/>
          <p:nvPr/>
        </p:nvSpPr>
        <p:spPr>
          <a:xfrm>
            <a:off x="865222" y="8926612"/>
            <a:ext cx="12420600" cy="679225"/>
          </a:xfrm>
          <a:prstGeom prst="rect">
            <a:avLst/>
          </a:prstGeom>
        </p:spPr>
        <p:txBody>
          <a:bodyPr wrap="square">
            <a:spAutoFit/>
          </a:bodyPr>
          <a:lstStyle/>
          <a:p>
            <a:pPr marL="822960" lvl="2" indent="-274320">
              <a:lnSpc>
                <a:spcPts val="5040"/>
              </a:lnSpc>
            </a:pPr>
            <a:r>
              <a:rPr lang="zh-TW" alt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*須完成送件始為完成申請程序，逾期申請者不予受理</a:t>
            </a:r>
            <a:endParaRPr lang="en-US" altLang="zh-TW"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38200" y="1638300"/>
            <a:ext cx="16131279" cy="6453883"/>
          </a:xfrm>
          <a:prstGeom prst="rect">
            <a:avLst/>
          </a:prstGeom>
        </p:spPr>
        <p:txBody>
          <a:bodyPr lIns="0" tIns="0" rIns="0" bIns="0" rtlCol="0" anchor="t">
            <a:spAutoFit/>
          </a:bodyPr>
          <a:lstStyle/>
          <a:p>
            <a:pPr marL="822960" lvl="2" indent="-274320" algn="l">
              <a:lnSpc>
                <a:spcPct val="150000"/>
              </a:lnSpc>
            </a:pPr>
            <a:endParaRPr lang="en-US" sz="1000" dirty="0">
              <a:solidFill>
                <a:srgbClr val="FA643F"/>
              </a:solidFill>
              <a:latin typeface="王漢宗特黑體"/>
              <a:ea typeface="王漢宗特黑體"/>
              <a:cs typeface="王漢宗特黑體"/>
              <a:sym typeface="王漢宗特黑體"/>
            </a:endParaRPr>
          </a:p>
          <a:p>
            <a:pPr marL="1097280" lvl="2" indent="-365760">
              <a:lnSpc>
                <a:spcPct val="150000"/>
              </a:lnSpc>
              <a:buFont typeface="Arial"/>
              <a:buChar char="⚬"/>
            </a:pPr>
            <a:r>
              <a:rPr lang="zh-TW" altLang="en-US" sz="4800" dirty="0">
                <a:solidFill>
                  <a:srgbClr val="000000"/>
                </a:solidFill>
                <a:latin typeface="王漢宗特黑體"/>
                <a:ea typeface="王漢宗特黑體"/>
                <a:cs typeface="王漢宗特黑體"/>
                <a:sym typeface="王漢宗特黑體"/>
              </a:rPr>
              <a:t>補件期限：</a:t>
            </a:r>
          </a:p>
          <a:p>
            <a:pPr marL="822960" lvl="2" indent="-274320">
              <a:lnSpc>
                <a:spcPct val="150000"/>
              </a:lnSpc>
            </a:pP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（一）系列活動及運動課程部分：</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115</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年</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12</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月</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17</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日（星期三）止。</a:t>
            </a:r>
          </a:p>
          <a:p>
            <a:pPr marL="822960" lvl="2" indent="-274320">
              <a:lnSpc>
                <a:spcPct val="150000"/>
              </a:lnSpc>
            </a:pP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（二）「愛運動動無礙」適應運動推展計畫（含加碼補助）部分：</a:t>
            </a:r>
            <a:endParaRPr lang="en-US" altLang="zh-TW"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a:p>
            <a:pPr marL="822960" lvl="2" indent="-274320">
              <a:lnSpc>
                <a:spcPct val="150000"/>
              </a:lnSpc>
            </a:pPr>
            <a:r>
              <a:rPr lang="zh-TW" altLang="en-US" sz="36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              </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115</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年</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12</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月</a:t>
            </a:r>
            <a:r>
              <a:rPr lang="en-US" altLang="zh-TW"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19</a:t>
            </a:r>
            <a:r>
              <a:rPr lang="zh-TW" altLang="en-US" sz="3600" b="1" dirty="0">
                <a:solidFill>
                  <a:srgbClr val="FF0000"/>
                </a:solidFill>
                <a:latin typeface="微軟正黑體" panose="020B0604030504040204" pitchFamily="34" charset="-120"/>
                <a:ea typeface="微軟正黑體" panose="020B0604030504040204" pitchFamily="34" charset="-120"/>
                <a:cs typeface="王漢宗特黑體"/>
                <a:sym typeface="王漢宗特黑體"/>
              </a:rPr>
              <a:t>日（星期五）止。</a:t>
            </a:r>
          </a:p>
          <a:p>
            <a:pPr marL="822960" lvl="2" indent="-274320" algn="l">
              <a:lnSpc>
                <a:spcPct val="150000"/>
              </a:lnSpc>
            </a:pPr>
            <a:endParaRPr lang="en-US" sz="1000" dirty="0">
              <a:solidFill>
                <a:srgbClr val="F0A202"/>
              </a:solidFill>
              <a:latin typeface="王漢宗特黑體"/>
              <a:ea typeface="王漢宗特黑體"/>
              <a:cs typeface="王漢宗特黑體"/>
              <a:sym typeface="王漢宗特黑體"/>
            </a:endParaRPr>
          </a:p>
          <a:p>
            <a:pPr marL="822960" lvl="2" indent="-274320">
              <a:lnSpc>
                <a:spcPct val="150000"/>
              </a:lnSpc>
            </a:pPr>
            <a:r>
              <a:rPr lang="zh-TW" alt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  </a:t>
            </a:r>
            <a:r>
              <a:rPr lang="en-US" altLang="zh-TW"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a:t>
            </a:r>
            <a:r>
              <a:rPr lang="zh-TW" alt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請申請人務必確認資料無誤後寄出。本府初審如發現資料不全或需補正，將以電話通知，請於補件期限內補正並重新寄出。申請人應自行留意電話，若退件 </a:t>
            </a:r>
            <a:r>
              <a:rPr lang="en-US" altLang="zh-TW"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2 </a:t>
            </a:r>
            <a:r>
              <a:rPr lang="zh-TW" alt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次仍未完成補正，申請案將不納入本次審查。</a:t>
            </a:r>
            <a:endParaRPr lang="en-US" sz="36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endParaRPr>
          </a:p>
        </p:txBody>
      </p:sp>
      <p:sp>
        <p:nvSpPr>
          <p:cNvPr id="5" name="TextBox 5"/>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申請方式</a:t>
            </a:r>
            <a:endParaRPr lang="en-US" sz="6398" dirty="0">
              <a:solidFill>
                <a:srgbClr val="FA643F"/>
              </a:solidFill>
              <a:latin typeface="王漢宗特黑體"/>
              <a:ea typeface="王漢宗特黑體"/>
              <a:cs typeface="王漢宗特黑體"/>
              <a:sym typeface="王漢宗特黑體"/>
            </a:endParaRPr>
          </a:p>
        </p:txBody>
      </p:sp>
      <p:sp>
        <p:nvSpPr>
          <p:cNvPr id="8" name="矩形 7"/>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02</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71650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48099"/>
            <a:ext cx="16131279" cy="6946966"/>
          </a:xfrm>
          <a:prstGeom prst="rect">
            <a:avLst/>
          </a:prstGeom>
        </p:spPr>
        <p:txBody>
          <a:bodyPr lIns="0" tIns="0" rIns="0" bIns="0" rtlCol="0" anchor="t">
            <a:spAutoFit/>
          </a:bodyPr>
          <a:lstStyle/>
          <a:p>
            <a:pPr marL="1097280" lvl="2" indent="-365760" algn="l">
              <a:lnSpc>
                <a:spcPts val="6719"/>
              </a:lnSpc>
              <a:buFont typeface="Arial"/>
              <a:buChar char="⚬"/>
            </a:pPr>
            <a:r>
              <a:rPr lang="en-US" sz="4800" dirty="0" err="1">
                <a:solidFill>
                  <a:schemeClr val="accent3">
                    <a:lumMod val="50000"/>
                  </a:schemeClr>
                </a:solidFill>
                <a:latin typeface="王漢宗特黑體"/>
                <a:ea typeface="王漢宗特黑體"/>
                <a:cs typeface="王漢宗特黑體"/>
                <a:sym typeface="王漢宗特黑體"/>
              </a:rPr>
              <a:t>申請對象</a:t>
            </a:r>
            <a:endParaRPr lang="en-US" sz="4800" dirty="0">
              <a:solidFill>
                <a:schemeClr val="accent3">
                  <a:lumMod val="50000"/>
                </a:schemeClr>
              </a:solidFill>
              <a:latin typeface="王漢宗特黑體"/>
              <a:ea typeface="王漢宗特黑體"/>
              <a:cs typeface="王漢宗特黑體"/>
              <a:sym typeface="王漢宗特黑體"/>
            </a:endParaRPr>
          </a:p>
          <a:p>
            <a:pPr marL="1120140" lvl="2" indent="-571500" algn="l">
              <a:lnSpc>
                <a:spcPts val="5040"/>
              </a:lnSpc>
              <a:buFont typeface="Arial" panose="020B0604020202020204" pitchFamily="34" charset="0"/>
              <a:buChar char="•"/>
            </a:pPr>
            <a:r>
              <a:rPr lang="en-US" sz="3600" dirty="0" err="1">
                <a:solidFill>
                  <a:srgbClr val="000000"/>
                </a:solidFill>
                <a:latin typeface="王漢宗特黑體"/>
                <a:ea typeface="王漢宗特黑體"/>
                <a:cs typeface="王漢宗特黑體"/>
                <a:sym typeface="王漢宗特黑體"/>
              </a:rPr>
              <a:t>大專院校</a:t>
            </a:r>
            <a:endParaRPr lang="en-US" sz="3600" dirty="0">
              <a:solidFill>
                <a:srgbClr val="000000"/>
              </a:solidFill>
              <a:latin typeface="王漢宗特黑體"/>
              <a:ea typeface="王漢宗特黑體"/>
              <a:cs typeface="王漢宗特黑體"/>
              <a:sym typeface="王漢宗特黑體"/>
            </a:endParaRPr>
          </a:p>
          <a:p>
            <a:pPr marL="1120140" lvl="2" indent="-571500" algn="l">
              <a:lnSpc>
                <a:spcPts val="5040"/>
              </a:lnSpc>
              <a:buFont typeface="Arial" panose="020B0604020202020204" pitchFamily="34" charset="0"/>
              <a:buChar char="•"/>
            </a:pPr>
            <a:r>
              <a:rPr lang="en-US" sz="3600" dirty="0" err="1">
                <a:solidFill>
                  <a:srgbClr val="000000"/>
                </a:solidFill>
                <a:latin typeface="王漢宗特黑體"/>
                <a:ea typeface="王漢宗特黑體"/>
                <a:cs typeface="王漢宗特黑體"/>
                <a:sym typeface="王漢宗特黑體"/>
              </a:rPr>
              <a:t>身心障礙相關學校</a:t>
            </a:r>
            <a:endParaRPr lang="en-US" sz="3600" dirty="0">
              <a:solidFill>
                <a:srgbClr val="000000"/>
              </a:solidFill>
              <a:latin typeface="王漢宗特黑體"/>
              <a:ea typeface="王漢宗特黑體"/>
              <a:cs typeface="王漢宗特黑體"/>
              <a:sym typeface="王漢宗特黑體"/>
            </a:endParaRPr>
          </a:p>
          <a:p>
            <a:pPr marL="1120140" lvl="2" indent="-571500" algn="l">
              <a:lnSpc>
                <a:spcPts val="5040"/>
              </a:lnSpc>
              <a:buFont typeface="Arial" panose="020B0604020202020204" pitchFamily="34" charset="0"/>
              <a:buChar char="•"/>
            </a:pPr>
            <a:r>
              <a:rPr lang="en-US" sz="3600" dirty="0" err="1">
                <a:solidFill>
                  <a:srgbClr val="000000"/>
                </a:solidFill>
                <a:latin typeface="王漢宗特黑體"/>
                <a:ea typeface="王漢宗特黑體"/>
                <a:cs typeface="王漢宗特黑體"/>
                <a:sym typeface="王漢宗特黑體"/>
              </a:rPr>
              <a:t>各立案身心障礙相關團體、基金會及公私立身心障礙福利機構</a:t>
            </a:r>
            <a:endParaRPr lang="en-US" sz="3600" dirty="0">
              <a:solidFill>
                <a:srgbClr val="000000"/>
              </a:solidFill>
              <a:latin typeface="王漢宗特黑體"/>
              <a:ea typeface="王漢宗特黑體"/>
              <a:cs typeface="王漢宗特黑體"/>
              <a:sym typeface="王漢宗特黑體"/>
            </a:endParaRPr>
          </a:p>
          <a:p>
            <a:pPr marL="1120140" lvl="2" indent="-571500" algn="l">
              <a:lnSpc>
                <a:spcPts val="5040"/>
              </a:lnSpc>
              <a:buFont typeface="Arial" panose="020B0604020202020204" pitchFamily="34" charset="0"/>
              <a:buChar char="•"/>
            </a:pPr>
            <a:r>
              <a:rPr lang="en-US" sz="3600" dirty="0">
                <a:solidFill>
                  <a:srgbClr val="000000"/>
                </a:solidFill>
                <a:latin typeface="王漢宗特黑體"/>
                <a:ea typeface="王漢宗特黑體"/>
                <a:cs typeface="王漢宗特黑體"/>
                <a:sym typeface="王漢宗特黑體"/>
              </a:rPr>
              <a:t>原運動i臺灣2.0身障專案執行單位</a:t>
            </a:r>
          </a:p>
          <a:p>
            <a:pPr marL="822960" lvl="2" indent="-274320" algn="l"/>
            <a:endParaRPr lang="en-US" sz="1000" dirty="0">
              <a:solidFill>
                <a:srgbClr val="000000"/>
              </a:solidFill>
              <a:latin typeface="王漢宗特黑體"/>
              <a:ea typeface="王漢宗特黑體"/>
              <a:cs typeface="王漢宗特黑體"/>
              <a:sym typeface="王漢宗特黑體"/>
            </a:endParaRPr>
          </a:p>
          <a:p>
            <a:pPr marL="1097280" lvl="2" indent="-365760" algn="l">
              <a:lnSpc>
                <a:spcPts val="6719"/>
              </a:lnSpc>
              <a:buFont typeface="Arial"/>
              <a:buChar char="⚬"/>
            </a:pPr>
            <a:r>
              <a:rPr lang="en-US" sz="4800" dirty="0">
                <a:solidFill>
                  <a:schemeClr val="accent3">
                    <a:lumMod val="50000"/>
                  </a:schemeClr>
                </a:solidFill>
                <a:latin typeface="王漢宗特黑體"/>
                <a:ea typeface="王漢宗特黑體"/>
                <a:cs typeface="王漢宗特黑體"/>
                <a:sym typeface="王漢宗特黑體"/>
              </a:rPr>
              <a:t>每案身心障礙參與者原則應達</a:t>
            </a:r>
            <a:r>
              <a:rPr lang="en-US" sz="4800" dirty="0">
                <a:solidFill>
                  <a:srgbClr val="FA643F"/>
                </a:solidFill>
                <a:latin typeface="王漢宗特黑體"/>
                <a:ea typeface="王漢宗特黑體"/>
                <a:cs typeface="王漢宗特黑體"/>
                <a:sym typeface="王漢宗特黑體"/>
              </a:rPr>
              <a:t>５０％</a:t>
            </a:r>
            <a:r>
              <a:rPr lang="en-US" sz="4800" dirty="0">
                <a:solidFill>
                  <a:schemeClr val="accent3">
                    <a:lumMod val="50000"/>
                  </a:schemeClr>
                </a:solidFill>
                <a:latin typeface="王漢宗特黑體"/>
                <a:ea typeface="王漢宗特黑體"/>
                <a:cs typeface="王漢宗特黑體"/>
                <a:sym typeface="王漢宗特黑體"/>
              </a:rPr>
              <a:t>以上</a:t>
            </a:r>
          </a:p>
          <a:p>
            <a:pPr marL="1097280" lvl="2" indent="-365760" algn="l">
              <a:lnSpc>
                <a:spcPts val="6719"/>
              </a:lnSpc>
              <a:buFont typeface="Arial"/>
              <a:buChar char="⚬"/>
            </a:pPr>
            <a:r>
              <a:rPr lang="en-US" sz="4800" dirty="0" err="1">
                <a:solidFill>
                  <a:schemeClr val="accent3">
                    <a:lumMod val="50000"/>
                  </a:schemeClr>
                </a:solidFill>
                <a:latin typeface="王漢宗特黑體"/>
                <a:ea typeface="王漢宗特黑體"/>
                <a:cs typeface="王漢宗特黑體"/>
                <a:sym typeface="王漢宗特黑體"/>
              </a:rPr>
              <a:t>本次以</a:t>
            </a:r>
            <a:r>
              <a:rPr lang="en-US" sz="4800" dirty="0" err="1">
                <a:solidFill>
                  <a:srgbClr val="FA643F"/>
                </a:solidFill>
                <a:latin typeface="王漢宗特黑體"/>
                <a:ea typeface="王漢宗特黑體"/>
                <a:cs typeface="王漢宗特黑體"/>
                <a:sym typeface="王漢宗特黑體"/>
              </a:rPr>
              <a:t>紙本申請計畫書</a:t>
            </a:r>
            <a:r>
              <a:rPr lang="en-US" sz="4800" dirty="0" err="1">
                <a:solidFill>
                  <a:schemeClr val="accent3">
                    <a:lumMod val="50000"/>
                  </a:schemeClr>
                </a:solidFill>
                <a:latin typeface="王漢宗特黑體"/>
                <a:ea typeface="王漢宗特黑體"/>
                <a:cs typeface="王漢宗特黑體"/>
                <a:sym typeface="王漢宗特黑體"/>
              </a:rPr>
              <a:t>進行申請</a:t>
            </a:r>
            <a:endParaRPr lang="en-US" sz="4800" dirty="0">
              <a:solidFill>
                <a:schemeClr val="accent3">
                  <a:lumMod val="50000"/>
                </a:schemeClr>
              </a:solidFill>
              <a:latin typeface="王漢宗特黑體"/>
              <a:ea typeface="王漢宗特黑體"/>
              <a:cs typeface="王漢宗特黑體"/>
              <a:sym typeface="王漢宗特黑體"/>
            </a:endParaRPr>
          </a:p>
          <a:p>
            <a:pPr marL="1097280" lvl="2" indent="-365760">
              <a:lnSpc>
                <a:spcPts val="6719"/>
              </a:lnSpc>
              <a:buFont typeface="Arial"/>
              <a:buChar char="⚬"/>
            </a:pPr>
            <a:r>
              <a:rPr lang="en-US" sz="4800" b="1" dirty="0" err="1">
                <a:solidFill>
                  <a:schemeClr val="accent3">
                    <a:lumMod val="50000"/>
                  </a:schemeClr>
                </a:solidFill>
                <a:latin typeface="微軟正黑體" panose="020B0604030504040204" pitchFamily="34" charset="-120"/>
                <a:ea typeface="微軟正黑體" panose="020B0604030504040204" pitchFamily="34" charset="-120"/>
                <a:cs typeface="王漢宗特黑體"/>
                <a:sym typeface="王漢宗特黑體"/>
              </a:rPr>
              <a:t>計畫書須用印，</a:t>
            </a:r>
            <a:r>
              <a:rPr lang="en-US" sz="4800" b="1" dirty="0" err="1">
                <a:solidFill>
                  <a:srgbClr val="FA643F"/>
                </a:solidFill>
                <a:latin typeface="微軟正黑體" panose="020B0604030504040204" pitchFamily="34" charset="-120"/>
                <a:ea typeface="微軟正黑體" panose="020B0604030504040204" pitchFamily="34" charset="-120"/>
                <a:cs typeface="王漢宗特黑體"/>
                <a:sym typeface="王漢宗特黑體"/>
              </a:rPr>
              <a:t>收件時間以</a:t>
            </a:r>
            <a:r>
              <a:rPr lang="zh-TW" altLang="en-US" sz="4800" b="1" dirty="0">
                <a:solidFill>
                  <a:srgbClr val="FA643F"/>
                </a:solidFill>
                <a:latin typeface="微軟正黑體" panose="020B0604030504040204" pitchFamily="34" charset="-120"/>
                <a:ea typeface="微軟正黑體" panose="020B0604030504040204" pitchFamily="34" charset="-120"/>
                <a:cs typeface="王漢宗特黑體"/>
                <a:sym typeface="王漢宗特黑體"/>
              </a:rPr>
              <a:t>郵戳日期為憑</a:t>
            </a:r>
            <a:r>
              <a:rPr lang="zh-TW" altLang="en-US" sz="4800" b="1" dirty="0">
                <a:solidFill>
                  <a:schemeClr val="accent3">
                    <a:lumMod val="50000"/>
                  </a:schemeClr>
                </a:solidFill>
                <a:latin typeface="微軟正黑體" panose="020B0604030504040204" pitchFamily="34" charset="-120"/>
                <a:ea typeface="微軟正黑體" panose="020B0604030504040204" pitchFamily="34" charset="-120"/>
                <a:cs typeface="王漢宗特黑體"/>
                <a:sym typeface="王漢宗特黑體"/>
              </a:rPr>
              <a:t>；逾期件將不列入初審。</a:t>
            </a:r>
            <a:endParaRPr lang="en-US" sz="4800" b="1" dirty="0">
              <a:solidFill>
                <a:schemeClr val="accent3">
                  <a:lumMod val="50000"/>
                </a:schemeClr>
              </a:solidFill>
              <a:latin typeface="微軟正黑體" panose="020B0604030504040204" pitchFamily="34" charset="-120"/>
              <a:ea typeface="微軟正黑體" panose="020B0604030504040204" pitchFamily="34" charset="-120"/>
              <a:cs typeface="王漢宗特黑體"/>
              <a:sym typeface="王漢宗特黑體"/>
            </a:endParaRPr>
          </a:p>
        </p:txBody>
      </p:sp>
      <p:grpSp>
        <p:nvGrpSpPr>
          <p:cNvPr id="3" name="Group 3"/>
          <p:cNvGrpSpPr/>
          <p:nvPr/>
        </p:nvGrpSpPr>
        <p:grpSpPr>
          <a:xfrm>
            <a:off x="10892825" y="6677874"/>
            <a:ext cx="4534882" cy="685803"/>
            <a:chOff x="0" y="0"/>
            <a:chExt cx="6046509" cy="914404"/>
          </a:xfrm>
        </p:grpSpPr>
        <p:sp>
          <p:nvSpPr>
            <p:cNvPr id="4" name="Freeform 4"/>
            <p:cNvSpPr/>
            <p:nvPr/>
          </p:nvSpPr>
          <p:spPr>
            <a:xfrm>
              <a:off x="0" y="0"/>
              <a:ext cx="6046470" cy="914400"/>
            </a:xfrm>
            <a:custGeom>
              <a:avLst/>
              <a:gdLst/>
              <a:ahLst/>
              <a:cxnLst/>
              <a:rect l="l" t="t" r="r" b="b"/>
              <a:pathLst>
                <a:path w="6046470" h="914400">
                  <a:moveTo>
                    <a:pt x="0" y="0"/>
                  </a:moveTo>
                  <a:lnTo>
                    <a:pt x="6046470" y="0"/>
                  </a:lnTo>
                  <a:lnTo>
                    <a:pt x="6046470" y="914400"/>
                  </a:lnTo>
                  <a:lnTo>
                    <a:pt x="0" y="914400"/>
                  </a:lnTo>
                  <a:close/>
                </a:path>
              </a:pathLst>
            </a:custGeom>
            <a:solidFill>
              <a:srgbClr val="FFA269"/>
            </a:solidFill>
            <a:ln w="12700">
              <a:solidFill>
                <a:srgbClr val="000000"/>
              </a:solidFill>
            </a:ln>
          </p:spPr>
        </p:sp>
      </p:grpSp>
      <p:grpSp>
        <p:nvGrpSpPr>
          <p:cNvPr id="5" name="Group 5"/>
          <p:cNvGrpSpPr/>
          <p:nvPr/>
        </p:nvGrpSpPr>
        <p:grpSpPr>
          <a:xfrm>
            <a:off x="10635045" y="6017838"/>
            <a:ext cx="6954277" cy="2390821"/>
            <a:chOff x="71976" y="-988091"/>
            <a:chExt cx="9272367" cy="3187762"/>
          </a:xfrm>
        </p:grpSpPr>
        <p:sp>
          <p:nvSpPr>
            <p:cNvPr id="6" name="Freeform 6"/>
            <p:cNvSpPr/>
            <p:nvPr/>
          </p:nvSpPr>
          <p:spPr>
            <a:xfrm>
              <a:off x="2610459" y="-434790"/>
              <a:ext cx="6733884" cy="2634461"/>
            </a:xfrm>
            <a:custGeom>
              <a:avLst/>
              <a:gdLst/>
              <a:ahLst/>
              <a:cxnLst/>
              <a:rect l="l" t="t" r="r" b="b"/>
              <a:pathLst>
                <a:path w="6733881" h="2634460">
                  <a:moveTo>
                    <a:pt x="0" y="0"/>
                  </a:moveTo>
                  <a:lnTo>
                    <a:pt x="6733881" y="0"/>
                  </a:lnTo>
                  <a:lnTo>
                    <a:pt x="6733881" y="2634460"/>
                  </a:lnTo>
                  <a:lnTo>
                    <a:pt x="0" y="2634460"/>
                  </a:lnTo>
                  <a:close/>
                </a:path>
              </a:pathLst>
            </a:custGeom>
            <a:solidFill>
              <a:srgbClr val="000000">
                <a:alpha val="0"/>
              </a:srgbClr>
            </a:solidFill>
          </p:spPr>
          <p:txBody>
            <a:bodyPr/>
            <a:lstStyle/>
            <a:p>
              <a:endParaRPr lang="zh-TW" altLang="en-US" dirty="0"/>
            </a:p>
          </p:txBody>
        </p:sp>
        <p:sp>
          <p:nvSpPr>
            <p:cNvPr id="7" name="TextBox 7"/>
            <p:cNvSpPr txBox="1"/>
            <p:nvPr/>
          </p:nvSpPr>
          <p:spPr>
            <a:xfrm>
              <a:off x="71976" y="-988091"/>
              <a:ext cx="6733880" cy="2729710"/>
            </a:xfrm>
            <a:prstGeom prst="rect">
              <a:avLst/>
            </a:prstGeom>
          </p:spPr>
          <p:txBody>
            <a:bodyPr lIns="0" tIns="0" rIns="0" bIns="0" rtlCol="0" anchor="ctr"/>
            <a:lstStyle/>
            <a:p>
              <a:pPr algn="ctr">
                <a:lnSpc>
                  <a:spcPts val="3358"/>
                </a:lnSpc>
              </a:pPr>
              <a:r>
                <a:rPr lang="en-US" sz="2400" dirty="0">
                  <a:solidFill>
                    <a:srgbClr val="000000"/>
                  </a:solidFill>
                  <a:latin typeface="王漢宗特黑體"/>
                  <a:ea typeface="王漢宗特黑體"/>
                  <a:cs typeface="王漢宗特黑體"/>
                  <a:sym typeface="王漢宗特黑體"/>
                </a:rPr>
                <a:t>（</a:t>
              </a:r>
              <a:r>
                <a:rPr lang="en-US" sz="2400" dirty="0" err="1">
                  <a:solidFill>
                    <a:srgbClr val="000000"/>
                  </a:solidFill>
                  <a:latin typeface="王漢宗特黑體"/>
                  <a:ea typeface="王漢宗特黑體"/>
                  <a:cs typeface="王漢宗特黑體"/>
                  <a:sym typeface="王漢宗特黑體"/>
                </a:rPr>
                <a:t>以手寫文字申請者不予納審</a:t>
              </a:r>
              <a:r>
                <a:rPr lang="en-US" sz="2400" dirty="0">
                  <a:solidFill>
                    <a:srgbClr val="000000"/>
                  </a:solidFill>
                  <a:latin typeface="王漢宗特黑體"/>
                  <a:ea typeface="王漢宗特黑體"/>
                  <a:cs typeface="王漢宗特黑體"/>
                  <a:sym typeface="王漢宗特黑體"/>
                </a:rPr>
                <a:t>）</a:t>
              </a:r>
            </a:p>
          </p:txBody>
        </p:sp>
      </p:grpSp>
      <p:grpSp>
        <p:nvGrpSpPr>
          <p:cNvPr id="8" name="Group 8"/>
          <p:cNvGrpSpPr/>
          <p:nvPr/>
        </p:nvGrpSpPr>
        <p:grpSpPr>
          <a:xfrm>
            <a:off x="6248400" y="8520373"/>
            <a:ext cx="10668000" cy="1539952"/>
            <a:chOff x="-1348119" y="-387496"/>
            <a:chExt cx="9975387" cy="2515655"/>
          </a:xfrm>
        </p:grpSpPr>
        <p:sp>
          <p:nvSpPr>
            <p:cNvPr id="9" name="Freeform 9"/>
            <p:cNvSpPr/>
            <p:nvPr/>
          </p:nvSpPr>
          <p:spPr>
            <a:xfrm>
              <a:off x="-1348119" y="-387496"/>
              <a:ext cx="9975387" cy="2515655"/>
            </a:xfrm>
            <a:custGeom>
              <a:avLst/>
              <a:gdLst/>
              <a:ahLst/>
              <a:cxnLst/>
              <a:rect l="l" t="t" r="r" b="b"/>
              <a:pathLst>
                <a:path w="7097395" h="2376551">
                  <a:moveTo>
                    <a:pt x="0" y="0"/>
                  </a:moveTo>
                  <a:lnTo>
                    <a:pt x="7097395" y="0"/>
                  </a:lnTo>
                  <a:lnTo>
                    <a:pt x="7097395" y="2376551"/>
                  </a:lnTo>
                  <a:lnTo>
                    <a:pt x="0" y="2376551"/>
                  </a:lnTo>
                  <a:close/>
                </a:path>
              </a:pathLst>
            </a:custGeom>
            <a:solidFill>
              <a:srgbClr val="C7D7C0"/>
            </a:solidFill>
            <a:ln w="12700">
              <a:solidFill>
                <a:srgbClr val="000000"/>
              </a:solidFill>
            </a:ln>
          </p:spPr>
          <p:txBody>
            <a:bodyPr/>
            <a:lstStyle/>
            <a:p>
              <a:pPr algn="ctr">
                <a:lnSpc>
                  <a:spcPct val="150000"/>
                </a:lnSpc>
              </a:pPr>
              <a:r>
                <a:rPr lang="zh-TW" altLang="en-US" sz="3200" dirty="0">
                  <a:solidFill>
                    <a:srgbClr val="000000"/>
                  </a:solidFill>
                  <a:latin typeface="王漢宗特黑體"/>
                  <a:ea typeface="王漢宗特黑體"/>
                  <a:cs typeface="王漢宗特黑體"/>
                  <a:sym typeface="王漢宗特黑體"/>
                </a:rPr>
                <a:t>以</a:t>
              </a:r>
              <a:r>
                <a:rPr lang="en-US" altLang="zh-TW" sz="3200" dirty="0">
                  <a:solidFill>
                    <a:srgbClr val="000000"/>
                  </a:solidFill>
                  <a:latin typeface="王漢宗特黑體"/>
                  <a:ea typeface="王漢宗特黑體"/>
                  <a:cs typeface="王漢宗特黑體"/>
                  <a:sym typeface="王漢宗特黑體"/>
                </a:rPr>
                <a:t>每一單位至多申請</a:t>
              </a:r>
              <a:r>
                <a:rPr lang="en-US" altLang="zh-TW" sz="3200" dirty="0">
                  <a:solidFill>
                    <a:srgbClr val="FA643F"/>
                  </a:solidFill>
                  <a:latin typeface="王漢宗特黑體"/>
                  <a:ea typeface="王漢宗特黑體"/>
                  <a:cs typeface="王漢宗特黑體"/>
                  <a:sym typeface="王漢宗特黑體"/>
                </a:rPr>
                <a:t>3案</a:t>
              </a:r>
              <a:r>
                <a:rPr lang="zh-TW" altLang="en-US" sz="3200" dirty="0">
                  <a:solidFill>
                    <a:srgbClr val="000000"/>
                  </a:solidFill>
                  <a:latin typeface="王漢宗特黑體"/>
                  <a:ea typeface="王漢宗特黑體"/>
                  <a:cs typeface="王漢宗特黑體"/>
                  <a:sym typeface="王漢宗特黑體"/>
                </a:rPr>
                <a:t>計畫為原則，</a:t>
              </a:r>
              <a:r>
                <a:rPr lang="en-US" altLang="zh-TW" sz="3200" dirty="0" err="1">
                  <a:solidFill>
                    <a:srgbClr val="000000"/>
                  </a:solidFill>
                  <a:latin typeface="王漢宗特黑體"/>
                  <a:ea typeface="王漢宗特黑體"/>
                  <a:cs typeface="王漢宗特黑體"/>
                  <a:sym typeface="王漢宗特黑體"/>
                </a:rPr>
                <a:t>請衡酌預期辦理成效</a:t>
              </a:r>
              <a:r>
                <a:rPr lang="zh-TW" altLang="en-US" sz="3200" dirty="0">
                  <a:solidFill>
                    <a:srgbClr val="000000"/>
                  </a:solidFill>
                  <a:latin typeface="王漢宗特黑體"/>
                  <a:ea typeface="王漢宗特黑體"/>
                  <a:cs typeface="王漢宗特黑體"/>
                  <a:sym typeface="王漢宗特黑體"/>
                </a:rPr>
                <a:t>，</a:t>
              </a:r>
              <a:endParaRPr lang="en-US" altLang="zh-TW" sz="3200" dirty="0">
                <a:solidFill>
                  <a:srgbClr val="000000"/>
                </a:solidFill>
                <a:latin typeface="王漢宗特黑體"/>
                <a:ea typeface="王漢宗特黑體"/>
                <a:cs typeface="王漢宗特黑體"/>
                <a:sym typeface="王漢宗特黑體"/>
              </a:endParaRPr>
            </a:p>
            <a:p>
              <a:pPr algn="ctr">
                <a:lnSpc>
                  <a:spcPct val="150000"/>
                </a:lnSpc>
              </a:pPr>
              <a:r>
                <a:rPr lang="en-US" altLang="zh-TW" sz="3200" dirty="0" err="1">
                  <a:solidFill>
                    <a:srgbClr val="FA643F"/>
                  </a:solidFill>
                  <a:latin typeface="王漢宗特黑體"/>
                  <a:ea typeface="王漢宗特黑體"/>
                  <a:cs typeface="王漢宗特黑體"/>
                  <a:sym typeface="王漢宗特黑體"/>
                </a:rPr>
                <a:t>如有違規事宜，將扣減或註銷補助經費</a:t>
              </a:r>
              <a:endParaRPr lang="en-US" altLang="zh-TW" sz="3200" dirty="0">
                <a:solidFill>
                  <a:srgbClr val="FA643F"/>
                </a:solidFill>
                <a:latin typeface="王漢宗特黑體"/>
                <a:ea typeface="王漢宗特黑體"/>
                <a:cs typeface="王漢宗特黑體"/>
                <a:sym typeface="王漢宗特黑體"/>
              </a:endParaRPr>
            </a:p>
          </p:txBody>
        </p:sp>
      </p:grpSp>
      <p:grpSp>
        <p:nvGrpSpPr>
          <p:cNvPr id="10" name="Group 10"/>
          <p:cNvGrpSpPr/>
          <p:nvPr/>
        </p:nvGrpSpPr>
        <p:grpSpPr>
          <a:xfrm>
            <a:off x="3169927" y="-731435"/>
            <a:ext cx="11848823" cy="2911430"/>
            <a:chOff x="0" y="0"/>
            <a:chExt cx="15798431" cy="3881908"/>
          </a:xfrm>
        </p:grpSpPr>
        <p:sp>
          <p:nvSpPr>
            <p:cNvPr id="11" name="Freeform 11"/>
            <p:cNvSpPr/>
            <p:nvPr/>
          </p:nvSpPr>
          <p:spPr>
            <a:xfrm>
              <a:off x="0" y="0"/>
              <a:ext cx="7721600" cy="2319104"/>
            </a:xfrm>
            <a:custGeom>
              <a:avLst/>
              <a:gdLst/>
              <a:ahLst/>
              <a:cxnLst/>
              <a:rect l="l" t="t" r="r" b="b"/>
              <a:pathLst>
                <a:path w="7721600" h="2319104">
                  <a:moveTo>
                    <a:pt x="0" y="0"/>
                  </a:moveTo>
                  <a:lnTo>
                    <a:pt x="7721600" y="0"/>
                  </a:lnTo>
                  <a:lnTo>
                    <a:pt x="7721600" y="2319104"/>
                  </a:lnTo>
                  <a:lnTo>
                    <a:pt x="0" y="2319104"/>
                  </a:lnTo>
                  <a:close/>
                </a:path>
              </a:pathLst>
            </a:custGeom>
            <a:solidFill>
              <a:srgbClr val="000000">
                <a:alpha val="0"/>
              </a:srgbClr>
            </a:solidFill>
          </p:spPr>
        </p:sp>
        <p:sp>
          <p:nvSpPr>
            <p:cNvPr id="12" name="TextBox 12"/>
            <p:cNvSpPr txBox="1"/>
            <p:nvPr/>
          </p:nvSpPr>
          <p:spPr>
            <a:xfrm>
              <a:off x="8076831" y="1467554"/>
              <a:ext cx="7721600" cy="2414354"/>
            </a:xfrm>
            <a:prstGeom prst="rect">
              <a:avLst/>
            </a:prstGeom>
          </p:spPr>
          <p:txBody>
            <a:bodyPr lIns="0" tIns="0" rIns="0" bIns="0" rtlCol="0" anchor="ctr"/>
            <a:lstStyle/>
            <a:p>
              <a:pPr algn="ctr">
                <a:lnSpc>
                  <a:spcPts val="3358"/>
                </a:lnSpc>
              </a:pPr>
              <a:endParaRPr lang="en-US" sz="2400" dirty="0">
                <a:solidFill>
                  <a:srgbClr val="FA643F"/>
                </a:solidFill>
                <a:latin typeface="王漢宗特黑體"/>
                <a:ea typeface="王漢宗特黑體"/>
                <a:cs typeface="王漢宗特黑體"/>
                <a:sym typeface="王漢宗特黑體"/>
              </a:endParaRPr>
            </a:p>
          </p:txBody>
        </p:sp>
      </p:grpSp>
      <p:sp>
        <p:nvSpPr>
          <p:cNvPr id="13" name="Freeform 13"/>
          <p:cNvSpPr/>
          <p:nvPr/>
        </p:nvSpPr>
        <p:spPr>
          <a:xfrm>
            <a:off x="15427707" y="0"/>
            <a:ext cx="2590958" cy="4114800"/>
          </a:xfrm>
          <a:custGeom>
            <a:avLst/>
            <a:gdLst/>
            <a:ahLst/>
            <a:cxnLst/>
            <a:rect l="l" t="t" r="r" b="b"/>
            <a:pathLst>
              <a:path w="2590958" h="4114800">
                <a:moveTo>
                  <a:pt x="0" y="0"/>
                </a:moveTo>
                <a:lnTo>
                  <a:pt x="2590958" y="0"/>
                </a:lnTo>
                <a:lnTo>
                  <a:pt x="25909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180" r="-180"/>
            </a:stretch>
          </a:blipFill>
        </p:spPr>
      </p:sp>
      <p:sp>
        <p:nvSpPr>
          <p:cNvPr id="14" name="TextBox 14"/>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a:solidFill>
                  <a:srgbClr val="FA643F"/>
                </a:solidFill>
                <a:latin typeface="王漢宗特黑體"/>
                <a:ea typeface="王漢宗特黑體"/>
                <a:cs typeface="王漢宗特黑體"/>
                <a:sym typeface="王漢宗特黑體"/>
              </a:rPr>
              <a:t>申請方式</a:t>
            </a:r>
          </a:p>
        </p:txBody>
      </p:sp>
      <p:sp>
        <p:nvSpPr>
          <p:cNvPr id="15" name="矩形 1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cap="none" spc="0" dirty="0">
                <a:ln w="6600">
                  <a:solidFill>
                    <a:schemeClr val="accent2"/>
                  </a:solidFill>
                  <a:prstDash val="solid"/>
                </a:ln>
                <a:solidFill>
                  <a:srgbClr val="FFFFFF"/>
                </a:solidFill>
                <a:effectLst>
                  <a:outerShdw dist="38100" dir="2700000" algn="tl" rotWithShape="0">
                    <a:schemeClr val="accent2"/>
                  </a:outerShdw>
                </a:effectLst>
              </a:rPr>
              <a:t>03</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6" name="矩形 15"/>
          <p:cNvSpPr/>
          <p:nvPr/>
        </p:nvSpPr>
        <p:spPr>
          <a:xfrm>
            <a:off x="9531348" y="1831465"/>
            <a:ext cx="5624178" cy="954107"/>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請同時將文件</a:t>
            </a:r>
            <a:r>
              <a:rPr lang="en-US" altLang="zh-TW" sz="2800" b="1" dirty="0">
                <a:solidFill>
                  <a:schemeClr val="accent3">
                    <a:lumMod val="50000"/>
                  </a:schemeClr>
                </a:solidFill>
                <a:latin typeface="微軟正黑體" panose="020B0604030504040204" pitchFamily="34" charset="-120"/>
                <a:ea typeface="微軟正黑體" panose="020B0604030504040204" pitchFamily="34" charset="-120"/>
              </a:rPr>
              <a:t>PDF</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電子檔，於期限內將電子檔案上傳至</a:t>
            </a:r>
            <a:r>
              <a:rPr lang="en-US" altLang="zh-TW" sz="2800" b="1" dirty="0">
                <a:solidFill>
                  <a:schemeClr val="accent3">
                    <a:lumMod val="50000"/>
                  </a:schemeClr>
                </a:solidFill>
                <a:latin typeface="微軟正黑體" panose="020B0604030504040204" pitchFamily="34" charset="-120"/>
                <a:ea typeface="微軟正黑體" panose="020B0604030504040204" pitchFamily="34" charset="-120"/>
              </a:rPr>
              <a:t>Google</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表單</a:t>
            </a:r>
            <a:endParaRPr lang="zh-TW" altLang="en-US" sz="2800" b="1" cap="none" spc="0" dirty="0">
              <a:ln w="0"/>
              <a:solidFill>
                <a:schemeClr val="accent3">
                  <a:lumMod val="50000"/>
                </a:schemeClr>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18" name="圖片 17">
            <a:extLst>
              <a:ext uri="{FF2B5EF4-FFF2-40B4-BE49-F238E27FC236}">
                <a16:creationId xmlns:a16="http://schemas.microsoft.com/office/drawing/2014/main" id="{C01D24A8-4217-43A3-83EC-F18134385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732" y="565857"/>
            <a:ext cx="2095873" cy="2095873"/>
          </a:xfrm>
          <a:prstGeom prst="rect">
            <a:avLst/>
          </a:prstGeom>
        </p:spPr>
      </p:pic>
      <p:sp>
        <p:nvSpPr>
          <p:cNvPr id="19" name="矩形 18">
            <a:extLst>
              <a:ext uri="{FF2B5EF4-FFF2-40B4-BE49-F238E27FC236}">
                <a16:creationId xmlns:a16="http://schemas.microsoft.com/office/drawing/2014/main" id="{7DF71A8F-C414-4063-840F-94D105DCE26C}"/>
              </a:ext>
            </a:extLst>
          </p:cNvPr>
          <p:cNvSpPr/>
          <p:nvPr/>
        </p:nvSpPr>
        <p:spPr>
          <a:xfrm>
            <a:off x="6951847" y="2810214"/>
            <a:ext cx="2331641"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altLang="zh-TW" sz="2000" b="1" dirty="0">
                <a:solidFill>
                  <a:schemeClr val="accent3">
                    <a:lumMod val="50000"/>
                  </a:schemeClr>
                </a:solidFill>
                <a:latin typeface="微軟正黑體" panose="020B0604030504040204" pitchFamily="34" charset="-120"/>
                <a:ea typeface="微軟正黑體" panose="020B0604030504040204" pitchFamily="34" charset="-120"/>
              </a:rPr>
              <a:t>Google</a:t>
            </a:r>
            <a:r>
              <a:rPr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表單 </a:t>
            </a:r>
            <a:r>
              <a:rPr lang="en-US" altLang="zh-TW" sz="2000" b="1" dirty="0">
                <a:solidFill>
                  <a:schemeClr val="accent3">
                    <a:lumMod val="50000"/>
                  </a:schemeClr>
                </a:solidFill>
                <a:latin typeface="微軟正黑體" panose="020B0604030504040204" pitchFamily="34" charset="-120"/>
                <a:ea typeface="微軟正黑體" panose="020B0604030504040204" pitchFamily="34" charset="-120"/>
              </a:rPr>
              <a:t>QR</a:t>
            </a:r>
            <a:r>
              <a:rPr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碼</a:t>
            </a:r>
            <a:r>
              <a:rPr lang="en-US" altLang="zh-TW" sz="2000" b="1" dirty="0">
                <a:solidFill>
                  <a:schemeClr val="accent3">
                    <a:lumMod val="50000"/>
                  </a:schemeClr>
                </a:solidFill>
                <a:latin typeface="微軟正黑體" panose="020B0604030504040204" pitchFamily="34" charset="-120"/>
                <a:ea typeface="微軟正黑體" panose="020B0604030504040204" pitchFamily="34" charset="-120"/>
              </a:rPr>
              <a:t>:</a:t>
            </a:r>
            <a:endParaRPr lang="zh-TW" altLang="en-US" sz="2000" b="1" cap="none" spc="0" dirty="0">
              <a:ln w="0"/>
              <a:solidFill>
                <a:schemeClr val="accent3">
                  <a:lumMod val="50000"/>
                </a:schemeClr>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48099"/>
            <a:ext cx="16131279" cy="7249805"/>
          </a:xfrm>
          <a:prstGeom prst="rect">
            <a:avLst/>
          </a:prstGeom>
        </p:spPr>
        <p:txBody>
          <a:bodyPr lIns="0" tIns="0" rIns="0" bIns="0" rtlCol="0" anchor="t">
            <a:spAutoFit/>
          </a:bodyPr>
          <a:lstStyle/>
          <a:p>
            <a:pPr marL="1097280" lvl="2" indent="-365760">
              <a:lnSpc>
                <a:spcPts val="6719"/>
              </a:lnSpc>
              <a:buFont typeface="Arial"/>
              <a:buChar char="⚬"/>
            </a:pPr>
            <a:r>
              <a:rPr lang="zh-TW" altLang="en-US" sz="40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由本府視需要邀集專家學者及相關機關代表組成審查會議辦理；經本府完成初審並報請運動部核定後，將</a:t>
            </a:r>
            <a:r>
              <a:rPr lang="zh-TW" altLang="en-US" sz="4000" b="1" dirty="0">
                <a:solidFill>
                  <a:srgbClr val="0070C0"/>
                </a:solidFill>
                <a:latin typeface="微軟正黑體" panose="020B0604030504040204" pitchFamily="34" charset="-120"/>
                <a:ea typeface="微軟正黑體" panose="020B0604030504040204" pitchFamily="34" charset="-120"/>
                <a:cs typeface="王漢宗特黑體"/>
                <a:sym typeface="王漢宗特黑體"/>
              </a:rPr>
              <a:t>以正式公文通知核定結果</a:t>
            </a:r>
            <a:r>
              <a:rPr lang="zh-TW" altLang="en-US" sz="40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rPr>
              <a:t>，以利後續辦理。</a:t>
            </a:r>
            <a:endParaRPr lang="en-US" sz="800" b="1" dirty="0">
              <a:solidFill>
                <a:srgbClr val="000000"/>
              </a:solidFill>
              <a:latin typeface="微軟正黑體" panose="020B0604030504040204" pitchFamily="34" charset="-120"/>
              <a:ea typeface="微軟正黑體" panose="020B0604030504040204" pitchFamily="34" charset="-120"/>
              <a:cs typeface="王漢宗特黑體"/>
              <a:sym typeface="王漢宗特黑體"/>
            </a:endParaRPr>
          </a:p>
          <a:p>
            <a:pPr marL="1097280" lvl="2" indent="-365760" algn="l">
              <a:lnSpc>
                <a:spcPts val="6719"/>
              </a:lnSpc>
              <a:buFont typeface="Arial"/>
              <a:buChar char="⚬"/>
            </a:pPr>
            <a:r>
              <a:rPr lang="en-US" sz="4800" dirty="0" err="1">
                <a:solidFill>
                  <a:srgbClr val="000000"/>
                </a:solidFill>
                <a:latin typeface="王漢宗特黑體"/>
                <a:ea typeface="王漢宗特黑體"/>
                <a:cs typeface="王漢宗特黑體"/>
                <a:sym typeface="王漢宗特黑體"/>
              </a:rPr>
              <a:t>計畫篩選機制</a:t>
            </a:r>
            <a:endParaRPr lang="en-US" sz="4800" dirty="0">
              <a:solidFill>
                <a:srgbClr val="000000"/>
              </a:solidFill>
              <a:latin typeface="王漢宗特黑體"/>
              <a:ea typeface="王漢宗特黑體"/>
              <a:cs typeface="王漢宗特黑體"/>
              <a:sym typeface="王漢宗特黑體"/>
            </a:endParaRPr>
          </a:p>
          <a:p>
            <a:pPr marL="822960" lvl="2" indent="-274320" algn="l">
              <a:lnSpc>
                <a:spcPct val="150000"/>
              </a:lnSpc>
            </a:pPr>
            <a:r>
              <a:rPr lang="en-US" sz="3600" dirty="0">
                <a:solidFill>
                  <a:srgbClr val="000000"/>
                </a:solidFill>
                <a:latin typeface="王漢宗特黑體"/>
                <a:ea typeface="王漢宗特黑體"/>
                <a:cs typeface="王漢宗特黑體"/>
                <a:sym typeface="王漢宗特黑體"/>
              </a:rPr>
              <a:t>   </a:t>
            </a:r>
            <a:r>
              <a:rPr lang="en-US" sz="3600" dirty="0" err="1">
                <a:solidFill>
                  <a:srgbClr val="699C7D"/>
                </a:solidFill>
                <a:latin typeface="王漢宗特黑體"/>
                <a:ea typeface="王漢宗特黑體"/>
                <a:cs typeface="王漢宗特黑體"/>
                <a:sym typeface="王漢宗特黑體"/>
              </a:rPr>
              <a:t>歷年成效與本府活動配合度</a:t>
            </a:r>
            <a:endParaRPr lang="en-US" sz="3600" dirty="0">
              <a:solidFill>
                <a:srgbClr val="699C7D"/>
              </a:solidFill>
              <a:latin typeface="王漢宗特黑體"/>
              <a:ea typeface="王漢宗特黑體"/>
              <a:cs typeface="王漢宗特黑體"/>
              <a:sym typeface="王漢宗特黑體"/>
            </a:endParaRPr>
          </a:p>
          <a:p>
            <a:pPr marL="548640" lvl="2" indent="-182880" algn="l">
              <a:lnSpc>
                <a:spcPct val="150000"/>
              </a:lnSpc>
            </a:pPr>
            <a:r>
              <a:rPr lang="en-US" sz="2400" dirty="0">
                <a:solidFill>
                  <a:srgbClr val="000000"/>
                </a:solidFill>
                <a:latin typeface="王漢宗特黑體"/>
                <a:ea typeface="王漢宗特黑體"/>
                <a:cs typeface="王漢宗特黑體"/>
                <a:sym typeface="王漢宗特黑體"/>
              </a:rPr>
              <a:t>      1.過往承辦體育相關活動績效與口碑</a:t>
            </a:r>
          </a:p>
          <a:p>
            <a:pPr marL="548640" lvl="2" indent="-182880" algn="l">
              <a:lnSpc>
                <a:spcPct val="150000"/>
              </a:lnSpc>
            </a:pPr>
            <a:r>
              <a:rPr lang="en-US" sz="2400" dirty="0">
                <a:solidFill>
                  <a:srgbClr val="000000"/>
                </a:solidFill>
                <a:latin typeface="王漢宗特黑體"/>
                <a:ea typeface="王漢宗特黑體"/>
                <a:cs typeface="王漢宗特黑體"/>
                <a:sym typeface="王漢宗特黑體"/>
              </a:rPr>
              <a:t>      2.是否協助或參與中央政策推廣或教育處主辦活動      </a:t>
            </a:r>
          </a:p>
          <a:p>
            <a:pPr marL="822960" lvl="2" indent="-274320" algn="l">
              <a:lnSpc>
                <a:spcPct val="150000"/>
              </a:lnSpc>
            </a:pPr>
            <a:r>
              <a:rPr lang="en-US" sz="3600" dirty="0">
                <a:solidFill>
                  <a:srgbClr val="000000"/>
                </a:solidFill>
                <a:latin typeface="王漢宗特黑體"/>
                <a:ea typeface="王漢宗特黑體"/>
                <a:cs typeface="王漢宗特黑體"/>
                <a:sym typeface="王漢宗特黑體"/>
              </a:rPr>
              <a:t>   </a:t>
            </a:r>
            <a:r>
              <a:rPr lang="en-US" sz="3600" dirty="0" err="1">
                <a:solidFill>
                  <a:srgbClr val="699C7D"/>
                </a:solidFill>
                <a:latin typeface="王漢宗特黑體"/>
                <a:ea typeface="王漢宗特黑體"/>
                <a:cs typeface="王漢宗特黑體"/>
                <a:sym typeface="王漢宗特黑體"/>
              </a:rPr>
              <a:t>推廣項目預期效益</a:t>
            </a:r>
            <a:endParaRPr lang="en-US" sz="3600" dirty="0">
              <a:solidFill>
                <a:srgbClr val="699C7D"/>
              </a:solidFill>
              <a:latin typeface="王漢宗特黑體"/>
              <a:ea typeface="王漢宗特黑體"/>
              <a:cs typeface="王漢宗特黑體"/>
              <a:sym typeface="王漢宗特黑體"/>
            </a:endParaRPr>
          </a:p>
          <a:p>
            <a:pPr marL="548640" lvl="2" indent="-182880" algn="l">
              <a:lnSpc>
                <a:spcPct val="150000"/>
              </a:lnSpc>
            </a:pPr>
            <a:r>
              <a:rPr lang="en-US" sz="2400" dirty="0">
                <a:solidFill>
                  <a:srgbClr val="000000"/>
                </a:solidFill>
                <a:latin typeface="王漢宗特黑體"/>
                <a:ea typeface="王漢宗特黑體"/>
                <a:cs typeface="王漢宗特黑體"/>
                <a:sym typeface="王漢宗特黑體"/>
              </a:rPr>
              <a:t>      1.鼓勵及推廣身心障礙者參加多元體育活動</a:t>
            </a:r>
          </a:p>
          <a:p>
            <a:pPr marL="548640" lvl="2" indent="-182880" algn="l">
              <a:lnSpc>
                <a:spcPct val="150000"/>
              </a:lnSpc>
            </a:pPr>
            <a:r>
              <a:rPr lang="en-US" sz="2400" dirty="0">
                <a:solidFill>
                  <a:srgbClr val="000000"/>
                </a:solidFill>
                <a:latin typeface="王漢宗特黑體"/>
                <a:ea typeface="王漢宗特黑體"/>
                <a:cs typeface="王漢宗特黑體"/>
                <a:sym typeface="王漢宗特黑體"/>
              </a:rPr>
              <a:t>      2.發展身心障礙特殊之體育活動</a:t>
            </a:r>
          </a:p>
        </p:txBody>
      </p:sp>
      <p:grpSp>
        <p:nvGrpSpPr>
          <p:cNvPr id="3" name="Group 3"/>
          <p:cNvGrpSpPr/>
          <p:nvPr/>
        </p:nvGrpSpPr>
        <p:grpSpPr>
          <a:xfrm>
            <a:off x="10282902" y="5905500"/>
            <a:ext cx="7561707" cy="3015234"/>
            <a:chOff x="0" y="0"/>
            <a:chExt cx="10082276" cy="4020312"/>
          </a:xfrm>
        </p:grpSpPr>
        <p:sp>
          <p:nvSpPr>
            <p:cNvPr id="4" name="Freeform 4"/>
            <p:cNvSpPr/>
            <p:nvPr/>
          </p:nvSpPr>
          <p:spPr>
            <a:xfrm>
              <a:off x="0" y="0"/>
              <a:ext cx="10082276" cy="4020312"/>
            </a:xfrm>
            <a:custGeom>
              <a:avLst/>
              <a:gdLst/>
              <a:ahLst/>
              <a:cxnLst/>
              <a:rect l="l" t="t" r="r" b="b"/>
              <a:pathLst>
                <a:path w="10082276" h="4020312">
                  <a:moveTo>
                    <a:pt x="0" y="0"/>
                  </a:moveTo>
                  <a:lnTo>
                    <a:pt x="10082276" y="0"/>
                  </a:lnTo>
                  <a:lnTo>
                    <a:pt x="10082276" y="4020312"/>
                  </a:lnTo>
                  <a:lnTo>
                    <a:pt x="0" y="4020312"/>
                  </a:lnTo>
                  <a:lnTo>
                    <a:pt x="0" y="0"/>
                  </a:lnTo>
                  <a:close/>
                </a:path>
              </a:pathLst>
            </a:custGeom>
            <a:blipFill>
              <a:blip r:embed="rId2"/>
              <a:stretch>
                <a:fillRect t="-78" b="-78"/>
              </a:stretch>
            </a:blipFill>
          </p:spPr>
        </p:sp>
      </p:grpSp>
      <p:sp>
        <p:nvSpPr>
          <p:cNvPr id="5" name="TextBox 5"/>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a:solidFill>
                  <a:srgbClr val="FA643F"/>
                </a:solidFill>
                <a:latin typeface="王漢宗特黑體"/>
                <a:ea typeface="王漢宗特黑體"/>
                <a:cs typeface="王漢宗特黑體"/>
                <a:sym typeface="王漢宗特黑體"/>
              </a:rPr>
              <a:t>審查方式</a:t>
            </a:r>
          </a:p>
        </p:txBody>
      </p:sp>
      <p:sp>
        <p:nvSpPr>
          <p:cNvPr id="6" name="矩形 5"/>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04</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05249"/>
            <a:ext cx="16131279" cy="7080080"/>
          </a:xfrm>
          <a:prstGeom prst="rect">
            <a:avLst/>
          </a:prstGeom>
        </p:spPr>
        <p:txBody>
          <a:bodyPr lIns="0" tIns="0" rIns="0" bIns="0" rtlCol="0" anchor="t">
            <a:spAutoFit/>
          </a:bodyPr>
          <a:lstStyle/>
          <a:p>
            <a:pPr marL="960120" lvl="2" indent="-320040" algn="l">
              <a:lnSpc>
                <a:spcPts val="5880"/>
              </a:lnSpc>
              <a:buFont typeface="Arial"/>
              <a:buChar char="⚬"/>
            </a:pPr>
            <a:r>
              <a:rPr lang="en-US" sz="4200" dirty="0" err="1">
                <a:solidFill>
                  <a:srgbClr val="000000"/>
                </a:solidFill>
                <a:latin typeface="王漢宗特黑體"/>
                <a:ea typeface="王漢宗特黑體"/>
                <a:cs typeface="王漢宗特黑體"/>
                <a:sym typeface="王漢宗特黑體"/>
              </a:rPr>
              <a:t>以單一活動人數區分</a:t>
            </a:r>
            <a:r>
              <a:rPr lang="en-US" sz="4200" dirty="0">
                <a:solidFill>
                  <a:srgbClr val="000000"/>
                </a:solidFill>
                <a:latin typeface="王漢宗特黑體"/>
                <a:ea typeface="王漢宗特黑體"/>
                <a:cs typeface="王漢宗特黑體"/>
                <a:sym typeface="王漢宗特黑體"/>
              </a:rPr>
              <a:t>：</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99人次以下</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100-249人次</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250-499人次</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500-749人次</a:t>
            </a:r>
          </a:p>
          <a:p>
            <a:pPr marL="731520" lvl="2" indent="-243840" algn="l">
              <a:lnSpc>
                <a:spcPts val="4480"/>
              </a:lnSpc>
            </a:pPr>
            <a:r>
              <a:rPr lang="en-US" sz="3200" dirty="0">
                <a:solidFill>
                  <a:srgbClr val="000000"/>
                </a:solidFill>
                <a:latin typeface="王漢宗特黑體"/>
                <a:ea typeface="王漢宗特黑體"/>
                <a:cs typeface="王漢宗特黑體"/>
                <a:sym typeface="王漢宗特黑體"/>
              </a:rPr>
              <a:t>     750人次以上</a:t>
            </a:r>
          </a:p>
          <a:p>
            <a:pPr marL="960120" lvl="2" indent="-320040" algn="l">
              <a:lnSpc>
                <a:spcPts val="4480"/>
              </a:lnSpc>
            </a:pPr>
            <a:endParaRPr lang="en-US" sz="3200" dirty="0">
              <a:solidFill>
                <a:srgbClr val="000000"/>
              </a:solidFill>
              <a:latin typeface="王漢宗特黑體"/>
              <a:ea typeface="王漢宗特黑體"/>
              <a:cs typeface="王漢宗特黑體"/>
              <a:sym typeface="王漢宗特黑體"/>
            </a:endParaRPr>
          </a:p>
          <a:p>
            <a:pPr marL="960120" lvl="2" indent="-320040" algn="l">
              <a:lnSpc>
                <a:spcPts val="5880"/>
              </a:lnSpc>
              <a:buFont typeface="Arial"/>
              <a:buChar char="⚬"/>
            </a:pPr>
            <a:r>
              <a:rPr lang="en-US" sz="4200" dirty="0">
                <a:solidFill>
                  <a:srgbClr val="000000"/>
                </a:solidFill>
                <a:latin typeface="王漢宗特黑體"/>
                <a:ea typeface="王漢宗特黑體"/>
                <a:cs typeface="王漢宗特黑體"/>
                <a:sym typeface="王漢宗特黑體"/>
              </a:rPr>
              <a:t>該活動身心障礙者原則應達５０％以上；若屬</a:t>
            </a:r>
            <a:r>
              <a:rPr lang="en-US" sz="4200" dirty="0">
                <a:solidFill>
                  <a:srgbClr val="FF0000"/>
                </a:solidFill>
                <a:latin typeface="王漢宗特黑體"/>
                <a:ea typeface="王漢宗特黑體"/>
                <a:cs typeface="王漢宗特黑體"/>
                <a:sym typeface="王漢宗特黑體"/>
              </a:rPr>
              <a:t>一般賽事活動增設身障組別</a:t>
            </a:r>
            <a:r>
              <a:rPr lang="en-US" sz="4200" dirty="0">
                <a:solidFill>
                  <a:srgbClr val="000000"/>
                </a:solidFill>
                <a:latin typeface="王漢宗特黑體"/>
                <a:ea typeface="王漢宗特黑體"/>
                <a:cs typeface="王漢宗特黑體"/>
                <a:sym typeface="王漢宗特黑體"/>
              </a:rPr>
              <a:t>，該活動免受50%之限制</a:t>
            </a:r>
            <a:r>
              <a:rPr lang="zh-TW" altLang="en-US" sz="4200" dirty="0">
                <a:solidFill>
                  <a:srgbClr val="000000"/>
                </a:solidFill>
                <a:latin typeface="王漢宗特黑體"/>
                <a:ea typeface="王漢宗特黑體"/>
                <a:cs typeface="王漢宗特黑體"/>
                <a:sym typeface="王漢宗特黑體"/>
              </a:rPr>
              <a:t> </a:t>
            </a:r>
            <a:r>
              <a:rPr lang="en-US" sz="4200" dirty="0">
                <a:solidFill>
                  <a:srgbClr val="000000"/>
                </a:solidFill>
                <a:latin typeface="王漢宗特黑體"/>
                <a:ea typeface="王漢宗特黑體"/>
                <a:cs typeface="王漢宗特黑體"/>
                <a:sym typeface="王漢宗特黑體"/>
              </a:rPr>
              <a:t>(</a:t>
            </a:r>
            <a:r>
              <a:rPr lang="en-US" sz="4200" dirty="0" err="1">
                <a:solidFill>
                  <a:srgbClr val="FF0000"/>
                </a:solidFill>
                <a:latin typeface="王漢宗特黑體"/>
                <a:ea typeface="王漢宗特黑體"/>
                <a:cs typeface="王漢宗特黑體"/>
                <a:sym typeface="王漢宗特黑體"/>
              </a:rPr>
              <a:t>補助款僅限支用身障組別所需經費</a:t>
            </a:r>
            <a:r>
              <a:rPr lang="en-US" sz="4200" dirty="0">
                <a:solidFill>
                  <a:srgbClr val="000000"/>
                </a:solidFill>
                <a:latin typeface="王漢宗特黑體"/>
                <a:ea typeface="王漢宗特黑體"/>
                <a:cs typeface="王漢宗特黑體"/>
                <a:sym typeface="王漢宗特黑體"/>
              </a:rPr>
              <a:t>)。 </a:t>
            </a:r>
          </a:p>
          <a:p>
            <a:pPr marL="822960" lvl="2" indent="-274320" algn="l">
              <a:lnSpc>
                <a:spcPts val="5040"/>
              </a:lnSpc>
            </a:pPr>
            <a:r>
              <a:rPr lang="en-US" sz="3600" dirty="0">
                <a:solidFill>
                  <a:srgbClr val="000000"/>
                </a:solidFill>
                <a:latin typeface="王漢宗特黑體"/>
                <a:ea typeface="王漢宗特黑體"/>
                <a:cs typeface="王漢宗特黑體"/>
                <a:sym typeface="王漢宗特黑體"/>
              </a:rPr>
              <a:t>     </a:t>
            </a:r>
          </a:p>
        </p:txBody>
      </p:sp>
      <p:grpSp>
        <p:nvGrpSpPr>
          <p:cNvPr id="3" name="Group 3"/>
          <p:cNvGrpSpPr/>
          <p:nvPr/>
        </p:nvGrpSpPr>
        <p:grpSpPr>
          <a:xfrm>
            <a:off x="5877925" y="3580376"/>
            <a:ext cx="5158652" cy="1043804"/>
            <a:chOff x="0" y="0"/>
            <a:chExt cx="6878203" cy="1391739"/>
          </a:xfrm>
        </p:grpSpPr>
        <p:sp>
          <p:nvSpPr>
            <p:cNvPr id="4" name="Freeform 4"/>
            <p:cNvSpPr/>
            <p:nvPr/>
          </p:nvSpPr>
          <p:spPr>
            <a:xfrm>
              <a:off x="0" y="0"/>
              <a:ext cx="6878193" cy="1391793"/>
            </a:xfrm>
            <a:custGeom>
              <a:avLst/>
              <a:gdLst/>
              <a:ahLst/>
              <a:cxnLst/>
              <a:rect l="l" t="t" r="r" b="b"/>
              <a:pathLst>
                <a:path w="6878193" h="1391793">
                  <a:moveTo>
                    <a:pt x="387477" y="0"/>
                  </a:moveTo>
                  <a:lnTo>
                    <a:pt x="6490716" y="0"/>
                  </a:lnTo>
                  <a:cubicBezTo>
                    <a:pt x="6593459" y="0"/>
                    <a:pt x="6692011" y="40767"/>
                    <a:pt x="6764655" y="113538"/>
                  </a:cubicBezTo>
                  <a:cubicBezTo>
                    <a:pt x="6837299" y="186309"/>
                    <a:pt x="6878193" y="284734"/>
                    <a:pt x="6878193" y="387477"/>
                  </a:cubicBezTo>
                  <a:lnTo>
                    <a:pt x="6878193" y="1004316"/>
                  </a:lnTo>
                  <a:cubicBezTo>
                    <a:pt x="6878193" y="1107059"/>
                    <a:pt x="6837426" y="1205611"/>
                    <a:pt x="6764655" y="1278255"/>
                  </a:cubicBezTo>
                  <a:cubicBezTo>
                    <a:pt x="6691884" y="1350899"/>
                    <a:pt x="6593459" y="1391793"/>
                    <a:pt x="6490716" y="1391793"/>
                  </a:cubicBezTo>
                  <a:lnTo>
                    <a:pt x="387477" y="1391793"/>
                  </a:lnTo>
                  <a:cubicBezTo>
                    <a:pt x="284734" y="1391793"/>
                    <a:pt x="186182" y="1351026"/>
                    <a:pt x="113538" y="1278255"/>
                  </a:cubicBezTo>
                  <a:cubicBezTo>
                    <a:pt x="40894" y="1205484"/>
                    <a:pt x="0" y="1107059"/>
                    <a:pt x="0" y="1004316"/>
                  </a:cubicBezTo>
                  <a:lnTo>
                    <a:pt x="0" y="387477"/>
                  </a:lnTo>
                  <a:cubicBezTo>
                    <a:pt x="0" y="284734"/>
                    <a:pt x="40767" y="186182"/>
                    <a:pt x="113538" y="113538"/>
                  </a:cubicBezTo>
                  <a:cubicBezTo>
                    <a:pt x="186309" y="40894"/>
                    <a:pt x="284734" y="0"/>
                    <a:pt x="387477" y="0"/>
                  </a:cubicBezTo>
                  <a:close/>
                </a:path>
              </a:pathLst>
            </a:custGeom>
            <a:solidFill>
              <a:srgbClr val="C7D7C0"/>
            </a:solidFill>
            <a:ln w="12700">
              <a:solidFill>
                <a:srgbClr val="000000"/>
              </a:solidFill>
            </a:ln>
          </p:spPr>
        </p:sp>
      </p:grpSp>
      <p:grpSp>
        <p:nvGrpSpPr>
          <p:cNvPr id="5" name="Group 5"/>
          <p:cNvGrpSpPr/>
          <p:nvPr/>
        </p:nvGrpSpPr>
        <p:grpSpPr>
          <a:xfrm>
            <a:off x="5877925" y="3399550"/>
            <a:ext cx="5158652" cy="1405457"/>
            <a:chOff x="0" y="0"/>
            <a:chExt cx="6878203" cy="1873943"/>
          </a:xfrm>
        </p:grpSpPr>
        <p:sp>
          <p:nvSpPr>
            <p:cNvPr id="6" name="Freeform 6"/>
            <p:cNvSpPr/>
            <p:nvPr/>
          </p:nvSpPr>
          <p:spPr>
            <a:xfrm>
              <a:off x="0" y="0"/>
              <a:ext cx="6878203" cy="1873943"/>
            </a:xfrm>
            <a:custGeom>
              <a:avLst/>
              <a:gdLst/>
              <a:ahLst/>
              <a:cxnLst/>
              <a:rect l="l" t="t" r="r" b="b"/>
              <a:pathLst>
                <a:path w="6878203" h="1873943">
                  <a:moveTo>
                    <a:pt x="0" y="0"/>
                  </a:moveTo>
                  <a:lnTo>
                    <a:pt x="6878203" y="0"/>
                  </a:lnTo>
                  <a:lnTo>
                    <a:pt x="6878203" y="1873943"/>
                  </a:lnTo>
                  <a:lnTo>
                    <a:pt x="0" y="1873943"/>
                  </a:lnTo>
                  <a:close/>
                </a:path>
              </a:pathLst>
            </a:custGeom>
            <a:solidFill>
              <a:srgbClr val="000000">
                <a:alpha val="0"/>
              </a:srgbClr>
            </a:solidFill>
          </p:spPr>
        </p:sp>
        <p:sp>
          <p:nvSpPr>
            <p:cNvPr id="7" name="TextBox 7"/>
            <p:cNvSpPr txBox="1"/>
            <p:nvPr/>
          </p:nvSpPr>
          <p:spPr>
            <a:xfrm>
              <a:off x="0" y="-95250"/>
              <a:ext cx="6878203" cy="1969193"/>
            </a:xfrm>
            <a:prstGeom prst="rect">
              <a:avLst/>
            </a:prstGeom>
          </p:spPr>
          <p:txBody>
            <a:bodyPr lIns="0" tIns="0" rIns="0" bIns="0" rtlCol="0" anchor="ctr"/>
            <a:lstStyle/>
            <a:p>
              <a:pPr algn="ctr">
                <a:lnSpc>
                  <a:spcPts val="3358"/>
                </a:lnSpc>
              </a:pPr>
              <a:r>
                <a:rPr lang="en-US" sz="2400">
                  <a:solidFill>
                    <a:srgbClr val="5A423A"/>
                  </a:solidFill>
                  <a:latin typeface="王漢宗特黑體"/>
                  <a:ea typeface="王漢宗特黑體"/>
                  <a:cs typeface="王漢宗特黑體"/>
                  <a:sym typeface="王漢宗特黑體"/>
                </a:rPr>
                <a:t>參加人次=各場次人數×活動場次</a:t>
              </a:r>
            </a:p>
          </p:txBody>
        </p:sp>
      </p:grpSp>
      <p:grpSp>
        <p:nvGrpSpPr>
          <p:cNvPr id="8" name="Group 8"/>
          <p:cNvGrpSpPr/>
          <p:nvPr/>
        </p:nvGrpSpPr>
        <p:grpSpPr>
          <a:xfrm>
            <a:off x="5877925" y="5143500"/>
            <a:ext cx="8002737" cy="1043804"/>
            <a:chOff x="0" y="0"/>
            <a:chExt cx="10670316" cy="1391739"/>
          </a:xfrm>
        </p:grpSpPr>
        <p:sp>
          <p:nvSpPr>
            <p:cNvPr id="9" name="Freeform 9"/>
            <p:cNvSpPr/>
            <p:nvPr/>
          </p:nvSpPr>
          <p:spPr>
            <a:xfrm>
              <a:off x="0" y="0"/>
              <a:ext cx="10670413" cy="1391793"/>
            </a:xfrm>
            <a:custGeom>
              <a:avLst/>
              <a:gdLst/>
              <a:ahLst/>
              <a:cxnLst/>
              <a:rect l="l" t="t" r="r" b="b"/>
              <a:pathLst>
                <a:path w="10670413" h="1391793">
                  <a:moveTo>
                    <a:pt x="249809" y="0"/>
                  </a:moveTo>
                  <a:lnTo>
                    <a:pt x="10420604" y="0"/>
                  </a:lnTo>
                  <a:cubicBezTo>
                    <a:pt x="10486898" y="0"/>
                    <a:pt x="10550398" y="26289"/>
                    <a:pt x="10597261" y="73152"/>
                  </a:cubicBezTo>
                  <a:cubicBezTo>
                    <a:pt x="10644124" y="120015"/>
                    <a:pt x="10670413" y="183515"/>
                    <a:pt x="10670413" y="249809"/>
                  </a:cubicBezTo>
                  <a:lnTo>
                    <a:pt x="10670413" y="1141984"/>
                  </a:lnTo>
                  <a:cubicBezTo>
                    <a:pt x="10670413" y="1279906"/>
                    <a:pt x="10558526" y="1391793"/>
                    <a:pt x="10420604" y="1391793"/>
                  </a:cubicBezTo>
                  <a:lnTo>
                    <a:pt x="249809" y="1391793"/>
                  </a:lnTo>
                  <a:cubicBezTo>
                    <a:pt x="183515" y="1391793"/>
                    <a:pt x="120015" y="1365504"/>
                    <a:pt x="73152" y="1318641"/>
                  </a:cubicBezTo>
                  <a:cubicBezTo>
                    <a:pt x="26289" y="1271778"/>
                    <a:pt x="0" y="1208151"/>
                    <a:pt x="0" y="1141984"/>
                  </a:cubicBezTo>
                  <a:lnTo>
                    <a:pt x="0" y="249809"/>
                  </a:lnTo>
                  <a:cubicBezTo>
                    <a:pt x="0" y="111887"/>
                    <a:pt x="111887" y="0"/>
                    <a:pt x="249809" y="0"/>
                  </a:cubicBezTo>
                  <a:close/>
                </a:path>
              </a:pathLst>
            </a:custGeom>
            <a:solidFill>
              <a:srgbClr val="FFC39E"/>
            </a:solidFill>
            <a:ln w="12700">
              <a:solidFill>
                <a:srgbClr val="000000"/>
              </a:solidFill>
            </a:ln>
          </p:spPr>
        </p:sp>
      </p:grpSp>
      <p:grpSp>
        <p:nvGrpSpPr>
          <p:cNvPr id="10" name="Group 10"/>
          <p:cNvGrpSpPr/>
          <p:nvPr/>
        </p:nvGrpSpPr>
        <p:grpSpPr>
          <a:xfrm>
            <a:off x="5877925" y="4962674"/>
            <a:ext cx="8002737" cy="1405457"/>
            <a:chOff x="0" y="0"/>
            <a:chExt cx="10670316" cy="1873943"/>
          </a:xfrm>
        </p:grpSpPr>
        <p:sp>
          <p:nvSpPr>
            <p:cNvPr id="11" name="Freeform 11"/>
            <p:cNvSpPr/>
            <p:nvPr/>
          </p:nvSpPr>
          <p:spPr>
            <a:xfrm>
              <a:off x="0" y="0"/>
              <a:ext cx="10670316" cy="1873943"/>
            </a:xfrm>
            <a:custGeom>
              <a:avLst/>
              <a:gdLst/>
              <a:ahLst/>
              <a:cxnLst/>
              <a:rect l="l" t="t" r="r" b="b"/>
              <a:pathLst>
                <a:path w="10670316" h="1873943">
                  <a:moveTo>
                    <a:pt x="0" y="0"/>
                  </a:moveTo>
                  <a:lnTo>
                    <a:pt x="10670316" y="0"/>
                  </a:lnTo>
                  <a:lnTo>
                    <a:pt x="10670316" y="1873943"/>
                  </a:lnTo>
                  <a:lnTo>
                    <a:pt x="0" y="1873943"/>
                  </a:lnTo>
                  <a:close/>
                </a:path>
              </a:pathLst>
            </a:custGeom>
            <a:solidFill>
              <a:srgbClr val="000000">
                <a:alpha val="0"/>
              </a:srgbClr>
            </a:solidFill>
          </p:spPr>
        </p:sp>
        <p:sp>
          <p:nvSpPr>
            <p:cNvPr id="12" name="TextBox 12"/>
            <p:cNvSpPr txBox="1"/>
            <p:nvPr/>
          </p:nvSpPr>
          <p:spPr>
            <a:xfrm>
              <a:off x="0" y="-95250"/>
              <a:ext cx="10670316" cy="1969193"/>
            </a:xfrm>
            <a:prstGeom prst="rect">
              <a:avLst/>
            </a:prstGeom>
          </p:spPr>
          <p:txBody>
            <a:bodyPr lIns="0" tIns="0" rIns="0" bIns="0" rtlCol="0" anchor="ctr"/>
            <a:lstStyle/>
            <a:p>
              <a:pPr algn="ctr">
                <a:lnSpc>
                  <a:spcPts val="3358"/>
                </a:lnSpc>
              </a:pPr>
              <a:r>
                <a:rPr lang="en-US" sz="2400" dirty="0" err="1">
                  <a:solidFill>
                    <a:srgbClr val="5A423A"/>
                  </a:solidFill>
                  <a:latin typeface="王漢宗特黑體"/>
                  <a:ea typeface="王漢宗特黑體"/>
                  <a:cs typeface="王漢宗特黑體"/>
                  <a:sym typeface="王漢宗特黑體"/>
                </a:rPr>
                <a:t>經費概算：依據「運動部補助及委辦計畫經費支用基準表</a:t>
              </a:r>
              <a:r>
                <a:rPr lang="zh-TW" altLang="en-US" sz="2400" dirty="0">
                  <a:solidFill>
                    <a:srgbClr val="5A423A"/>
                  </a:solidFill>
                  <a:latin typeface="王漢宗特黑體"/>
                  <a:ea typeface="王漢宗特黑體"/>
                  <a:cs typeface="王漢宗特黑體"/>
                  <a:sym typeface="王漢宗特黑體"/>
                </a:rPr>
                <a:t> </a:t>
              </a:r>
              <a:r>
                <a:rPr lang="en-US" sz="2400" dirty="0">
                  <a:solidFill>
                    <a:srgbClr val="5A423A"/>
                  </a:solidFill>
                  <a:latin typeface="王漢宗特黑體"/>
                  <a:ea typeface="王漢宗特黑體"/>
                  <a:cs typeface="王漢宗特黑體"/>
                  <a:sym typeface="王漢宗特黑體"/>
                </a:rPr>
                <a:t>【</a:t>
              </a:r>
              <a:r>
                <a:rPr lang="en-US" sz="2400" dirty="0" err="1">
                  <a:solidFill>
                    <a:srgbClr val="5A423A"/>
                  </a:solidFill>
                  <a:latin typeface="王漢宗特黑體"/>
                  <a:ea typeface="王漢宗特黑體"/>
                  <a:cs typeface="王漢宗特黑體"/>
                  <a:sym typeface="王漢宗特黑體"/>
                </a:rPr>
                <a:t>推展適應運動計畫版</a:t>
              </a:r>
              <a:r>
                <a:rPr lang="en-US" sz="2400" dirty="0">
                  <a:solidFill>
                    <a:srgbClr val="5A423A"/>
                  </a:solidFill>
                  <a:latin typeface="王漢宗特黑體"/>
                  <a:ea typeface="王漢宗特黑體"/>
                  <a:cs typeface="王漢宗特黑體"/>
                  <a:sym typeface="王漢宗特黑體"/>
                </a:rPr>
                <a:t>】」 （附件１０－２）編列</a:t>
              </a:r>
            </a:p>
          </p:txBody>
        </p:sp>
      </p:grpSp>
      <p:sp>
        <p:nvSpPr>
          <p:cNvPr id="13" name="Freeform 13"/>
          <p:cNvSpPr/>
          <p:nvPr/>
        </p:nvSpPr>
        <p:spPr>
          <a:xfrm>
            <a:off x="11946765" y="781050"/>
            <a:ext cx="5312535" cy="4114800"/>
          </a:xfrm>
          <a:custGeom>
            <a:avLst/>
            <a:gdLst/>
            <a:ahLst/>
            <a:cxnLst/>
            <a:rect l="l" t="t" r="r" b="b"/>
            <a:pathLst>
              <a:path w="5312535" h="4114800">
                <a:moveTo>
                  <a:pt x="0" y="0"/>
                </a:moveTo>
                <a:lnTo>
                  <a:pt x="5312535" y="0"/>
                </a:lnTo>
                <a:lnTo>
                  <a:pt x="53125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t="-92" b="-92"/>
            </a:stretch>
          </a:blipFill>
        </p:spPr>
      </p:sp>
      <p:sp>
        <p:nvSpPr>
          <p:cNvPr id="14" name="TextBox 14"/>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辦理類別-系列活動</a:t>
            </a:r>
            <a:endParaRPr lang="en-US" sz="6398" dirty="0">
              <a:solidFill>
                <a:srgbClr val="FA643F"/>
              </a:solidFill>
              <a:latin typeface="王漢宗特黑體"/>
              <a:ea typeface="王漢宗特黑體"/>
              <a:cs typeface="王漢宗特黑體"/>
              <a:sym typeface="王漢宗特黑體"/>
            </a:endParaRPr>
          </a:p>
        </p:txBody>
      </p:sp>
      <p:sp>
        <p:nvSpPr>
          <p:cNvPr id="15" name="矩形 14"/>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05</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05249"/>
            <a:ext cx="16131279" cy="6360795"/>
          </a:xfrm>
          <a:prstGeom prst="rect">
            <a:avLst/>
          </a:prstGeom>
        </p:spPr>
        <p:txBody>
          <a:bodyPr lIns="0" tIns="0" rIns="0" bIns="0" rtlCol="0" anchor="t">
            <a:spAutoFit/>
          </a:bodyPr>
          <a:lstStyle/>
          <a:p>
            <a:pPr marL="960120" lvl="2" indent="-320040" algn="l">
              <a:lnSpc>
                <a:spcPts val="5880"/>
              </a:lnSpc>
              <a:buFont typeface="Arial"/>
              <a:buChar char="⚬"/>
            </a:pPr>
            <a:r>
              <a:rPr lang="en-US" sz="4200">
                <a:solidFill>
                  <a:srgbClr val="000000"/>
                </a:solidFill>
                <a:latin typeface="王漢宗特黑體"/>
                <a:ea typeface="王漢宗特黑體"/>
                <a:cs typeface="王漢宗特黑體"/>
                <a:sym typeface="王漢宗特黑體"/>
              </a:rPr>
              <a:t>該活動身心障礙者原則應達５０％以上；若辦理身心障礙指導</a:t>
            </a:r>
            <a:r>
              <a:rPr lang="en-US" sz="4200">
                <a:solidFill>
                  <a:srgbClr val="FA643F"/>
                </a:solidFill>
                <a:latin typeface="王漢宗特黑體"/>
                <a:ea typeface="王漢宗特黑體"/>
                <a:cs typeface="王漢宗特黑體"/>
                <a:sym typeface="王漢宗特黑體"/>
              </a:rPr>
              <a:t>增能課程</a:t>
            </a:r>
            <a:r>
              <a:rPr lang="en-US" sz="4200">
                <a:solidFill>
                  <a:srgbClr val="000000"/>
                </a:solidFill>
                <a:latin typeface="王漢宗特黑體"/>
                <a:ea typeface="王漢宗特黑體"/>
                <a:cs typeface="王漢宗特黑體"/>
                <a:sym typeface="王漢宗特黑體"/>
              </a:rPr>
              <a:t>者，</a:t>
            </a:r>
            <a:r>
              <a:rPr lang="en-US" sz="4200">
                <a:solidFill>
                  <a:srgbClr val="FA643F"/>
                </a:solidFill>
                <a:latin typeface="王漢宗特黑體"/>
                <a:ea typeface="王漢宗特黑體"/>
                <a:cs typeface="王漢宗特黑體"/>
                <a:sym typeface="王漢宗特黑體"/>
              </a:rPr>
              <a:t>得免受應達50%以上之規範</a:t>
            </a:r>
            <a:r>
              <a:rPr lang="en-US" sz="4200">
                <a:solidFill>
                  <a:srgbClr val="000000"/>
                </a:solidFill>
                <a:latin typeface="王漢宗特黑體"/>
                <a:ea typeface="王漢宗特黑體"/>
                <a:cs typeface="王漢宗特黑體"/>
                <a:sym typeface="王漢宗特黑體"/>
              </a:rPr>
              <a:t>。 </a:t>
            </a:r>
          </a:p>
          <a:p>
            <a:pPr marL="960120" lvl="2" indent="-320040" algn="l">
              <a:lnSpc>
                <a:spcPts val="2520"/>
              </a:lnSpc>
            </a:pPr>
            <a:endParaRPr lang="en-US" sz="4200">
              <a:solidFill>
                <a:srgbClr val="000000"/>
              </a:solidFill>
              <a:latin typeface="王漢宗特黑體"/>
              <a:ea typeface="王漢宗特黑體"/>
              <a:cs typeface="王漢宗特黑體"/>
              <a:sym typeface="王漢宗特黑體"/>
            </a:endParaRPr>
          </a:p>
          <a:p>
            <a:pPr marL="960120" lvl="2" indent="-320040" algn="l">
              <a:lnSpc>
                <a:spcPts val="5880"/>
              </a:lnSpc>
              <a:buFont typeface="Arial"/>
              <a:buChar char="⚬"/>
            </a:pPr>
            <a:r>
              <a:rPr lang="en-US" sz="4200">
                <a:solidFill>
                  <a:srgbClr val="000000"/>
                </a:solidFill>
                <a:latin typeface="王漢宗特黑體"/>
                <a:ea typeface="王漢宗特黑體"/>
                <a:cs typeface="王漢宗特黑體"/>
                <a:sym typeface="王漢宗特黑體"/>
              </a:rPr>
              <a:t>參加人次=每堂課人數×總堂次</a:t>
            </a:r>
          </a:p>
          <a:p>
            <a:pPr marL="960120" lvl="2" indent="-320040" algn="l">
              <a:lnSpc>
                <a:spcPts val="2520"/>
              </a:lnSpc>
            </a:pPr>
            <a:endParaRPr lang="en-US" sz="4200">
              <a:solidFill>
                <a:srgbClr val="000000"/>
              </a:solidFill>
              <a:latin typeface="王漢宗特黑體"/>
              <a:ea typeface="王漢宗特黑體"/>
              <a:cs typeface="王漢宗特黑體"/>
              <a:sym typeface="王漢宗特黑體"/>
            </a:endParaRPr>
          </a:p>
          <a:p>
            <a:pPr marL="960120" lvl="2" indent="-320040" algn="l">
              <a:lnSpc>
                <a:spcPts val="5880"/>
              </a:lnSpc>
              <a:buFont typeface="Arial"/>
              <a:buChar char="⚬"/>
            </a:pPr>
            <a:r>
              <a:rPr lang="en-US" sz="4200">
                <a:solidFill>
                  <a:srgbClr val="000000"/>
                </a:solidFill>
                <a:latin typeface="王漢宗特黑體"/>
                <a:ea typeface="王漢宗特黑體"/>
                <a:cs typeface="王漢宗特黑體"/>
                <a:sym typeface="王漢宗特黑體"/>
              </a:rPr>
              <a:t>經費概算：依據「運動部補助及委辦計畫經費支用基準表【推展適應運動計畫版】」 （附件１０－２）編列</a:t>
            </a:r>
          </a:p>
          <a:p>
            <a:pPr marL="960120" lvl="2" indent="-320040" algn="l">
              <a:lnSpc>
                <a:spcPts val="2520"/>
              </a:lnSpc>
            </a:pPr>
            <a:endParaRPr lang="en-US" sz="4200">
              <a:solidFill>
                <a:srgbClr val="000000"/>
              </a:solidFill>
              <a:latin typeface="王漢宗特黑體"/>
              <a:ea typeface="王漢宗特黑體"/>
              <a:cs typeface="王漢宗特黑體"/>
              <a:sym typeface="王漢宗特黑體"/>
            </a:endParaRPr>
          </a:p>
          <a:p>
            <a:pPr marL="960120" lvl="2" indent="-320040" algn="l">
              <a:lnSpc>
                <a:spcPts val="5880"/>
              </a:lnSpc>
              <a:buFont typeface="Arial"/>
              <a:buChar char="⚬"/>
            </a:pPr>
            <a:r>
              <a:rPr lang="en-US" sz="4200">
                <a:solidFill>
                  <a:srgbClr val="000000"/>
                </a:solidFill>
                <a:latin typeface="王漢宗特黑體"/>
                <a:ea typeface="王漢宗特黑體"/>
                <a:cs typeface="王漢宗特黑體"/>
                <a:sym typeface="王漢宗特黑體"/>
              </a:rPr>
              <a:t>課程舉辦地點，建議安排於運動場域或空間，以利課程結束後，參與者能就近持續運動，進而提升運動參與可近性與延續性。 </a:t>
            </a:r>
          </a:p>
        </p:txBody>
      </p:sp>
      <p:grpSp>
        <p:nvGrpSpPr>
          <p:cNvPr id="3" name="Group 3"/>
          <p:cNvGrpSpPr/>
          <p:nvPr/>
        </p:nvGrpSpPr>
        <p:grpSpPr>
          <a:xfrm>
            <a:off x="1028700" y="2323433"/>
            <a:ext cx="16230600" cy="5640134"/>
            <a:chOff x="0" y="0"/>
            <a:chExt cx="21640800" cy="7520179"/>
          </a:xfrm>
        </p:grpSpPr>
        <p:sp>
          <p:nvSpPr>
            <p:cNvPr id="4" name="Freeform 4"/>
            <p:cNvSpPr/>
            <p:nvPr/>
          </p:nvSpPr>
          <p:spPr>
            <a:xfrm>
              <a:off x="0" y="0"/>
              <a:ext cx="21640800" cy="7520178"/>
            </a:xfrm>
            <a:custGeom>
              <a:avLst/>
              <a:gdLst/>
              <a:ahLst/>
              <a:cxnLst/>
              <a:rect l="l" t="t" r="r" b="b"/>
              <a:pathLst>
                <a:path w="21640800" h="7520178">
                  <a:moveTo>
                    <a:pt x="0" y="0"/>
                  </a:moveTo>
                  <a:lnTo>
                    <a:pt x="21640800" y="0"/>
                  </a:lnTo>
                  <a:lnTo>
                    <a:pt x="21640800" y="7520178"/>
                  </a:lnTo>
                  <a:lnTo>
                    <a:pt x="0" y="7520178"/>
                  </a:lnTo>
                  <a:lnTo>
                    <a:pt x="0" y="0"/>
                  </a:lnTo>
                  <a:close/>
                </a:path>
              </a:pathLst>
            </a:custGeom>
            <a:blipFill>
              <a:blip r:embed="rId2">
                <a:alphaModFix amt="18999"/>
                <a:extLst>
                  <a:ext uri="{BEBA8EAE-BF5A-486C-A8C5-ECC9F3942E4B}">
                    <a14:imgProps xmlns:a14="http://schemas.microsoft.com/office/drawing/2010/main">
                      <a14:imgLayer r:embed="rId3">
                        <a14:imgEffect>
                          <a14:artisticPhotocopy/>
                        </a14:imgEffect>
                      </a14:imgLayer>
                    </a14:imgProps>
                  </a:ext>
                </a:extLst>
              </a:blip>
              <a:stretch>
                <a:fillRect t="-70" b="-70"/>
              </a:stretch>
            </a:blipFill>
          </p:spPr>
        </p:sp>
      </p:grpSp>
      <p:sp>
        <p:nvSpPr>
          <p:cNvPr id="5" name="TextBox 5"/>
          <p:cNvSpPr txBox="1"/>
          <p:nvPr/>
        </p:nvSpPr>
        <p:spPr>
          <a:xfrm>
            <a:off x="1028700" y="533400"/>
            <a:ext cx="8569534" cy="1466215"/>
          </a:xfrm>
          <a:prstGeom prst="rect">
            <a:avLst/>
          </a:prstGeom>
        </p:spPr>
        <p:txBody>
          <a:bodyPr lIns="0" tIns="0" rIns="0" bIns="0" rtlCol="0" anchor="t">
            <a:spAutoFit/>
          </a:bodyPr>
          <a:lstStyle/>
          <a:p>
            <a:pPr algn="l">
              <a:lnSpc>
                <a:spcPts val="8958"/>
              </a:lnSpc>
            </a:pPr>
            <a:r>
              <a:rPr lang="en-US" sz="6398">
                <a:solidFill>
                  <a:srgbClr val="FA643F"/>
                </a:solidFill>
                <a:latin typeface="王漢宗特黑體"/>
                <a:ea typeface="王漢宗特黑體"/>
                <a:cs typeface="王漢宗特黑體"/>
                <a:sym typeface="王漢宗特黑體"/>
              </a:rPr>
              <a:t>辦理類別-運動課程</a:t>
            </a:r>
          </a:p>
        </p:txBody>
      </p:sp>
      <p:sp>
        <p:nvSpPr>
          <p:cNvPr id="6" name="矩形 5"/>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06</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63600" y="2310366"/>
            <a:ext cx="4545158" cy="6659572"/>
            <a:chOff x="0" y="0"/>
            <a:chExt cx="6060211" cy="8879429"/>
          </a:xfrm>
        </p:grpSpPr>
        <p:sp>
          <p:nvSpPr>
            <p:cNvPr id="3" name="Freeform 3"/>
            <p:cNvSpPr/>
            <p:nvPr/>
          </p:nvSpPr>
          <p:spPr>
            <a:xfrm>
              <a:off x="0" y="0"/>
              <a:ext cx="6060186" cy="8879459"/>
            </a:xfrm>
            <a:custGeom>
              <a:avLst/>
              <a:gdLst/>
              <a:ahLst/>
              <a:cxnLst/>
              <a:rect l="l" t="t" r="r" b="b"/>
              <a:pathLst>
                <a:path w="6060186" h="8879459">
                  <a:moveTo>
                    <a:pt x="0" y="0"/>
                  </a:moveTo>
                  <a:lnTo>
                    <a:pt x="6060186" y="0"/>
                  </a:lnTo>
                  <a:lnTo>
                    <a:pt x="6060186" y="8879459"/>
                  </a:lnTo>
                  <a:lnTo>
                    <a:pt x="0" y="8879459"/>
                  </a:lnTo>
                  <a:lnTo>
                    <a:pt x="0" y="0"/>
                  </a:lnTo>
                  <a:close/>
                </a:path>
              </a:pathLst>
            </a:custGeom>
            <a:blipFill>
              <a:blip r:embed="rId2"/>
              <a:stretch>
                <a:fillRect l="-22" r="-22"/>
              </a:stretch>
            </a:blipFill>
          </p:spPr>
        </p:sp>
      </p:grpSp>
      <p:sp>
        <p:nvSpPr>
          <p:cNvPr id="4" name="TextBox 4"/>
          <p:cNvSpPr txBox="1"/>
          <p:nvPr/>
        </p:nvSpPr>
        <p:spPr>
          <a:xfrm>
            <a:off x="1028700" y="3385242"/>
            <a:ext cx="16131279" cy="5422575"/>
          </a:xfrm>
          <a:prstGeom prst="rect">
            <a:avLst/>
          </a:prstGeom>
        </p:spPr>
        <p:txBody>
          <a:bodyPr lIns="0" tIns="0" rIns="0" bIns="0" rtlCol="0" anchor="t">
            <a:spAutoFit/>
          </a:bodyPr>
          <a:lstStyle/>
          <a:p>
            <a:pPr algn="l">
              <a:lnSpc>
                <a:spcPts val="5880"/>
              </a:lnSpc>
            </a:pPr>
            <a:r>
              <a:rPr lang="en-US" sz="4200" dirty="0">
                <a:solidFill>
                  <a:srgbClr val="F0A202"/>
                </a:solidFill>
                <a:latin typeface="王漢宗特黑體"/>
                <a:ea typeface="王漢宗特黑體"/>
                <a:cs typeface="王漢宗特黑體"/>
                <a:sym typeface="王漢宗特黑體"/>
              </a:rPr>
              <a:t>(一)</a:t>
            </a:r>
            <a:r>
              <a:rPr lang="en-US" sz="4200" dirty="0" err="1">
                <a:solidFill>
                  <a:srgbClr val="F0A202"/>
                </a:solidFill>
                <a:latin typeface="王漢宗特黑體"/>
                <a:ea typeface="王漢宗特黑體"/>
                <a:cs typeface="王漢宗特黑體"/>
                <a:sym typeface="王漢宗特黑體"/>
              </a:rPr>
              <a:t>提升使用在地運動場域</a:t>
            </a:r>
            <a:r>
              <a:rPr lang="en-US" sz="4200" dirty="0">
                <a:solidFill>
                  <a:srgbClr val="F0A202"/>
                </a:solidFill>
                <a:latin typeface="王漢宗特黑體"/>
                <a:ea typeface="王漢宗特黑體"/>
                <a:cs typeface="王漢宗特黑體"/>
                <a:sym typeface="王漢宗特黑體"/>
              </a:rPr>
              <a:t>/</a:t>
            </a:r>
            <a:r>
              <a:rPr lang="en-US" sz="4200" dirty="0" err="1">
                <a:solidFill>
                  <a:srgbClr val="F0A202"/>
                </a:solidFill>
                <a:latin typeface="王漢宗特黑體"/>
                <a:ea typeface="王漢宗特黑體"/>
                <a:cs typeface="王漢宗特黑體"/>
                <a:sym typeface="王漢宗特黑體"/>
              </a:rPr>
              <a:t>設施機會</a:t>
            </a:r>
            <a:endParaRPr lang="en-US" sz="4200" dirty="0">
              <a:solidFill>
                <a:srgbClr val="F0A202"/>
              </a:solidFill>
              <a:latin typeface="王漢宗特黑體"/>
              <a:ea typeface="王漢宗特黑體"/>
              <a:cs typeface="王漢宗特黑體"/>
              <a:sym typeface="王漢宗特黑體"/>
            </a:endParaRPr>
          </a:p>
          <a:p>
            <a:pPr algn="l">
              <a:lnSpc>
                <a:spcPts val="2520"/>
              </a:lnSpc>
            </a:pPr>
            <a:endParaRPr lang="en-US" sz="4200" dirty="0">
              <a:solidFill>
                <a:srgbClr val="F0A202"/>
              </a:solidFill>
              <a:latin typeface="王漢宗特黑體"/>
              <a:ea typeface="王漢宗特黑體"/>
              <a:cs typeface="王漢宗特黑體"/>
              <a:sym typeface="王漢宗特黑體"/>
            </a:endParaRPr>
          </a:p>
          <a:p>
            <a:pPr marL="731521" lvl="2" indent="-243840" algn="l">
              <a:lnSpc>
                <a:spcPct val="150000"/>
              </a:lnSpc>
              <a:buAutoNum type="arabicPeriod"/>
            </a:pPr>
            <a:r>
              <a:rPr lang="en-US" sz="3200" dirty="0" err="1">
                <a:solidFill>
                  <a:srgbClr val="000000"/>
                </a:solidFill>
                <a:latin typeface="王漢宗特黑體"/>
                <a:ea typeface="王漢宗特黑體"/>
                <a:cs typeface="王漢宗特黑體"/>
                <a:sym typeface="王漢宗特黑體"/>
              </a:rPr>
              <a:t>規劃於本縣運動場域（含運動中心、健身房、學校</a:t>
            </a:r>
            <a:r>
              <a:rPr lang="en-US" sz="3200" dirty="0">
                <a:solidFill>
                  <a:srgbClr val="000000"/>
                </a:solidFill>
                <a:latin typeface="王漢宗特黑體"/>
                <a:ea typeface="王漢宗特黑體"/>
                <a:cs typeface="王漢宗特黑體"/>
                <a:sym typeface="王漢宗特黑體"/>
              </a:rPr>
              <a:t>…）</a:t>
            </a:r>
          </a:p>
          <a:p>
            <a:pPr marL="731521" lvl="2" indent="-243840" algn="l">
              <a:lnSpc>
                <a:spcPct val="150000"/>
              </a:lnSpc>
              <a:buAutoNum type="arabicPeriod"/>
            </a:pPr>
            <a:r>
              <a:rPr lang="en-US" sz="3200" dirty="0" err="1">
                <a:solidFill>
                  <a:srgbClr val="000000"/>
                </a:solidFill>
                <a:latin typeface="王漢宗特黑體"/>
                <a:ea typeface="王漢宗特黑體"/>
                <a:cs typeface="王漢宗特黑體"/>
                <a:sym typeface="王漢宗特黑體"/>
              </a:rPr>
              <a:t>開辦各項身心障礙運動體驗或指導服務，打造融合性運動據點</a:t>
            </a:r>
            <a:endParaRPr lang="en-US" sz="3200" dirty="0">
              <a:solidFill>
                <a:srgbClr val="000000"/>
              </a:solidFill>
              <a:latin typeface="王漢宗特黑體"/>
              <a:ea typeface="王漢宗特黑體"/>
              <a:cs typeface="王漢宗特黑體"/>
              <a:sym typeface="王漢宗特黑體"/>
            </a:endParaRPr>
          </a:p>
          <a:p>
            <a:pPr marL="731521" lvl="2" indent="-243840" algn="l">
              <a:lnSpc>
                <a:spcPct val="150000"/>
              </a:lnSpc>
              <a:buAutoNum type="arabicPeriod"/>
            </a:pPr>
            <a:r>
              <a:rPr lang="en-US" sz="3200" dirty="0">
                <a:solidFill>
                  <a:srgbClr val="000000"/>
                </a:solidFill>
                <a:latin typeface="王漢宗特黑體"/>
                <a:ea typeface="王漢宗特黑體"/>
                <a:cs typeface="王漢宗特黑體"/>
                <a:sym typeface="王漢宗特黑體"/>
              </a:rPr>
              <a:t>整體計畫辦理期程</a:t>
            </a:r>
            <a:r>
              <a:rPr lang="en-US" sz="3200" dirty="0">
                <a:solidFill>
                  <a:srgbClr val="699C7D"/>
                </a:solidFill>
                <a:latin typeface="王漢宗特黑體"/>
                <a:ea typeface="王漢宗特黑體"/>
                <a:cs typeface="王漢宗特黑體"/>
                <a:sym typeface="王漢宗特黑體"/>
              </a:rPr>
              <a:t>至少達6個月</a:t>
            </a:r>
          </a:p>
          <a:p>
            <a:pPr marL="731521" lvl="2" indent="-243840" algn="l">
              <a:lnSpc>
                <a:spcPct val="150000"/>
              </a:lnSpc>
              <a:buAutoNum type="arabicPeriod"/>
            </a:pPr>
            <a:r>
              <a:rPr lang="en-US" sz="3200" dirty="0" err="1">
                <a:solidFill>
                  <a:srgbClr val="000000"/>
                </a:solidFill>
                <a:latin typeface="王漢宗特黑體"/>
                <a:ea typeface="王漢宗特黑體"/>
                <a:cs typeface="王漢宗特黑體"/>
                <a:sym typeface="王漢宗特黑體"/>
              </a:rPr>
              <a:t>若有分階段辦理需求</a:t>
            </a:r>
            <a:r>
              <a:rPr lang="en-US" sz="3200" dirty="0">
                <a:solidFill>
                  <a:srgbClr val="000000"/>
                </a:solidFill>
                <a:latin typeface="王漢宗特黑體"/>
                <a:ea typeface="王漢宗特黑體"/>
                <a:cs typeface="王漢宗特黑體"/>
                <a:sym typeface="王漢宗特黑體"/>
              </a:rPr>
              <a:t>(總期程須達6個月以上)，</a:t>
            </a:r>
            <a:r>
              <a:rPr lang="en-US" sz="3200" dirty="0" err="1">
                <a:solidFill>
                  <a:srgbClr val="000000"/>
                </a:solidFill>
                <a:latin typeface="王漢宗特黑體"/>
                <a:ea typeface="王漢宗特黑體"/>
                <a:cs typeface="王漢宗特黑體"/>
                <a:sym typeface="王漢宗特黑體"/>
              </a:rPr>
              <a:t>請於計畫中載明</a:t>
            </a:r>
            <a:endParaRPr lang="en-US" sz="3200" dirty="0">
              <a:solidFill>
                <a:srgbClr val="000000"/>
              </a:solidFill>
              <a:latin typeface="王漢宗特黑體"/>
              <a:ea typeface="王漢宗特黑體"/>
              <a:cs typeface="王漢宗特黑體"/>
              <a:sym typeface="王漢宗特黑體"/>
            </a:endParaRPr>
          </a:p>
          <a:p>
            <a:pPr marL="731521" lvl="2" indent="-243840" algn="l">
              <a:lnSpc>
                <a:spcPct val="150000"/>
              </a:lnSpc>
              <a:buAutoNum type="arabicPeriod"/>
            </a:pPr>
            <a:r>
              <a:rPr lang="en-US" sz="3200" dirty="0" err="1">
                <a:solidFill>
                  <a:srgbClr val="699C7D"/>
                </a:solidFill>
                <a:latin typeface="王漢宗特黑體"/>
                <a:ea typeface="王漢宗特黑體"/>
                <a:cs typeface="王漢宗特黑體"/>
                <a:sym typeface="王漢宗特黑體"/>
              </a:rPr>
              <a:t>以大型活動為計畫主體者，不予核定補助</a:t>
            </a:r>
            <a:r>
              <a:rPr lang="en-US" sz="3200" dirty="0">
                <a:solidFill>
                  <a:srgbClr val="699C7D"/>
                </a:solidFill>
                <a:latin typeface="王漢宗特黑體"/>
                <a:ea typeface="王漢宗特黑體"/>
                <a:cs typeface="王漢宗特黑體"/>
                <a:sym typeface="王漢宗特黑體"/>
              </a:rPr>
              <a:t>。</a:t>
            </a:r>
            <a:r>
              <a:rPr lang="en-US" sz="3200" dirty="0">
                <a:solidFill>
                  <a:srgbClr val="000000"/>
                </a:solidFill>
                <a:latin typeface="王漢宗特黑體"/>
                <a:ea typeface="王漢宗特黑體"/>
                <a:cs typeface="王漢宗特黑體"/>
                <a:sym typeface="王漢宗特黑體"/>
              </a:rPr>
              <a:t> </a:t>
            </a:r>
          </a:p>
          <a:p>
            <a:pPr marL="731521" lvl="2" indent="-243840" algn="l">
              <a:lnSpc>
                <a:spcPct val="150000"/>
              </a:lnSpc>
              <a:buAutoNum type="arabicPeriod"/>
            </a:pPr>
            <a:r>
              <a:rPr lang="en-US" sz="3200" dirty="0">
                <a:solidFill>
                  <a:srgbClr val="000000"/>
                </a:solidFill>
                <a:latin typeface="王漢宗特黑體"/>
                <a:ea typeface="王漢宗特黑體"/>
                <a:cs typeface="王漢宗特黑體"/>
                <a:sym typeface="王漢宗特黑體"/>
              </a:rPr>
              <a:t>整體計畫服務人次，身心障礙者原則應達50%以上</a:t>
            </a:r>
          </a:p>
        </p:txBody>
      </p:sp>
      <p:sp>
        <p:nvSpPr>
          <p:cNvPr id="5" name="TextBox 5"/>
          <p:cNvSpPr txBox="1"/>
          <p:nvPr/>
        </p:nvSpPr>
        <p:spPr>
          <a:xfrm>
            <a:off x="789770" y="533400"/>
            <a:ext cx="16708460" cy="2237105"/>
          </a:xfrm>
          <a:prstGeom prst="rect">
            <a:avLst/>
          </a:prstGeom>
        </p:spPr>
        <p:txBody>
          <a:bodyPr lIns="0" tIns="0" rIns="0" bIns="0" rtlCol="0" anchor="t">
            <a:spAutoFit/>
          </a:bodyPr>
          <a:lstStyle/>
          <a:p>
            <a:pPr algn="l">
              <a:lnSpc>
                <a:spcPts val="8958"/>
              </a:lnSpc>
            </a:pPr>
            <a:r>
              <a:rPr lang="en-US" sz="6398" dirty="0" err="1">
                <a:solidFill>
                  <a:srgbClr val="FA643F"/>
                </a:solidFill>
                <a:latin typeface="王漢宗特黑體"/>
                <a:ea typeface="王漢宗特黑體"/>
                <a:cs typeface="王漢宗特黑體"/>
                <a:sym typeface="王漢宗特黑體"/>
              </a:rPr>
              <a:t>辦理類別</a:t>
            </a:r>
            <a:endParaRPr lang="en-US" sz="6398" dirty="0">
              <a:solidFill>
                <a:srgbClr val="FA643F"/>
              </a:solidFill>
              <a:latin typeface="王漢宗特黑體"/>
              <a:ea typeface="王漢宗特黑體"/>
              <a:cs typeface="王漢宗特黑體"/>
              <a:sym typeface="王漢宗特黑體"/>
            </a:endParaRPr>
          </a:p>
          <a:p>
            <a:pPr algn="l">
              <a:lnSpc>
                <a:spcPts val="5880"/>
              </a:lnSpc>
            </a:pPr>
            <a:r>
              <a:rPr lang="en-US" sz="4200" dirty="0">
                <a:solidFill>
                  <a:srgbClr val="5A423A"/>
                </a:solidFill>
                <a:latin typeface="王漢宗特黑體"/>
                <a:ea typeface="王漢宗特黑體"/>
                <a:cs typeface="王漢宗特黑體"/>
                <a:sym typeface="王漢宗特黑體"/>
              </a:rPr>
              <a:t>-「</a:t>
            </a:r>
            <a:r>
              <a:rPr lang="en-US" sz="4200" dirty="0" err="1">
                <a:solidFill>
                  <a:srgbClr val="5A423A"/>
                </a:solidFill>
                <a:latin typeface="王漢宗特黑體"/>
                <a:ea typeface="王漢宗特黑體"/>
                <a:cs typeface="王漢宗特黑體"/>
                <a:sym typeface="王漢宗特黑體"/>
              </a:rPr>
              <a:t>愛運動動無礙」適應運動推展計畫</a:t>
            </a:r>
            <a:endParaRPr lang="en-US" sz="4200" dirty="0">
              <a:solidFill>
                <a:srgbClr val="5A423A"/>
              </a:solidFill>
              <a:latin typeface="王漢宗特黑體"/>
              <a:ea typeface="王漢宗特黑體"/>
              <a:cs typeface="王漢宗特黑體"/>
              <a:sym typeface="王漢宗特黑體"/>
            </a:endParaRPr>
          </a:p>
        </p:txBody>
      </p:sp>
      <p:sp>
        <p:nvSpPr>
          <p:cNvPr id="6" name="矩形圖說文字 5"/>
          <p:cNvSpPr/>
          <p:nvPr/>
        </p:nvSpPr>
        <p:spPr>
          <a:xfrm>
            <a:off x="10787131" y="744751"/>
            <a:ext cx="4101316" cy="1632022"/>
          </a:xfrm>
          <a:prstGeom prst="wedgeRectCallout">
            <a:avLst/>
          </a:prstGeom>
          <a:solidFill>
            <a:schemeClr val="bg2"/>
          </a:solid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 name="文字方塊 7"/>
          <p:cNvSpPr txBox="1"/>
          <p:nvPr/>
        </p:nvSpPr>
        <p:spPr>
          <a:xfrm>
            <a:off x="10916154" y="1145263"/>
            <a:ext cx="3843270" cy="830997"/>
          </a:xfrm>
          <a:prstGeom prst="rect">
            <a:avLst/>
          </a:prstGeom>
          <a:noFill/>
        </p:spPr>
        <p:txBody>
          <a:bodyPr wrap="square" rtlCol="0">
            <a:spAutoFit/>
          </a:bodyPr>
          <a:lstStyle/>
          <a:p>
            <a:r>
              <a:rPr lang="zh-TW" altLang="en-US" sz="2400" dirty="0">
                <a:solidFill>
                  <a:schemeClr val="bg2">
                    <a:lumMod val="25000"/>
                  </a:schemeClr>
                </a:solidFill>
                <a:latin typeface="王漢宗特黑體" panose="02020500000000000000" charset="-120"/>
                <a:ea typeface="王漢宗特黑體" panose="02020500000000000000" charset="-120"/>
              </a:rPr>
              <a:t>本府為主辦單位</a:t>
            </a:r>
            <a:r>
              <a:rPr lang="en-US" altLang="zh-TW" sz="2400" dirty="0">
                <a:solidFill>
                  <a:schemeClr val="bg2">
                    <a:lumMod val="25000"/>
                  </a:schemeClr>
                </a:solidFill>
                <a:latin typeface="王漢宗特黑體"/>
                <a:ea typeface="王漢宗特黑體"/>
                <a:cs typeface="王漢宗特黑體"/>
                <a:sym typeface="王漢宗特黑體"/>
              </a:rPr>
              <a:t>，</a:t>
            </a:r>
            <a:r>
              <a:rPr lang="zh-TW" altLang="en-US" sz="2400" dirty="0">
                <a:solidFill>
                  <a:schemeClr val="bg2">
                    <a:lumMod val="25000"/>
                  </a:schemeClr>
                </a:solidFill>
                <a:latin typeface="王漢宗特黑體" panose="02020500000000000000" charset="-120"/>
                <a:ea typeface="王漢宗特黑體" panose="02020500000000000000" charset="-120"/>
              </a:rPr>
              <a:t>邀請有相關經驗之單位作為承辦單位</a:t>
            </a:r>
          </a:p>
        </p:txBody>
      </p:sp>
      <p:sp>
        <p:nvSpPr>
          <p:cNvPr id="9" name="矩形 8"/>
          <p:cNvSpPr/>
          <p:nvPr/>
        </p:nvSpPr>
        <p:spPr>
          <a:xfrm>
            <a:off x="17401219" y="9363670"/>
            <a:ext cx="886781" cy="923330"/>
          </a:xfrm>
          <a:prstGeom prst="rect">
            <a:avLst/>
          </a:prstGeom>
          <a:noFill/>
        </p:spPr>
        <p:txBody>
          <a:bodyPr wrap="none" lIns="91440" tIns="45720" rIns="91440" bIns="45720">
            <a:spAutoFit/>
          </a:bodyPr>
          <a:lstStyle/>
          <a:p>
            <a:pPr algn="ct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07</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1248</Words>
  <Application>Microsoft Office PowerPoint</Application>
  <PresentationFormat>自訂</PresentationFormat>
  <Paragraphs>159</Paragraphs>
  <Slides>16</Slides>
  <Notes>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16</vt:i4>
      </vt:variant>
    </vt:vector>
  </HeadingPairs>
  <TitlesOfParts>
    <vt:vector size="23" baseType="lpstr">
      <vt:lpstr>王漢宗特黑體</vt:lpstr>
      <vt:lpstr>Calibri</vt:lpstr>
      <vt:lpstr>Arial</vt:lpstr>
      <vt:lpstr>微軟正黑體</vt:lpstr>
      <vt:lpstr>Wingdings</vt:lpstr>
      <vt:lpstr>新細明體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(嘉義縣)115年運動部輔導地方政府推展適應運動計畫申辦作業原則說明會.pptx</dc:title>
  <dc:creator>詹妤涵</dc:creator>
  <cp:lastModifiedBy>戴易臻</cp:lastModifiedBy>
  <cp:revision>49</cp:revision>
  <dcterms:created xsi:type="dcterms:W3CDTF">2006-08-16T00:00:00Z</dcterms:created>
  <dcterms:modified xsi:type="dcterms:W3CDTF">2025-12-02T01:40:31Z</dcterms:modified>
  <dc:identifier>DAG5yD5rxTw</dc:identifier>
</cp:coreProperties>
</file>